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7" r:id="rId4"/>
    <p:sldId id="256" r:id="rId5"/>
    <p:sldId id="258" r:id="rId6"/>
    <p:sldId id="273" r:id="rId7"/>
    <p:sldId id="262" r:id="rId8"/>
    <p:sldId id="275" r:id="rId9"/>
    <p:sldId id="274" r:id="rId10"/>
    <p:sldId id="276" r:id="rId11"/>
    <p:sldId id="260" r:id="rId12"/>
    <p:sldId id="280" r:id="rId13"/>
    <p:sldId id="281" r:id="rId14"/>
    <p:sldId id="282" r:id="rId15"/>
    <p:sldId id="292" r:id="rId16"/>
    <p:sldId id="283" r:id="rId17"/>
    <p:sldId id="287" r:id="rId18"/>
    <p:sldId id="296" r:id="rId19"/>
    <p:sldId id="297" r:id="rId20"/>
    <p:sldId id="298" r:id="rId21"/>
    <p:sldId id="29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screen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55DEE2F-0169-44BB-B8F4-405F0940B018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1F02211-30B2-4C31-9D06-FCE2363C6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gif"/><Relationship Id="rId12" Type="http://schemas.openxmlformats.org/officeDocument/2006/relationships/image" Target="../media/image2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262515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Приёмы работы с текстом  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уроках окружающего мира 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Способе диалектического обучения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860032" y="4293096"/>
            <a:ext cx="3456384" cy="18722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Клепец</a:t>
            </a:r>
            <a:r>
              <a:rPr kumimoji="0" lang="ru-RU" sz="2000" b="1" i="1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000" b="1" i="1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Елена </a:t>
            </a: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Александровна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0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читель</a:t>
            </a: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начальных классов МБОУ «Ермаковская средняя школа №2»</a:t>
            </a:r>
          </a:p>
        </p:txBody>
      </p:sp>
    </p:spTree>
    <p:extLst>
      <p:ext uri="{BB962C8B-B14F-4D97-AF65-F5344CB8AC3E}">
        <p14:creationId xmlns="" xmlns:p14="http://schemas.microsoft.com/office/powerpoint/2010/main" val="32547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340768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Карточка №2 (вопросы-суждения)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492896"/>
            <a:ext cx="6196405" cy="36038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объяснить, что ….?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доказать, что….?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каком случае ….?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Когда….?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образом….?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Вследствие чего ….?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Почему…?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700808"/>
            <a:ext cx="7488831" cy="73921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Определите названия растений</a:t>
            </a:r>
            <a:endParaRPr lang="ru-RU" sz="4000" b="1" dirty="0"/>
          </a:p>
        </p:txBody>
      </p:sp>
      <p:pic>
        <p:nvPicPr>
          <p:cNvPr id="11" name="Содержимое 10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852936"/>
            <a:ext cx="15841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2996952"/>
            <a:ext cx="19442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2996952"/>
            <a:ext cx="12961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2996952"/>
            <a:ext cx="93610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827584" y="4941168"/>
            <a:ext cx="7488831" cy="739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Сравните их используя карточку №3.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29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344815" cy="120248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Пользуясь материалом учебника, ответьте на  вопросы с.179-182: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564904"/>
            <a:ext cx="6196405" cy="36038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моллюсков называют живым фильтром водоёмов?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объяснить, что водомерки могут свободно передвигаться по воде?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Вследствие чего щуку и цаплю считают хищниками и санитарами  водоёма?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 ответ обоснуйте.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484784"/>
            <a:ext cx="6965245" cy="120248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Найди и исправь ошибки в тексте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636912"/>
            <a:ext cx="7056784" cy="3603812"/>
          </a:xfrm>
        </p:spPr>
        <p:txBody>
          <a:bodyPr/>
          <a:lstStyle/>
          <a:p>
            <a:pPr indent="27432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красиво и интересно наше озеро! Издалека заметны яркие жёлтые кувшинки. Привлекают внимание растения с листьями, похожими на стрелы. Это ряска. По поверхности воды стремительно бегают жуки-плавунцы. А по водным растениям медленно ползают двустворчатые моллюски-прудовики и катушки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780928"/>
            <a:ext cx="7200800" cy="3603812"/>
          </a:xfrm>
        </p:spPr>
        <p:txBody>
          <a:bodyPr/>
          <a:lstStyle/>
          <a:p>
            <a:pPr indent="27432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красиво и интересно наше озеро! Издалека заметны яркие жёлтые </a:t>
            </a:r>
            <a:r>
              <a:rPr lang="ru-RU" u="dbl" dirty="0" smtClean="0">
                <a:latin typeface="Times New Roman" pitchFamily="18" charset="0"/>
                <a:cs typeface="Times New Roman" pitchFamily="18" charset="0"/>
              </a:rPr>
              <a:t>кубышки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Привлекают внимание растения с листьями, похожими на стрелы. Это </a:t>
            </a:r>
            <a:r>
              <a:rPr lang="ru-RU" u="dbl" dirty="0" smtClean="0">
                <a:latin typeface="Times New Roman" pitchFamily="18" charset="0"/>
                <a:cs typeface="Times New Roman" pitchFamily="18" charset="0"/>
              </a:rPr>
              <a:t>стрелолист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 поверхности воды стремительно бегают </a:t>
            </a:r>
            <a:r>
              <a:rPr lang="ru-RU" u="dbl" dirty="0" smtClean="0">
                <a:latin typeface="Times New Roman" pitchFamily="18" charset="0"/>
                <a:cs typeface="Times New Roman" pitchFamily="18" charset="0"/>
              </a:rPr>
              <a:t>клопы-водомерки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А по водным растениям медленно ползают </a:t>
            </a:r>
            <a:r>
              <a:rPr lang="ru-RU" u="dbl" dirty="0" smtClean="0">
                <a:latin typeface="Times New Roman" pitchFamily="18" charset="0"/>
                <a:cs typeface="Times New Roman" pitchFamily="18" charset="0"/>
              </a:rPr>
              <a:t>растительноядные улитки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-прудовики и катушки.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120248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Расселите животных на картинках по классам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кряква"/>
          <p:cNvPicPr/>
          <p:nvPr/>
        </p:nvPicPr>
        <p:blipFill>
          <a:blip r:embed="rId2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1857375" cy="123317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Рисунок 4" descr="Стрекоза5.jpg"/>
          <p:cNvPicPr/>
          <p:nvPr/>
        </p:nvPicPr>
        <p:blipFill>
          <a:blip r:embed="rId3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915816" y="2276872"/>
            <a:ext cx="1809750" cy="1234440"/>
          </a:xfrm>
          <a:prstGeom prst="rect">
            <a:avLst/>
          </a:prstGeom>
        </p:spPr>
      </p:pic>
      <p:pic>
        <p:nvPicPr>
          <p:cNvPr id="6" name="Рисунок 5" descr="прудовая лягушка.jpg"/>
          <p:cNvPicPr/>
          <p:nvPr/>
        </p:nvPicPr>
        <p:blipFill>
          <a:blip r:embed="rId4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860032" y="2276872"/>
            <a:ext cx="1728192" cy="1224136"/>
          </a:xfrm>
          <a:prstGeom prst="rect">
            <a:avLst/>
          </a:prstGeom>
        </p:spPr>
      </p:pic>
      <p:pic>
        <p:nvPicPr>
          <p:cNvPr id="7" name="Рисунок 6" descr="Жаба.jpg"/>
          <p:cNvPicPr/>
          <p:nvPr/>
        </p:nvPicPr>
        <p:blipFill>
          <a:blip r:embed="rId5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899592" y="3573016"/>
            <a:ext cx="1800200" cy="1152128"/>
          </a:xfrm>
          <a:prstGeom prst="rect">
            <a:avLst/>
          </a:prstGeom>
        </p:spPr>
      </p:pic>
      <p:pic>
        <p:nvPicPr>
          <p:cNvPr id="8" name="Рисунок 7" descr="Щука.jpg"/>
          <p:cNvPicPr/>
          <p:nvPr/>
        </p:nvPicPr>
        <p:blipFill>
          <a:blip r:embed="rId6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915816" y="3573016"/>
            <a:ext cx="1800200" cy="1152127"/>
          </a:xfrm>
          <a:prstGeom prst="rect">
            <a:avLst/>
          </a:prstGeom>
        </p:spPr>
      </p:pic>
      <p:pic>
        <p:nvPicPr>
          <p:cNvPr id="9" name="Рисунок 8" descr="карась.gif"/>
          <p:cNvPicPr/>
          <p:nvPr/>
        </p:nvPicPr>
        <p:blipFill>
          <a:blip r:embed="rId7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860032" y="3645024"/>
            <a:ext cx="1656184" cy="1080120"/>
          </a:xfrm>
          <a:prstGeom prst="rect">
            <a:avLst/>
          </a:prstGeom>
        </p:spPr>
      </p:pic>
      <p:pic>
        <p:nvPicPr>
          <p:cNvPr id="10" name="Рисунок 9" descr="Двустворчатые моллюски.jpg"/>
          <p:cNvPicPr/>
          <p:nvPr/>
        </p:nvPicPr>
        <p:blipFill>
          <a:blip r:embed="rId8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899592" y="4869160"/>
            <a:ext cx="1800200" cy="1066800"/>
          </a:xfrm>
          <a:prstGeom prst="rect">
            <a:avLst/>
          </a:prstGeom>
        </p:spPr>
      </p:pic>
      <p:pic>
        <p:nvPicPr>
          <p:cNvPr id="11" name="Рисунок 10" descr="прудовик.jpg"/>
          <p:cNvPicPr/>
          <p:nvPr/>
        </p:nvPicPr>
        <p:blipFill>
          <a:blip r:embed="rId9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915816" y="4797152"/>
            <a:ext cx="1800200" cy="1143000"/>
          </a:xfrm>
          <a:prstGeom prst="rect">
            <a:avLst/>
          </a:prstGeom>
        </p:spPr>
      </p:pic>
      <p:pic>
        <p:nvPicPr>
          <p:cNvPr id="12" name="Рисунок 11" descr="водомерка.jpg"/>
          <p:cNvPicPr/>
          <p:nvPr/>
        </p:nvPicPr>
        <p:blipFill>
          <a:blip r:embed="rId10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4860032" y="4797152"/>
            <a:ext cx="1656184" cy="1224136"/>
          </a:xfrm>
          <a:prstGeom prst="rect">
            <a:avLst/>
          </a:prstGeom>
        </p:spPr>
      </p:pic>
      <p:pic>
        <p:nvPicPr>
          <p:cNvPr id="13" name="Picture 4" descr="бобр"/>
          <p:cNvPicPr/>
          <p:nvPr/>
        </p:nvPicPr>
        <p:blipFill>
          <a:blip r:embed="rId11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04864"/>
            <a:ext cx="1705920" cy="129614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Рисунок 13"/>
          <p:cNvPicPr/>
          <p:nvPr/>
        </p:nvPicPr>
        <p:blipFill>
          <a:blip r:embed="rId12" cstate="screen">
            <a:lum bright="-6000"/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45025"/>
            <a:ext cx="165618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8" descr="i?id=11054470&amp;tov=5"/>
          <p:cNvPicPr/>
          <p:nvPr/>
        </p:nvPicPr>
        <p:blipFill>
          <a:blip r:embed="rId13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97152"/>
            <a:ext cx="1656184" cy="122413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340768"/>
            <a:ext cx="6965245" cy="1202485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Найдите в тексте словесные образы, отражающие существенные признаки животных водоёма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564904"/>
            <a:ext cx="7200800" cy="3603812"/>
          </a:xfrm>
        </p:spPr>
        <p:txBody>
          <a:bodyPr>
            <a:normAutofit lnSpcReduction="10000"/>
          </a:bodyPr>
          <a:lstStyle/>
          <a:p>
            <a:pPr indent="27432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животных пресных водоёмов в процессе эволюции сформировались приспособления к среде обитания - обтекаемая форма тела у рыб и млекопитающих; густой, смазанный жиром мех у зверей; наличие плавников у рыб, перепонок между пальцами задних ног лягушек, водоплавающих птиц и млекопитающих; длинный голый хвост млекопитающих, выполняющий роль руля.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6965245" cy="120248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Пользуясь схемой докажите, что водоём – природное сообщество.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768752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84784"/>
            <a:ext cx="7344816" cy="1202485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Приведите ряд аргументов, доказывающих или опровергающих это высказывание.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005064"/>
            <a:ext cx="6196405" cy="130974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Щука может жить на суше.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 ты думаешь, нужен ли птицам, живущим в водоёме длинный хвост? Обоснуйте свой ответ.</a:t>
            </a:r>
          </a:p>
          <a:p>
            <a:pPr>
              <a:buNone/>
            </a:pPr>
            <a:r>
              <a:rPr lang="ru-RU" sz="3200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416824" cy="5040560"/>
          </a:xfrm>
        </p:spPr>
        <p:txBody>
          <a:bodyPr>
            <a:noAutofit/>
          </a:bodyPr>
          <a:lstStyle/>
          <a:p>
            <a:pPr indent="27432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Богат животный мир водоёмов. В пресных водах обитает много разнообразных насекомых - различные жуки и клопы, а ещё больше личинок тех самых насекомых, которые во взрослом состоянии живут в воздушной среде: стрекоз, ручейников, комаров.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С пресноводным водоёмом связана жизнь стрекоз. Одна из самых крупных стрекоз в нашей стране - большое коромысло. У неё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коричневыми пятнами брюшко и большие прозрачные крылья. По бокам её головы большие выпуклые глаза, каждый из которых состоит и нескольких тысяч отдельных глазков. Это позволяет стрекозе одновременно видеть в разных направлениях, замечать добычу и хорошо ориентироваться при быстром полёте. Свою добычу стрекоза схватывает и пожирает на лету. Стрекозы и их личинки приносят пользу: Они истребляют личинки комаров и жуков - плавунцов. Взрослые стрекозы уничтожают мух и комаров.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22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2119257"/>
            <a:ext cx="6565344" cy="36038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Представь себе, что этот текст читал ребёнок, который никогда не видел обитателей водоёмов. Кого из животных этого текста он смог бы нарисовать? Объясни, почему ты так думаешь.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119257"/>
            <a:ext cx="7200800" cy="36038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Спасибо </a:t>
            </a:r>
          </a:p>
          <a:p>
            <a:pPr algn="ctr">
              <a:buNone/>
            </a:pPr>
            <a:r>
              <a:rPr lang="ru-RU" sz="5400" dirty="0" smtClean="0"/>
              <a:t>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965245" cy="1202485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Карточка №1 (вопросы-понятия)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=Сохранённое=\Новое Сох=ниЕ\Мои документы\Мои рисунки\MP Navigator\2012_11_27\IM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l="3358" t="9402" r="70848" b="72832"/>
          <a:stretch>
            <a:fillRect/>
          </a:stretch>
        </p:blipFill>
        <p:spPr bwMode="auto">
          <a:xfrm>
            <a:off x="1547664" y="2276872"/>
            <a:ext cx="606585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924944"/>
            <a:ext cx="7056784" cy="223224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Выпишите виды рыб, обитающих только в пресном водоёме из текста в «Атласе-определителе» с.160-161.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30454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204864"/>
            <a:ext cx="7128792" cy="180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Окунь, щука, сазан, лещ, карп, налим, краснопёрка, плотва, карась.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81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7344816" cy="41044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Пользуясь материалом учебника с. 178-179, закончите предложения.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1.Велика роль растений в 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2.А в толще воды 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Корни кубышки и кувшинки тоже на дне, 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4.Подводные заросли растений 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5.Растения служат  ________________, необходимый для дыхания организмов.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22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upload.wikimedia.org/wikipedia/commons/thumb/b/b7/Schoenoplectus_lacustris_260605.jpg/275px-Schoenoplectus_lacustris_260605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316" y="1382305"/>
            <a:ext cx="1224136" cy="11825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6910783" y="1647528"/>
            <a:ext cx="14563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камыш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" name="Рисунок 13" descr="http://aquadomik.ru/wp-content/uploads/2008/03/Lemna_minor_13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1474344"/>
            <a:ext cx="1188132" cy="99852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297316" y="1441466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ряску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04073" y="1650426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Picture 13" descr="кубышка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2882454"/>
            <a:ext cx="1333262" cy="112261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Прямоугольник 11"/>
          <p:cNvSpPr/>
          <p:nvPr/>
        </p:nvSpPr>
        <p:spPr>
          <a:xfrm>
            <a:off x="335200" y="3104933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кубышку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68144" y="3140968"/>
            <a:ext cx="258566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стрелолист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15816" y="3140968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437112"/>
            <a:ext cx="134399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 descr="http://saransk.alleyann.ru/assets/images/products/2814/TyphaAngustifolia_04_thumb.jpg"/>
          <p:cNvPicPr/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65104"/>
            <a:ext cx="1082667" cy="121577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Прямоугольник 18"/>
          <p:cNvSpPr/>
          <p:nvPr/>
        </p:nvSpPr>
        <p:spPr>
          <a:xfrm>
            <a:off x="539552" y="4725144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кувшинку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44499" y="4783389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рогоз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35896" y="4797152"/>
            <a:ext cx="2376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3" name="Содержимое 22"/>
          <p:cNvPicPr>
            <a:picLocks noGrp="1"/>
          </p:cNvPicPr>
          <p:nvPr>
            <p:ph idx="1"/>
          </p:nvPr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8024" y="2636912"/>
            <a:ext cx="1080120" cy="163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816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965245" cy="120248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Карточка №3 (сравнение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5" descr="E:\=Сохранённое=\Новое Сох=ниЕ\Мои документы\Мои рисунки\MP Navigator\2012_11_27\IMG.jpg"/>
          <p:cNvPicPr>
            <a:picLocks noGrp="1"/>
          </p:cNvPicPr>
          <p:nvPr>
            <p:ph idx="1"/>
          </p:nvPr>
        </p:nvPicPr>
        <p:blipFill>
          <a:blip r:embed="rId2" cstate="screen"/>
          <a:srcRect l="3029" t="32153" r="72424" b="46272"/>
          <a:stretch>
            <a:fillRect/>
          </a:stretch>
        </p:blipFill>
        <p:spPr>
          <a:xfrm>
            <a:off x="827584" y="2132856"/>
            <a:ext cx="7128792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68760"/>
            <a:ext cx="7272808" cy="488635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Прочитайте текст и сформулируйте к тексту  вопросы – суждения.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Сходство бобра и ондатры в некоторых повадках немалое. Американские индейцы – народ наблюдательный, назвали ондатру младшим братом бобра. Но они не родственники: бобр – из подотряда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белкообразных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ондатра –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мышеобразных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Ондатра, как и бобр, - строитель. Правда, она не воздвигает величественных плотин, но её хатки определённо созданы по известному нам бобровому чертежу, только поменьше.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Однако если хатка старая, она весьма внушительная: высота больше метра и в диаметре не меньше. Материал более лёгкий, чем в бобровых постройках. В основном сухие травы, тростник, камыш, осока, скреплённые илом.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 тех местах, где есть высокие берега,  ондатры, роют норы. И тоже по бобровому принципу: вход под водой, затем тоннель кверху, где гнездо.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746</TotalTime>
  <Words>506</Words>
  <Application>Microsoft Office PowerPoint</Application>
  <PresentationFormat>Экран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Слайд 1</vt:lpstr>
      <vt:lpstr>Слайд 2</vt:lpstr>
      <vt:lpstr>Карточка №1 (вопросы-понятия)</vt:lpstr>
      <vt:lpstr>Выпишите виды рыб, обитающих только в пресном водоёме из текста в «Атласе-определителе» с.160-161.   </vt:lpstr>
      <vt:lpstr>Слайд 5</vt:lpstr>
      <vt:lpstr>Слайд 6</vt:lpstr>
      <vt:lpstr>Слайд 7</vt:lpstr>
      <vt:lpstr>Карточка №3 (сравнение)</vt:lpstr>
      <vt:lpstr>Слайд 9</vt:lpstr>
      <vt:lpstr>Карточка №2 (вопросы-суждения)</vt:lpstr>
      <vt:lpstr>Определите названия растений</vt:lpstr>
      <vt:lpstr>Пользуясь материалом учебника, ответьте на  вопросы с.179-182: </vt:lpstr>
      <vt:lpstr>Найди и исправь ошибки в тексте</vt:lpstr>
      <vt:lpstr>Слайд 14</vt:lpstr>
      <vt:lpstr>Расселите животных на картинках по классам</vt:lpstr>
      <vt:lpstr>Найдите в тексте словесные образы, отражающие существенные признаки животных водоёма</vt:lpstr>
      <vt:lpstr>Пользуясь схемой докажите, что водоём – природное сообщество.</vt:lpstr>
      <vt:lpstr>Приведите ряд аргументов, доказывающих или опровергающих это высказывание.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160</cp:revision>
  <dcterms:created xsi:type="dcterms:W3CDTF">2012-12-23T11:15:22Z</dcterms:created>
  <dcterms:modified xsi:type="dcterms:W3CDTF">2017-11-22T13:15:22Z</dcterms:modified>
</cp:coreProperties>
</file>