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266" r:id="rId5"/>
    <p:sldId id="264" r:id="rId6"/>
    <p:sldId id="276" r:id="rId7"/>
    <p:sldId id="268" r:id="rId8"/>
    <p:sldId id="282" r:id="rId9"/>
    <p:sldId id="281" r:id="rId10"/>
    <p:sldId id="283" r:id="rId11"/>
    <p:sldId id="284" r:id="rId12"/>
    <p:sldId id="289" r:id="rId13"/>
    <p:sldId id="285" r:id="rId14"/>
    <p:sldId id="286" r:id="rId15"/>
    <p:sldId id="287" r:id="rId16"/>
    <p:sldId id="288" r:id="rId17"/>
    <p:sldId id="290" r:id="rId18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72" d="100"/>
          <a:sy n="72" d="100"/>
        </p:scale>
        <p:origin x="-96" y="-12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8484CA07-C5E7-423F-8A89-CDEFB98BBBBD}" type="datetime1">
              <a:rPr lang="ru-RU" smtClean="0">
                <a:solidFill>
                  <a:schemeClr val="tx2"/>
                </a:solidFill>
              </a:rPr>
              <a:pPr algn="r" rtl="0"/>
              <a:t>11.04.2022</a:t>
            </a:fld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CFD77566-CD65-4859-9FA1-43956DC85B8C}" type="slidenum">
              <a:rPr lang="ru-RU" smtClean="0">
                <a:solidFill>
                  <a:schemeClr val="tx2"/>
                </a:solidFill>
              </a:rPr>
              <a:pPr algn="r" rtl="0"/>
              <a:t>‹#›</a:t>
            </a:fld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398E138F-070A-4ABE-8680-EE3B75046655}" type="datetime1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solidFill>
                  <a:schemeClr val="tx2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5A54A38-064E-4FD3-ADDA-813D070CCDEC}" type="datetime1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043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E96D35B-A72A-47CE-BC7F-8E47A98042F7}" type="datetime1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91C5AD9-787D-40FA-8A4D-16A055B9AF81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071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F05FC7-2B8E-409D-848C-109CED0920CB}" type="datetime1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A60BA0E-20D0-4E7C-B286-26C960A6788F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352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54A55CC-0A00-4078-B471-E82144E029E5}" type="datetime1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933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929E139-3DCD-45B3-A256-BC4A45460039}" type="datetime1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283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0E3CC68-AEAE-47A6-9F44-4FA6ECD045F6}" type="datetime1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6763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AF61297-96D5-47D9-A057-97E3A0064DBB}" type="datetime1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B37DED6-D4C7-42EE-AB49-D2E39E64FDE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68731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3A3AD06-A2F7-42F2-8394-5FE48A31B1CA}" type="datetime1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8072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E9F9B5-42A6-4D3C-A117-7204DD0BD50D}" type="datetime1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DFBB78A-01B4-41F2-96B0-677A4A28283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133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40EAA6FA-49D8-40F0-9874-72AAFBF9C152}" type="datetime1">
              <a:rPr lang="ru-RU" smtClean="0"/>
              <a:pPr/>
              <a:t>11.04.2022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3016"/>
            <a:ext cx="9721080" cy="1440160"/>
          </a:xfrm>
        </p:spPr>
        <p:txBody>
          <a:bodyPr rtlCol="0">
            <a:normAutofit fontScale="90000"/>
          </a:bodyPr>
          <a:lstStyle/>
          <a:p>
            <a:r>
              <a:rPr lang="ru-RU" sz="4900" dirty="0"/>
              <a:t>Апробация рабочей программы</a:t>
            </a:r>
            <a:r>
              <a:rPr lang="ru-RU" dirty="0"/>
              <a:t/>
            </a:r>
            <a:br>
              <a:rPr lang="ru-RU" dirty="0"/>
            </a:br>
            <a:r>
              <a:rPr lang="ru-RU" sz="4900" dirty="0"/>
              <a:t>Новые ФГОС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748" y="5373216"/>
            <a:ext cx="7008574" cy="1296987"/>
          </a:xfrm>
        </p:spPr>
        <p:txBody>
          <a:bodyPr rtlCol="0"/>
          <a:lstStyle/>
          <a:p>
            <a:pPr rtl="0"/>
            <a:r>
              <a:rPr lang="ru-RU" dirty="0" smtClean="0"/>
              <a:t>Заседание ГМО №3 от 28.03.2022г.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97697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836712"/>
            <a:ext cx="10157354" cy="788504"/>
          </a:xfrm>
        </p:spPr>
        <p:txBody>
          <a:bodyPr/>
          <a:lstStyle/>
          <a:p>
            <a:r>
              <a:rPr lang="ru-RU" dirty="0" smtClean="0"/>
              <a:t>Конструктор учебных программ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81844" y="2564904"/>
            <a:ext cx="4977104" cy="3387032"/>
          </a:xfrm>
        </p:spPr>
        <p:txBody>
          <a:bodyPr>
            <a:normAutofit fontScale="55000" lnSpcReduction="20000"/>
          </a:bodyPr>
          <a:lstStyle/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Тематическое планирование представлено в виде таблицы, где сразу загружены разделы и темы под конкретный класс, в соответствии с часами, которые рекомендуют авторы ПРП, с указанием резервного времени и общего количества часов.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Контрольные работы составляют 10% от общих часов программы по рекомендации </a:t>
            </a:r>
            <a:r>
              <a:rPr lang="ru-RU" dirty="0" err="1" smtClean="0"/>
              <a:t>РосОбрНадзора</a:t>
            </a:r>
            <a:r>
              <a:rPr lang="ru-RU" dirty="0" smtClean="0"/>
              <a:t>. В случае превышения – значения выделяются красным цветом. Если тема не подразумевает КР, пишем 0 или ничего.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Дата изучения на данный момент вводится вручную, а в новой версии будет выпадать календарь, с возможностью выбора периода. В случае совпадения конструктор выдает подсказку для исключения технических ошибок.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Виды деятельности – выбираем из выпадающего списка.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Электронные образовательные ресурсы будут доступны после утверждения рекомендованного списка образовательных ресурсов.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1059309" y="1995592"/>
            <a:ext cx="4973041" cy="512064"/>
          </a:xfrm>
        </p:spPr>
        <p:txBody>
          <a:bodyPr/>
          <a:lstStyle/>
          <a:p>
            <a:r>
              <a:rPr lang="ru-RU" dirty="0" smtClean="0"/>
              <a:t>Тематическое планирование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105753" y="2245232"/>
            <a:ext cx="558015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82551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836712"/>
            <a:ext cx="10157354" cy="788504"/>
          </a:xfrm>
        </p:spPr>
        <p:txBody>
          <a:bodyPr/>
          <a:lstStyle/>
          <a:p>
            <a:r>
              <a:rPr lang="ru-RU" dirty="0" smtClean="0"/>
              <a:t>Конструктор учебных программ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36441" y="3212976"/>
            <a:ext cx="4977104" cy="2520280"/>
          </a:xfrm>
        </p:spPr>
        <p:txBody>
          <a:bodyPr>
            <a:normAutofit/>
          </a:bodyPr>
          <a:lstStyle/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sz="1400" dirty="0" smtClean="0"/>
              <a:t>Обязательные учебные материалы для ученика – это все учебники, которые на данный момент включены в федеральный перечень.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sz="1400" dirty="0" smtClean="0"/>
              <a:t>Методические материалы для учителя - поле для свободного ввода.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sz="1400" dirty="0" smtClean="0"/>
              <a:t>Цифровые образовательные ресурсы и ресурсы сети интернет – поле для свободного ввода.</a:t>
            </a:r>
            <a:endParaRPr lang="ru-RU" sz="1400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1036441" y="2362177"/>
            <a:ext cx="4973041" cy="512064"/>
          </a:xfrm>
        </p:spPr>
        <p:txBody>
          <a:bodyPr/>
          <a:lstStyle/>
          <a:p>
            <a:r>
              <a:rPr lang="ru-RU" sz="1800" dirty="0" smtClean="0"/>
              <a:t>Учебно-методическое обеспечение образовательного процесса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297613" y="2357585"/>
            <a:ext cx="4976812" cy="3666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5040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836712"/>
            <a:ext cx="10157354" cy="788504"/>
          </a:xfrm>
        </p:spPr>
        <p:txBody>
          <a:bodyPr/>
          <a:lstStyle/>
          <a:p>
            <a:r>
              <a:rPr lang="ru-RU" dirty="0" smtClean="0"/>
              <a:t>Конструктор учебных программ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63015" y="3503672"/>
            <a:ext cx="4977104" cy="1728192"/>
          </a:xfrm>
        </p:spPr>
        <p:txBody>
          <a:bodyPr>
            <a:normAutofit/>
          </a:bodyPr>
          <a:lstStyle/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sz="1400" dirty="0" smtClean="0"/>
              <a:t>Учебное оборудование – поле для свободного ввода.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sz="1400" dirty="0" smtClean="0"/>
              <a:t>Оборудование для проведения лабораторных, практических работ, демонстраций – поле для свободного ввода.</a:t>
            </a:r>
            <a:endParaRPr lang="ru-RU" sz="1400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767078" y="2564904"/>
            <a:ext cx="4973041" cy="512064"/>
          </a:xfrm>
        </p:spPr>
        <p:txBody>
          <a:bodyPr/>
          <a:lstStyle/>
          <a:p>
            <a:r>
              <a:rPr lang="ru-RU" sz="1600" dirty="0" smtClean="0"/>
              <a:t>Материально-техническое обеспечение образовательного процесса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032350" y="2420888"/>
            <a:ext cx="5518369" cy="283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5743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836712"/>
            <a:ext cx="10157354" cy="788504"/>
          </a:xfrm>
        </p:spPr>
        <p:txBody>
          <a:bodyPr/>
          <a:lstStyle/>
          <a:p>
            <a:r>
              <a:rPr lang="ru-RU" dirty="0" smtClean="0"/>
              <a:t>Конструктор учебных программ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63015" y="2924944"/>
            <a:ext cx="4977104" cy="2881261"/>
          </a:xfrm>
        </p:spPr>
        <p:txBody>
          <a:bodyPr>
            <a:normAutofit fontScale="92500" lnSpcReduction="10000"/>
          </a:bodyPr>
          <a:lstStyle/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sz="1400" dirty="0" smtClean="0"/>
              <a:t>После создания рабочей программы (заполнения всех ячеек), вы сможете создать </a:t>
            </a:r>
            <a:r>
              <a:rPr lang="en-US" sz="1400" dirty="0" smtClean="0"/>
              <a:t>pdf </a:t>
            </a:r>
            <a:r>
              <a:rPr lang="ru-RU" sz="1400" dirty="0" smtClean="0"/>
              <a:t>и </a:t>
            </a:r>
            <a:r>
              <a:rPr lang="en-US" sz="1400" dirty="0" smtClean="0"/>
              <a:t>doc </a:t>
            </a:r>
            <a:r>
              <a:rPr lang="ru-RU" sz="1400" dirty="0" smtClean="0"/>
              <a:t>файл или сохранить на сервере. После чего появляется окно «Завершение рабочей программы».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sz="1400" dirty="0" smtClean="0"/>
              <a:t>Справа отображается ссылки: «Черновики РП» и «Завершенные РП», по которым можно продолжить редактирование.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sz="1400" dirty="0" smtClean="0"/>
              <a:t>В случае готовой программы выбираем раздел «Завершенные программы» и скачиваем ее в </a:t>
            </a:r>
            <a:r>
              <a:rPr lang="en-US" sz="1400" dirty="0" smtClean="0"/>
              <a:t>pdf </a:t>
            </a:r>
            <a:r>
              <a:rPr lang="ru-RU" sz="1400" dirty="0" smtClean="0"/>
              <a:t>формате, распечатываем, так же можно создать РП на основе данной. </a:t>
            </a:r>
            <a:endParaRPr lang="ru-RU" sz="1400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750427" y="2319762"/>
            <a:ext cx="4973041" cy="512064"/>
          </a:xfrm>
        </p:spPr>
        <p:txBody>
          <a:bodyPr/>
          <a:lstStyle/>
          <a:p>
            <a:r>
              <a:rPr lang="ru-RU" sz="2000" dirty="0" smtClean="0"/>
              <a:t>Сохранение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297613" y="2575794"/>
            <a:ext cx="4976812" cy="323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4895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836712"/>
            <a:ext cx="10157354" cy="788504"/>
          </a:xfrm>
        </p:spPr>
        <p:txBody>
          <a:bodyPr/>
          <a:lstStyle/>
          <a:p>
            <a:r>
              <a:rPr lang="ru-RU" dirty="0" smtClean="0"/>
              <a:t>Конструктор учебных программ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63015" y="2924944"/>
            <a:ext cx="4977104" cy="2881261"/>
          </a:xfrm>
        </p:spPr>
        <p:txBody>
          <a:bodyPr>
            <a:normAutofit/>
          </a:bodyPr>
          <a:lstStyle/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sz="1400" dirty="0" smtClean="0"/>
              <a:t>Все созданные рабочие программы имеют уникальный номер и хранятся на серверах сайта, которые формируют федеральный реестр рабочих программ.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sz="1400" dirty="0" smtClean="0"/>
              <a:t>В случае возникновения вопросов по созданию РП вы можете обратиться к разработчикам.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sz="1400" dirty="0" smtClean="0"/>
              <a:t>Горячая линия 8 800 200 91 85</a:t>
            </a:r>
          </a:p>
          <a:p>
            <a:pPr marL="0">
              <a:lnSpc>
                <a:spcPct val="120000"/>
              </a:lnSpc>
              <a:spcBef>
                <a:spcPts val="600"/>
              </a:spcBef>
            </a:pPr>
            <a:endParaRPr lang="ru-RU" sz="1400" dirty="0"/>
          </a:p>
          <a:p>
            <a:pPr marL="0">
              <a:lnSpc>
                <a:spcPct val="120000"/>
              </a:lnSpc>
              <a:spcBef>
                <a:spcPts val="600"/>
              </a:spcBef>
            </a:pPr>
            <a:r>
              <a:rPr lang="ru-RU" sz="1400" dirty="0" smtClean="0"/>
              <a:t>Спасибо за внимание!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ru-RU" sz="1400" dirty="0" smtClean="0"/>
          </a:p>
          <a:p>
            <a:pPr marL="0">
              <a:lnSpc>
                <a:spcPct val="120000"/>
              </a:lnSpc>
              <a:spcBef>
                <a:spcPts val="600"/>
              </a:spcBef>
            </a:pPr>
            <a:endParaRPr lang="ru-RU" sz="1400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693812" y="2319762"/>
            <a:ext cx="4973041" cy="512064"/>
          </a:xfrm>
        </p:spPr>
        <p:txBody>
          <a:bodyPr/>
          <a:lstStyle/>
          <a:p>
            <a:r>
              <a:rPr lang="ru-RU" sz="2000" dirty="0" smtClean="0"/>
              <a:t>Важно!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297613" y="2458348"/>
            <a:ext cx="4976812" cy="346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4497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2276872"/>
            <a:ext cx="6624737" cy="1512442"/>
          </a:xfrm>
        </p:spPr>
        <p:txBody>
          <a:bodyPr rtlCol="0">
            <a:no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Сайт:</a:t>
            </a:r>
            <a:br>
              <a:rPr lang="ru-RU" dirty="0" smtClean="0"/>
            </a:br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smtClean="0"/>
              <a:t>edsoo.ru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dirty="0" err="1" smtClean="0"/>
              <a:t>Загирова</a:t>
            </a:r>
            <a:r>
              <a:rPr lang="ru-RU" dirty="0" smtClean="0"/>
              <a:t> Эльвира </a:t>
            </a:r>
            <a:r>
              <a:rPr lang="ru-RU" dirty="0" err="1" smtClean="0"/>
              <a:t>Рамилевна</a:t>
            </a:r>
            <a:endParaRPr lang="ru-RU" dirty="0" smtClean="0"/>
          </a:p>
          <a:p>
            <a:pPr rtl="0"/>
            <a:r>
              <a:rPr lang="ru-RU" dirty="0" smtClean="0"/>
              <a:t>МОАУ </a:t>
            </a:r>
            <a:r>
              <a:rPr lang="ru-RU" dirty="0" smtClean="0"/>
              <a:t>СОШ </a:t>
            </a:r>
            <a:r>
              <a:rPr lang="ru-RU" dirty="0" smtClean="0"/>
              <a:t>№17 </a:t>
            </a:r>
            <a:r>
              <a:rPr lang="ru-RU" dirty="0" smtClean="0"/>
              <a:t>ГО </a:t>
            </a:r>
            <a:r>
              <a:rPr lang="ru-RU" dirty="0" err="1" smtClean="0"/>
              <a:t>г.Нефтекасмк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0340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План выступления: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rtl="0"/>
            <a:r>
              <a:rPr lang="ru-RU" dirty="0" smtClean="0"/>
              <a:t>Регистрация на сайте.</a:t>
            </a:r>
          </a:p>
          <a:p>
            <a:pPr rtl="0"/>
            <a:r>
              <a:rPr lang="ru-RU" dirty="0" smtClean="0"/>
              <a:t>Выбор учебного предмета</a:t>
            </a:r>
          </a:p>
          <a:p>
            <a:pPr rtl="0"/>
            <a:r>
              <a:rPr lang="ru-RU" dirty="0" smtClean="0"/>
              <a:t>Заполнение титульного листа</a:t>
            </a:r>
          </a:p>
          <a:p>
            <a:pPr rtl="0"/>
            <a:r>
              <a:rPr lang="ru-RU" dirty="0" smtClean="0"/>
              <a:t>Заполнение полей раздела «Тематическое планирование»</a:t>
            </a:r>
          </a:p>
          <a:p>
            <a:r>
              <a:rPr lang="ru-RU" dirty="0" smtClean="0"/>
              <a:t>Заполнение полей раздела «Учебно-методическое </a:t>
            </a:r>
            <a:r>
              <a:rPr lang="ru-RU" dirty="0"/>
              <a:t>обеспечение образовательного </a:t>
            </a:r>
            <a:r>
              <a:rPr lang="ru-RU" dirty="0" smtClean="0"/>
              <a:t>процесса»</a:t>
            </a:r>
          </a:p>
          <a:p>
            <a:r>
              <a:rPr lang="ru-RU" dirty="0"/>
              <a:t>Заполнение полей раздела </a:t>
            </a:r>
            <a:r>
              <a:rPr lang="ru-RU" dirty="0" smtClean="0"/>
              <a:t>«Материально-техническое </a:t>
            </a:r>
            <a:r>
              <a:rPr lang="ru-RU" dirty="0"/>
              <a:t>обеспечение образовательного </a:t>
            </a:r>
            <a:r>
              <a:rPr lang="ru-RU" dirty="0" smtClean="0"/>
              <a:t>процесса»</a:t>
            </a:r>
          </a:p>
          <a:p>
            <a:r>
              <a:rPr lang="ru-RU" dirty="0" smtClean="0"/>
              <a:t>Сохранение, редактирование, печать документа</a:t>
            </a:r>
          </a:p>
          <a:p>
            <a:r>
              <a:rPr lang="ru-RU" dirty="0" smtClean="0"/>
              <a:t>Важные моменты</a:t>
            </a:r>
            <a:endParaRPr lang="ru-RU" dirty="0"/>
          </a:p>
          <a:p>
            <a:endParaRPr lang="ru-RU" dirty="0"/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1182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4000" dirty="0" smtClean="0"/>
              <a:t>Регистрация на сайте </a:t>
            </a:r>
            <a:r>
              <a:rPr lang="en-US" sz="4000" dirty="0"/>
              <a:t>https://edsoo.ru</a:t>
            </a:r>
            <a:endParaRPr lang="ru-RU" sz="4000" dirty="0"/>
          </a:p>
        </p:txBody>
      </p:sp>
      <p:sp>
        <p:nvSpPr>
          <p:cNvPr id="5" name="Текст 4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10153291" cy="512064"/>
          </a:xfrm>
        </p:spPr>
        <p:txBody>
          <a:bodyPr rtlCol="0"/>
          <a:lstStyle/>
          <a:p>
            <a:pPr rtl="0"/>
            <a:r>
              <a:rPr lang="ru-RU" sz="1800" dirty="0" smtClean="0"/>
              <a:t>Выбираем вкладку Конструктор рабочих программ, проходим регистрацию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473047" cy="4099520"/>
          </a:xfrm>
        </p:spPr>
        <p:txBody>
          <a:bodyPr rtlCol="0"/>
          <a:lstStyle/>
          <a:p>
            <a:pPr marL="0" indent="0" rtl="0">
              <a:buNone/>
            </a:pPr>
            <a:r>
              <a:rPr lang="ru-RU" dirty="0"/>
              <a:t> </a:t>
            </a:r>
            <a:r>
              <a:rPr lang="ru-RU" dirty="0" smtClean="0"/>
              <a:t>Заполняем поля:</a:t>
            </a:r>
          </a:p>
          <a:p>
            <a:pPr marL="457200" indent="-457200" rtl="0">
              <a:buAutoNum type="arabicPeriod"/>
            </a:pPr>
            <a:r>
              <a:rPr lang="en-US" dirty="0" smtClean="0"/>
              <a:t>e-mail</a:t>
            </a:r>
            <a:r>
              <a:rPr lang="ru-RU" dirty="0" smtClean="0"/>
              <a:t>, пароль</a:t>
            </a:r>
          </a:p>
          <a:p>
            <a:pPr marL="457200" indent="-457200" rtl="0">
              <a:buAutoNum type="arabicPeriod"/>
            </a:pPr>
            <a:r>
              <a:rPr lang="ru-RU" dirty="0" smtClean="0"/>
              <a:t>ФИО</a:t>
            </a:r>
          </a:p>
          <a:p>
            <a:pPr marL="457200" indent="-457200" rtl="0">
              <a:buAutoNum type="arabicPeriod"/>
            </a:pPr>
            <a:r>
              <a:rPr lang="ru-RU" dirty="0" smtClean="0"/>
              <a:t>Регион</a:t>
            </a:r>
          </a:p>
          <a:p>
            <a:pPr marL="457200" indent="-457200" rtl="0">
              <a:buAutoNum type="arabicPeriod"/>
            </a:pPr>
            <a:r>
              <a:rPr lang="ru-RU" dirty="0" smtClean="0"/>
              <a:t>Район</a:t>
            </a:r>
          </a:p>
          <a:p>
            <a:pPr marL="457200" indent="-457200" rtl="0">
              <a:buAutoNum type="arabicPeriod"/>
            </a:pPr>
            <a:r>
              <a:rPr lang="ru-RU" dirty="0" smtClean="0"/>
              <a:t>Организация</a:t>
            </a:r>
          </a:p>
          <a:p>
            <a:pPr marL="457200" indent="-457200" rtl="0">
              <a:buAutoNum type="arabicPeriod"/>
            </a:pPr>
            <a:r>
              <a:rPr lang="ru-RU" dirty="0" smtClean="0"/>
              <a:t>Согласие на обработку персональных данных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50396" y="2178920"/>
            <a:ext cx="5217591" cy="430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6948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620688"/>
            <a:ext cx="10157354" cy="932520"/>
          </a:xfrm>
        </p:spPr>
        <p:txBody>
          <a:bodyPr/>
          <a:lstStyle/>
          <a:p>
            <a:r>
              <a:rPr lang="ru-RU" dirty="0" smtClean="0"/>
              <a:t>Конструктор учебных программ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2209800"/>
            <a:ext cx="4973041" cy="512064"/>
          </a:xfrm>
        </p:spPr>
        <p:txBody>
          <a:bodyPr/>
          <a:lstStyle/>
          <a:p>
            <a:r>
              <a:rPr lang="ru-RU" dirty="0" smtClean="0"/>
              <a:t>Выбираем учебный предмет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924944"/>
            <a:ext cx="4977104" cy="3247256"/>
          </a:xfrm>
        </p:spPr>
        <p:txBody>
          <a:bodyPr/>
          <a:lstStyle/>
          <a:p>
            <a:r>
              <a:rPr lang="ru-RU" dirty="0" smtClean="0"/>
              <a:t>Выбираем класс для которого создаем рабочую программу</a:t>
            </a:r>
          </a:p>
          <a:p>
            <a:r>
              <a:rPr lang="ru-RU" dirty="0" smtClean="0"/>
              <a:t>Пример: Примерная рабочая программа основного общего образования предмета «Математика» 5 класс Базовый уровень.</a:t>
            </a:r>
          </a:p>
          <a:p>
            <a:r>
              <a:rPr lang="ru-RU" dirty="0" smtClean="0"/>
              <a:t>Нажимаем кнопку «Создать рабочую программу»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502385" y="2209800"/>
            <a:ext cx="4567268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31833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836712"/>
            <a:ext cx="10157354" cy="788504"/>
          </a:xfrm>
        </p:spPr>
        <p:txBody>
          <a:bodyPr/>
          <a:lstStyle/>
          <a:p>
            <a:r>
              <a:rPr lang="ru-RU" dirty="0" smtClean="0"/>
              <a:t>Конструктор учебных программ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996952"/>
            <a:ext cx="4977104" cy="3175248"/>
          </a:xfrm>
        </p:spPr>
        <p:txBody>
          <a:bodyPr/>
          <a:lstStyle/>
          <a:p>
            <a:r>
              <a:rPr lang="ru-RU" dirty="0" smtClean="0"/>
              <a:t>Заполняем название учреждения</a:t>
            </a:r>
          </a:p>
          <a:p>
            <a:r>
              <a:rPr lang="ru-RU" dirty="0" smtClean="0"/>
              <a:t>Заполняем блок согласований</a:t>
            </a:r>
          </a:p>
          <a:p>
            <a:r>
              <a:rPr lang="ru-RU" dirty="0" smtClean="0"/>
              <a:t>Указываем учебный год </a:t>
            </a:r>
          </a:p>
          <a:p>
            <a:r>
              <a:rPr lang="ru-RU" dirty="0" smtClean="0"/>
              <a:t>ФИО указывается автоматически</a:t>
            </a:r>
          </a:p>
          <a:p>
            <a:r>
              <a:rPr lang="ru-RU" dirty="0" smtClean="0"/>
              <a:t>Указываем должность</a:t>
            </a:r>
          </a:p>
          <a:p>
            <a:r>
              <a:rPr lang="ru-RU" dirty="0" smtClean="0"/>
              <a:t>Заполняем год и город</a:t>
            </a:r>
          </a:p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1110433" y="2209800"/>
            <a:ext cx="4973041" cy="512064"/>
          </a:xfrm>
        </p:spPr>
        <p:txBody>
          <a:bodyPr/>
          <a:lstStyle/>
          <a:p>
            <a:r>
              <a:rPr lang="ru-RU" dirty="0" smtClean="0"/>
              <a:t>Заполнение данных ТЛ в РП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606331" y="2209800"/>
            <a:ext cx="4359375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6454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836712"/>
            <a:ext cx="10157354" cy="788504"/>
          </a:xfrm>
        </p:spPr>
        <p:txBody>
          <a:bodyPr/>
          <a:lstStyle/>
          <a:p>
            <a:r>
              <a:rPr lang="ru-RU" dirty="0" smtClean="0"/>
              <a:t>Конструктор учебных программ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996952"/>
            <a:ext cx="4977104" cy="3175248"/>
          </a:xfrm>
        </p:spPr>
        <p:txBody>
          <a:bodyPr/>
          <a:lstStyle/>
          <a:p>
            <a:r>
              <a:rPr lang="ru-RU" dirty="0" smtClean="0"/>
              <a:t>Выбираем значение из списка в соответствии с локальными актами учебного заведения</a:t>
            </a:r>
          </a:p>
          <a:p>
            <a:r>
              <a:rPr lang="ru-RU" dirty="0" smtClean="0"/>
              <a:t>Пример: Рассмотрено, Согласовано, Утверждено</a:t>
            </a:r>
          </a:p>
          <a:p>
            <a:r>
              <a:rPr lang="ru-RU" dirty="0" smtClean="0"/>
              <a:t>Вводим необходимые данные, согласованные администрацией учреждения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1110433" y="2209800"/>
            <a:ext cx="4973041" cy="512064"/>
          </a:xfrm>
        </p:spPr>
        <p:txBody>
          <a:bodyPr/>
          <a:lstStyle/>
          <a:p>
            <a:r>
              <a:rPr lang="ru-RU" dirty="0" smtClean="0"/>
              <a:t>Блок согласований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7174532" y="2060848"/>
            <a:ext cx="3748191" cy="440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9885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836712"/>
            <a:ext cx="10157354" cy="788504"/>
          </a:xfrm>
        </p:spPr>
        <p:txBody>
          <a:bodyPr/>
          <a:lstStyle/>
          <a:p>
            <a:r>
              <a:rPr lang="ru-RU" dirty="0" smtClean="0"/>
              <a:t>Конструктор учебных программ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996952"/>
            <a:ext cx="4977104" cy="31752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ID </a:t>
            </a:r>
            <a:r>
              <a:rPr lang="ru-RU" dirty="0" smtClean="0"/>
              <a:t>– уникальный номер, создаваемой рабочей программы.</a:t>
            </a:r>
          </a:p>
          <a:p>
            <a:r>
              <a:rPr lang="ru-RU" dirty="0" smtClean="0"/>
              <a:t>Все РП хранятся в личном кабинете на сервере сайта.</a:t>
            </a:r>
          </a:p>
          <a:p>
            <a:r>
              <a:rPr lang="ru-RU" dirty="0" smtClean="0"/>
              <a:t>Номер свидетельствует о том, что программа сделана в соответствии с требованиями предъявляемым федеральным уровнем (ФГОС) и примерным рабочим программам.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1110433" y="2209800"/>
            <a:ext cx="4973041" cy="512064"/>
          </a:xfrm>
        </p:spPr>
        <p:txBody>
          <a:bodyPr/>
          <a:lstStyle/>
          <a:p>
            <a:r>
              <a:rPr lang="en-US" dirty="0" smtClean="0"/>
              <a:t>ID </a:t>
            </a:r>
            <a:r>
              <a:rPr lang="ru-RU" dirty="0" smtClean="0"/>
              <a:t>– уникальный номер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195986" y="2465832"/>
            <a:ext cx="5201012" cy="353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8144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836712"/>
            <a:ext cx="10157354" cy="788504"/>
          </a:xfrm>
        </p:spPr>
        <p:txBody>
          <a:bodyPr/>
          <a:lstStyle/>
          <a:p>
            <a:r>
              <a:rPr lang="ru-RU" dirty="0" smtClean="0"/>
              <a:t>Конструктор учебных программ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996952"/>
            <a:ext cx="4977104" cy="1656184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 заполнения титульного листа рабочей программы по математике для 5 класса на 2022-2023 учебный год.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1110433" y="2209800"/>
            <a:ext cx="4973041" cy="512064"/>
          </a:xfrm>
        </p:spPr>
        <p:txBody>
          <a:bodyPr/>
          <a:lstStyle/>
          <a:p>
            <a:r>
              <a:rPr lang="ru-RU" dirty="0" smtClean="0"/>
              <a:t>Титульный лист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506322" y="2209800"/>
            <a:ext cx="4559393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8595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Книги в формате 16 x 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9412013_TF02787940_TF02787940.potx" id="{BDCEC835-C025-45C0-8AD5-9D778732CF6A}" vid="{4E9A813A-BC9F-4772-8185-0F17D630CF68}"/>
    </a:ext>
  </a:extLst>
</a:theme>
</file>

<file path=ppt/theme/theme2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1345039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The bookstacks present on most slides  make this a good choice for students, teachers, reading enthusiasts, and others in education. This presentation template contains multiple slide layouts in widescreen format (16x9) and includes a sample table and chart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2011-11-26T00:00:00+00:00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TP102787939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BBB5C329-08A6-4E5E-AEF1-A97828C874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01D382-32B0-43EE-932C-28906AF37617}">
  <ds:schemaRefs>
    <ds:schemaRef ds:uri="http://schemas.microsoft.com/office/2006/documentManagement/types"/>
    <ds:schemaRef ds:uri="4873beb7-5857-4685-be1f-d57550cc96cc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 стопкой книг на голубом фоне (широкоэкранный формат)</Template>
  <TotalTime>0</TotalTime>
  <Words>593</Words>
  <Application>Microsoft Office PowerPoint</Application>
  <PresentationFormat>Произвольный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Книги в формате 16 x 9</vt:lpstr>
      <vt:lpstr>Апробация рабочей программы Новые ФГОС</vt:lpstr>
      <vt:lpstr> Сайт: https://edsoo.ru</vt:lpstr>
      <vt:lpstr>План выступления:</vt:lpstr>
      <vt:lpstr>Регистрация на сайте https://edsoo.ru</vt:lpstr>
      <vt:lpstr>Конструктор учебных программ</vt:lpstr>
      <vt:lpstr>Конструктор учебных программ</vt:lpstr>
      <vt:lpstr>Конструктор учебных программ</vt:lpstr>
      <vt:lpstr>Конструктор учебных программ</vt:lpstr>
      <vt:lpstr>Конструктор учебных программ</vt:lpstr>
      <vt:lpstr>Конструктор учебных программ</vt:lpstr>
      <vt:lpstr>Конструктор учебных программ</vt:lpstr>
      <vt:lpstr>Конструктор учебных программ</vt:lpstr>
      <vt:lpstr>Конструктор учебных программ</vt:lpstr>
      <vt:lpstr>Конструктор учебных программ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2022-03-25T07:25:13Z</dcterms:created>
  <dcterms:modified xsi:type="dcterms:W3CDTF">2022-04-10T20:41:42Z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