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65" r:id="rId2"/>
    <p:sldId id="256" r:id="rId3"/>
    <p:sldId id="257" r:id="rId4"/>
    <p:sldId id="258" r:id="rId5"/>
    <p:sldId id="267" r:id="rId6"/>
    <p:sldId id="266" r:id="rId7"/>
    <p:sldId id="268" r:id="rId8"/>
    <p:sldId id="269" r:id="rId9"/>
    <p:sldId id="270" r:id="rId10"/>
    <p:sldId id="271" r:id="rId11"/>
    <p:sldId id="272" r:id="rId12"/>
    <p:sldId id="273" r:id="rId13"/>
    <p:sldId id="274" r:id="rId14"/>
    <p:sldId id="275" r:id="rId15"/>
    <p:sldId id="276" r:id="rId16"/>
    <p:sldId id="277" r:id="rId17"/>
    <p:sldId id="278" r:id="rId18"/>
    <p:sldId id="279" r:id="rId19"/>
    <p:sldId id="280" r:id="rId2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18" d="100"/>
          <a:sy n="118" d="100"/>
        </p:scale>
        <p:origin x="-1434" y="-1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14" name="Заголовок 13"/>
          <p:cNvSpPr>
            <a:spLocks noGrp="1"/>
          </p:cNvSpPr>
          <p:nvPr>
            <p:ph type="ctrTitle"/>
          </p:nvPr>
        </p:nvSpPr>
        <p:spPr>
          <a:xfrm>
            <a:off x="1432560" y="359898"/>
            <a:ext cx="7406640" cy="1472184"/>
          </a:xfrm>
        </p:spPr>
        <p:txBody>
          <a:bodyPr anchor="b"/>
          <a:lstStyle>
            <a:lvl1pPr algn="l">
              <a:defRPr/>
            </a:lvl1pPr>
            <a:extLst/>
          </a:lstStyle>
          <a:p>
            <a:r>
              <a:rPr kumimoji="0" lang="ru-RU" smtClean="0"/>
              <a:t>Образец заголовка</a:t>
            </a:r>
            <a:endParaRPr kumimoji="0" lang="en-US"/>
          </a:p>
        </p:txBody>
      </p:sp>
      <p:sp>
        <p:nvSpPr>
          <p:cNvPr id="22" name="Подзаголовок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7" name="Дата 6"/>
          <p:cNvSpPr>
            <a:spLocks noGrp="1"/>
          </p:cNvSpPr>
          <p:nvPr>
            <p:ph type="dt" sz="half" idx="10"/>
          </p:nvPr>
        </p:nvSpPr>
        <p:spPr/>
        <p:txBody>
          <a:bodyPr/>
          <a:lstStyle>
            <a:extLst/>
          </a:lstStyle>
          <a:p>
            <a:fld id="{80B35BF0-8FD0-4367-BD30-ED3B8CE16FBF}" type="datetimeFigureOut">
              <a:rPr lang="ru-RU" smtClean="0"/>
              <a:pPr/>
              <a:t>19.01.2021</a:t>
            </a:fld>
            <a:endParaRPr lang="ru-RU"/>
          </a:p>
        </p:txBody>
      </p:sp>
      <p:sp>
        <p:nvSpPr>
          <p:cNvPr id="20" name="Нижний колонтитул 19"/>
          <p:cNvSpPr>
            <a:spLocks noGrp="1"/>
          </p:cNvSpPr>
          <p:nvPr>
            <p:ph type="ftr" sz="quarter" idx="11"/>
          </p:nvPr>
        </p:nvSpPr>
        <p:spPr/>
        <p:txBody>
          <a:bodyPr/>
          <a:lstStyle>
            <a:extLst/>
          </a:lstStyle>
          <a:p>
            <a:endParaRPr lang="ru-RU"/>
          </a:p>
        </p:txBody>
      </p:sp>
      <p:sp>
        <p:nvSpPr>
          <p:cNvPr id="10" name="Номер слайда 9"/>
          <p:cNvSpPr>
            <a:spLocks noGrp="1"/>
          </p:cNvSpPr>
          <p:nvPr>
            <p:ph type="sldNum" sz="quarter" idx="12"/>
          </p:nvPr>
        </p:nvSpPr>
        <p:spPr/>
        <p:txBody>
          <a:bodyPr/>
          <a:lstStyle>
            <a:extLst/>
          </a:lstStyle>
          <a:p>
            <a:fld id="{2AAF538C-035E-4EA1-9A01-61CA7B24D8F3}" type="slidenum">
              <a:rPr lang="ru-RU" smtClean="0"/>
              <a:pPr/>
              <a:t>‹#›</a:t>
            </a:fld>
            <a:endParaRPr lang="ru-RU"/>
          </a:p>
        </p:txBody>
      </p:sp>
      <p:sp>
        <p:nvSpPr>
          <p:cNvPr id="8" name="Овал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80B35BF0-8FD0-4367-BD30-ED3B8CE16FBF}" type="datetimeFigureOut">
              <a:rPr lang="ru-RU" smtClean="0"/>
              <a:pPr/>
              <a:t>19.01.2021</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2AAF538C-035E-4EA1-9A01-61CA7B24D8F3}"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274639"/>
            <a:ext cx="1828800" cy="5851525"/>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1143000" y="274640"/>
            <a:ext cx="55626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80B35BF0-8FD0-4367-BD30-ED3B8CE16FBF}" type="datetimeFigureOut">
              <a:rPr lang="ru-RU" smtClean="0"/>
              <a:pPr/>
              <a:t>19.01.2021</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2AAF538C-035E-4EA1-9A01-61CA7B24D8F3}"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80B35BF0-8FD0-4367-BD30-ED3B8CE16FBF}" type="datetimeFigureOut">
              <a:rPr lang="ru-RU" smtClean="0"/>
              <a:pPr/>
              <a:t>19.01.2021</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2AAF538C-035E-4EA1-9A01-61CA7B24D8F3}"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Прямоугольник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80B35BF0-8FD0-4367-BD30-ED3B8CE16FBF}" type="datetimeFigureOut">
              <a:rPr lang="ru-RU" smtClean="0"/>
              <a:pPr/>
              <a:t>19.01.2021</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2AAF538C-035E-4EA1-9A01-61CA7B24D8F3}" type="slidenum">
              <a:rPr lang="ru-RU" smtClean="0"/>
              <a:pPr/>
              <a:t>‹#›</a:t>
            </a:fld>
            <a:endParaRPr lang="ru-RU"/>
          </a:p>
        </p:txBody>
      </p:sp>
      <p:sp>
        <p:nvSpPr>
          <p:cNvPr id="10" name="Прямоугольник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80B35BF0-8FD0-4367-BD30-ED3B8CE16FBF}" type="datetimeFigureOut">
              <a:rPr lang="ru-RU" smtClean="0"/>
              <a:pPr/>
              <a:t>19.01.2021</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2AAF538C-035E-4EA1-9A01-61CA7B24D8F3}"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80B35BF0-8FD0-4367-BD30-ED3B8CE16FBF}" type="datetimeFigureOut">
              <a:rPr lang="ru-RU" smtClean="0"/>
              <a:pPr/>
              <a:t>19.01.2021</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2AAF538C-035E-4EA1-9A01-61CA7B24D8F3}"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nchor="ct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80B35BF0-8FD0-4367-BD30-ED3B8CE16FBF}" type="datetimeFigureOut">
              <a:rPr lang="ru-RU" smtClean="0"/>
              <a:pPr/>
              <a:t>19.01.2021</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2AAF538C-035E-4EA1-9A01-61CA7B24D8F3}"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Прямоугольник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80B35BF0-8FD0-4367-BD30-ED3B8CE16FBF}" type="datetimeFigureOut">
              <a:rPr lang="ru-RU" smtClean="0"/>
              <a:pPr/>
              <a:t>19.01.2021</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2AAF538C-035E-4EA1-9A01-61CA7B24D8F3}" type="slidenum">
              <a:rPr lang="ru-RU" smtClean="0"/>
              <a:pPr/>
              <a:t>‹#›</a:t>
            </a:fld>
            <a:endParaRPr lang="ru-RU"/>
          </a:p>
        </p:txBody>
      </p:sp>
      <p:sp>
        <p:nvSpPr>
          <p:cNvPr id="6" name="Прямоугольник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80B35BF0-8FD0-4367-BD30-ED3B8CE16FBF}" type="datetimeFigureOut">
              <a:rPr lang="ru-RU" smtClean="0"/>
              <a:pPr/>
              <a:t>19.01.2021</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2AAF538C-035E-4EA1-9A01-61CA7B24D8F3}"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extLst/>
          </a:lstStyle>
          <a:p>
            <a:fld id="{80B35BF0-8FD0-4367-BD30-ED3B8CE16FBF}" type="datetimeFigureOut">
              <a:rPr lang="ru-RU" smtClean="0"/>
              <a:pPr/>
              <a:t>19.01.2021</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2AAF538C-035E-4EA1-9A01-61CA7B24D8F3}" type="slidenum">
              <a:rPr lang="ru-RU" smtClean="0"/>
              <a:pPr/>
              <a:t>‹#›</a:t>
            </a:fld>
            <a:endParaRPr lang="ru-RU"/>
          </a:p>
        </p:txBody>
      </p:sp>
      <p:sp>
        <p:nvSpPr>
          <p:cNvPr id="8" name="Прямоугольник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Рисунок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ru-RU" smtClean="0"/>
              <a:t>Вставка рисунка</a:t>
            </a:r>
            <a:endParaRPr kumimoji="0" lang="en-US" dirty="0"/>
          </a:p>
        </p:txBody>
      </p:sp>
      <p:sp>
        <p:nvSpPr>
          <p:cNvPr id="9" name="Блок-схема: процесс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Блок-схема: процесс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Текст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ирог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Кольцо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Прямоугольник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title"/>
          </p:nvPr>
        </p:nvSpPr>
        <p:spPr>
          <a:xfrm>
            <a:off x="1435608" y="274638"/>
            <a:ext cx="7498080" cy="1143000"/>
          </a:xfrm>
          <a:prstGeom prst="rect">
            <a:avLst/>
          </a:prstGeom>
        </p:spPr>
        <p:txBody>
          <a:bodyPr anchor="ctr">
            <a:normAutofit/>
          </a:bodyPr>
          <a:lstStyle>
            <a:extLst/>
          </a:lstStyle>
          <a:p>
            <a:r>
              <a:rPr kumimoji="0" lang="ru-RU" smtClean="0"/>
              <a:t>Образец заголовка</a:t>
            </a:r>
            <a:endParaRPr kumimoji="0" lang="en-US"/>
          </a:p>
        </p:txBody>
      </p:sp>
      <p:sp>
        <p:nvSpPr>
          <p:cNvPr id="9" name="Текст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80B35BF0-8FD0-4367-BD30-ED3B8CE16FBF}" type="datetimeFigureOut">
              <a:rPr lang="ru-RU" smtClean="0"/>
              <a:pPr/>
              <a:t>19.01.2021</a:t>
            </a:fld>
            <a:endParaRPr lang="ru-RU"/>
          </a:p>
        </p:txBody>
      </p:sp>
      <p:sp>
        <p:nvSpPr>
          <p:cNvPr id="10" name="Нижний колонтитул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ru-RU"/>
          </a:p>
        </p:txBody>
      </p:sp>
      <p:sp>
        <p:nvSpPr>
          <p:cNvPr id="22" name="Номер слайда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2AAF538C-035E-4EA1-9A01-61CA7B24D8F3}" type="slidenum">
              <a:rPr lang="ru-RU" smtClean="0"/>
              <a:pPr/>
              <a:t>‹#›</a:t>
            </a:fld>
            <a:endParaRPr lang="ru-RU"/>
          </a:p>
        </p:txBody>
      </p:sp>
      <p:sp>
        <p:nvSpPr>
          <p:cNvPr id="15" name="Прямоугольник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www.bonistikaweb.ru/" TargetMode="External"/><Relationship Id="rId2" Type="http://schemas.openxmlformats.org/officeDocument/2006/relationships/hyperlink" Target="http://www.bonistika.net/" TargetMode="External"/><Relationship Id="rId1" Type="http://schemas.openxmlformats.org/officeDocument/2006/relationships/slideLayout" Target="../slideLayouts/slideLayout2.xml"/><Relationship Id="rId4" Type="http://schemas.openxmlformats.org/officeDocument/2006/relationships/hyperlink" Target="https://ru.wikipedia.org/"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35696" y="1916832"/>
            <a:ext cx="7020272" cy="1143000"/>
          </a:xfrm>
        </p:spPr>
        <p:txBody>
          <a:bodyPr>
            <a:normAutofit fontScale="90000"/>
          </a:bodyPr>
          <a:lstStyle/>
          <a:p>
            <a:r>
              <a:rPr lang="ru-RU" b="1" dirty="0" smtClean="0">
                <a:solidFill>
                  <a:srgbClr val="C00000"/>
                </a:solidFill>
                <a:latin typeface="Bookman Old Style" charset="0"/>
                <a:ea typeface="Perpetua" charset="0"/>
                <a:cs typeface="Perpetua" charset="0"/>
              </a:rPr>
              <a:t>География России на денежных </a:t>
            </a:r>
            <a:r>
              <a:rPr lang="ru-RU" b="1" dirty="0" smtClean="0">
                <a:solidFill>
                  <a:srgbClr val="C00000"/>
                </a:solidFill>
                <a:latin typeface="Bookman Old Style" charset="0"/>
                <a:ea typeface="Perpetua" charset="0"/>
                <a:cs typeface="Perpetua" charset="0"/>
              </a:rPr>
              <a:t>купюрах</a:t>
            </a:r>
            <a:r>
              <a:rPr lang="en-US" b="1" smtClean="0">
                <a:solidFill>
                  <a:srgbClr val="C00000"/>
                </a:solidFill>
                <a:latin typeface="Bookman Old Style" charset="0"/>
                <a:ea typeface="Perpetua" charset="0"/>
                <a:cs typeface="Perpetua" charset="0"/>
              </a:rPr>
              <a:t>.</a:t>
            </a:r>
            <a:r>
              <a:rPr lang="ru-RU" b="1" dirty="0" smtClean="0">
                <a:solidFill>
                  <a:srgbClr val="C00000"/>
                </a:solidFill>
                <a:latin typeface="Bookman Old Style" charset="0"/>
                <a:ea typeface="Perpetua" charset="0"/>
                <a:cs typeface="Perpetua" charset="0"/>
              </a:rPr>
              <a:t/>
            </a:r>
            <a:br>
              <a:rPr lang="ru-RU" b="1" dirty="0" smtClean="0">
                <a:solidFill>
                  <a:srgbClr val="C00000"/>
                </a:solidFill>
                <a:latin typeface="Bookman Old Style" charset="0"/>
                <a:ea typeface="Perpetua" charset="0"/>
                <a:cs typeface="Perpetua" charset="0"/>
              </a:rPr>
            </a:br>
            <a:endParaRPr lang="ru-RU" dirty="0"/>
          </a:p>
        </p:txBody>
      </p:sp>
      <p:sp>
        <p:nvSpPr>
          <p:cNvPr id="3" name="Прямоугольник 2"/>
          <p:cNvSpPr/>
          <p:nvPr/>
        </p:nvSpPr>
        <p:spPr>
          <a:xfrm>
            <a:off x="6516216" y="4437112"/>
            <a:ext cx="2267744" cy="10801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000" b="1" dirty="0" smtClean="0">
                <a:solidFill>
                  <a:schemeClr val="tx2"/>
                </a:solidFill>
              </a:rPr>
              <a:t>Выполнил:</a:t>
            </a:r>
          </a:p>
          <a:p>
            <a:r>
              <a:rPr lang="ru-RU" sz="2000" b="1" dirty="0" smtClean="0">
                <a:solidFill>
                  <a:schemeClr val="tx2"/>
                </a:solidFill>
              </a:rPr>
              <a:t>Ученик  9Б класса</a:t>
            </a:r>
          </a:p>
          <a:p>
            <a:r>
              <a:rPr lang="ru-RU" sz="2000" b="1" dirty="0" smtClean="0">
                <a:solidFill>
                  <a:schemeClr val="tx2"/>
                </a:solidFill>
              </a:rPr>
              <a:t>Колупаев Саша.</a:t>
            </a:r>
            <a:endParaRPr lang="ru-RU" sz="2000" b="1" dirty="0">
              <a:solidFill>
                <a:schemeClr val="tx2"/>
              </a:solidFill>
            </a:endParaRPr>
          </a:p>
        </p:txBody>
      </p:sp>
    </p:spTree>
    <p:extLst>
      <p:ext uri="{BB962C8B-B14F-4D97-AF65-F5344CB8AC3E}">
        <p14:creationId xmlns:p14="http://schemas.microsoft.com/office/powerpoint/2010/main" val="123880716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type="title"/>
          </p:nvPr>
        </p:nvSpPr>
        <p:spPr/>
        <p:txBody>
          <a:bodyPr>
            <a:normAutofit/>
          </a:bodyPr>
          <a:lstStyle/>
          <a:p>
            <a:pPr algn="ctr"/>
            <a:r>
              <a:rPr lang="ru-RU" sz="4400" b="1" dirty="0" smtClean="0"/>
              <a:t>100 рублей - Москва</a:t>
            </a:r>
            <a:endParaRPr lang="ru-RU" sz="4400" dirty="0"/>
          </a:p>
        </p:txBody>
      </p:sp>
      <p:sp>
        <p:nvSpPr>
          <p:cNvPr id="5" name="Прямоугольник 4"/>
          <p:cNvSpPr/>
          <p:nvPr/>
        </p:nvSpPr>
        <p:spPr>
          <a:xfrm>
            <a:off x="1259632" y="1412776"/>
            <a:ext cx="7632848" cy="1631216"/>
          </a:xfrm>
          <a:prstGeom prst="rect">
            <a:avLst/>
          </a:prstGeom>
        </p:spPr>
        <p:txBody>
          <a:bodyPr wrap="square">
            <a:spAutoFit/>
          </a:bodyPr>
          <a:lstStyle/>
          <a:p>
            <a:pPr algn="just"/>
            <a:r>
              <a:rPr lang="ru-RU" sz="2000" dirty="0" smtClean="0">
                <a:solidFill>
                  <a:schemeClr val="tx2"/>
                </a:solidFill>
                <a:latin typeface="Bookman Old Style" pitchFamily="18" charset="0"/>
              </a:rPr>
              <a:t>  На оборотной стороне изображен общий вид Большого театра в городе Москве. Большой театр – крупнейший в России и наиболее значительный в мире из театров оперы и балета. Здание было построено в 1820-х годах по проекту московского архитектора О. Бове.</a:t>
            </a:r>
            <a:endParaRPr lang="ru-RU" sz="2000" dirty="0">
              <a:solidFill>
                <a:schemeClr val="tx2"/>
              </a:solidFill>
              <a:latin typeface="Bookman Old Style" pitchFamily="18" charset="0"/>
            </a:endParaRPr>
          </a:p>
        </p:txBody>
      </p:sp>
      <p:pic>
        <p:nvPicPr>
          <p:cNvPr id="9" name="Рисунок 8" descr="goznak_1001"/>
          <p:cNvPicPr/>
          <p:nvPr/>
        </p:nvPicPr>
        <p:blipFill>
          <a:blip r:embed="rId2" cstate="print"/>
          <a:srcRect/>
          <a:stretch>
            <a:fillRect/>
          </a:stretch>
        </p:blipFill>
        <p:spPr bwMode="auto">
          <a:xfrm>
            <a:off x="2123728" y="3645024"/>
            <a:ext cx="5544616" cy="2293347"/>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smtClean="0"/>
              <a:t>500 рублей - Архангельск</a:t>
            </a:r>
            <a:endParaRPr lang="ru-RU" dirty="0"/>
          </a:p>
        </p:txBody>
      </p:sp>
      <p:sp>
        <p:nvSpPr>
          <p:cNvPr id="4" name="Прямоугольник 3"/>
          <p:cNvSpPr/>
          <p:nvPr/>
        </p:nvSpPr>
        <p:spPr>
          <a:xfrm>
            <a:off x="1187624" y="1484784"/>
            <a:ext cx="7560840" cy="1631216"/>
          </a:xfrm>
          <a:prstGeom prst="rect">
            <a:avLst/>
          </a:prstGeom>
        </p:spPr>
        <p:txBody>
          <a:bodyPr wrap="square">
            <a:spAutoFit/>
          </a:bodyPr>
          <a:lstStyle/>
          <a:p>
            <a:pPr algn="just"/>
            <a:r>
              <a:rPr lang="ru-RU" sz="2000" dirty="0" smtClean="0">
                <a:solidFill>
                  <a:schemeClr val="tx2"/>
                </a:solidFill>
                <a:latin typeface="Bookman Old Style" pitchFamily="18" charset="0"/>
              </a:rPr>
              <a:t>  Архангельск - город на севере европейской части России, административный центр Архангельской области. До конца 17 века Архангельск был основным морским портом России. </a:t>
            </a:r>
          </a:p>
          <a:p>
            <a:pPr algn="just"/>
            <a:endParaRPr lang="ru-RU" sz="2000" dirty="0">
              <a:solidFill>
                <a:schemeClr val="tx2"/>
              </a:solidFill>
              <a:latin typeface="Bookman Old Style" pitchFamily="18" charset="0"/>
            </a:endParaRPr>
          </a:p>
        </p:txBody>
      </p:sp>
      <p:sp>
        <p:nvSpPr>
          <p:cNvPr id="5" name="Прямоугольник 4"/>
          <p:cNvSpPr/>
          <p:nvPr/>
        </p:nvSpPr>
        <p:spPr>
          <a:xfrm>
            <a:off x="1259632" y="2780928"/>
            <a:ext cx="7488832" cy="1015663"/>
          </a:xfrm>
          <a:prstGeom prst="rect">
            <a:avLst/>
          </a:prstGeom>
        </p:spPr>
        <p:txBody>
          <a:bodyPr wrap="square">
            <a:spAutoFit/>
          </a:bodyPr>
          <a:lstStyle/>
          <a:p>
            <a:pPr algn="just"/>
            <a:r>
              <a:rPr lang="ru-RU" sz="2000" dirty="0" smtClean="0">
                <a:solidFill>
                  <a:schemeClr val="tx2"/>
                </a:solidFill>
                <a:latin typeface="Bookman Old Style" pitchFamily="18" charset="0"/>
              </a:rPr>
              <a:t>  На этой купюре мы видим памятник Петру I в Архангельске на фоне парусного корабля и морского вокзала. </a:t>
            </a:r>
            <a:endParaRPr lang="ru-RU" sz="2000" dirty="0">
              <a:solidFill>
                <a:schemeClr val="tx2"/>
              </a:solidFill>
              <a:latin typeface="Bookman Old Style" pitchFamily="18" charset="0"/>
            </a:endParaRPr>
          </a:p>
        </p:txBody>
      </p:sp>
      <p:pic>
        <p:nvPicPr>
          <p:cNvPr id="6" name="Рисунок 5" descr="goznak_5002"/>
          <p:cNvPicPr/>
          <p:nvPr/>
        </p:nvPicPr>
        <p:blipFill>
          <a:blip r:embed="rId2" cstate="print"/>
          <a:srcRect/>
          <a:stretch>
            <a:fillRect/>
          </a:stretch>
        </p:blipFill>
        <p:spPr bwMode="auto">
          <a:xfrm>
            <a:off x="2267744" y="3933056"/>
            <a:ext cx="5328592" cy="2365355"/>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smtClean="0"/>
              <a:t>500 рублей - Архангельск</a:t>
            </a:r>
            <a:endParaRPr lang="ru-RU" dirty="0"/>
          </a:p>
        </p:txBody>
      </p:sp>
      <p:sp>
        <p:nvSpPr>
          <p:cNvPr id="4" name="Прямоугольник 3"/>
          <p:cNvSpPr/>
          <p:nvPr/>
        </p:nvSpPr>
        <p:spPr>
          <a:xfrm>
            <a:off x="1187624" y="1484784"/>
            <a:ext cx="7560840" cy="707886"/>
          </a:xfrm>
          <a:prstGeom prst="rect">
            <a:avLst/>
          </a:prstGeom>
        </p:spPr>
        <p:txBody>
          <a:bodyPr wrap="square">
            <a:spAutoFit/>
          </a:bodyPr>
          <a:lstStyle/>
          <a:p>
            <a:pPr algn="just"/>
            <a:r>
              <a:rPr lang="ru-RU" sz="2000" dirty="0" smtClean="0">
                <a:solidFill>
                  <a:schemeClr val="tx2"/>
                </a:solidFill>
                <a:latin typeface="Bookman Old Style" pitchFamily="18" charset="0"/>
              </a:rPr>
              <a:t>  </a:t>
            </a:r>
          </a:p>
          <a:p>
            <a:pPr algn="just"/>
            <a:endParaRPr lang="ru-RU" sz="2000" dirty="0">
              <a:solidFill>
                <a:schemeClr val="tx2"/>
              </a:solidFill>
              <a:latin typeface="Bookman Old Style" pitchFamily="18" charset="0"/>
            </a:endParaRPr>
          </a:p>
        </p:txBody>
      </p:sp>
      <p:sp>
        <p:nvSpPr>
          <p:cNvPr id="5" name="Прямоугольник 4"/>
          <p:cNvSpPr/>
          <p:nvPr/>
        </p:nvSpPr>
        <p:spPr>
          <a:xfrm>
            <a:off x="1259632" y="2780928"/>
            <a:ext cx="7488832" cy="400110"/>
          </a:xfrm>
          <a:prstGeom prst="rect">
            <a:avLst/>
          </a:prstGeom>
        </p:spPr>
        <p:txBody>
          <a:bodyPr wrap="square">
            <a:spAutoFit/>
          </a:bodyPr>
          <a:lstStyle/>
          <a:p>
            <a:pPr algn="just"/>
            <a:r>
              <a:rPr lang="ru-RU" sz="2000" dirty="0" smtClean="0">
                <a:solidFill>
                  <a:schemeClr val="tx2"/>
                </a:solidFill>
                <a:latin typeface="Bookman Old Style" pitchFamily="18" charset="0"/>
              </a:rPr>
              <a:t> </a:t>
            </a:r>
            <a:endParaRPr lang="ru-RU" sz="2000" dirty="0">
              <a:solidFill>
                <a:schemeClr val="tx2"/>
              </a:solidFill>
              <a:latin typeface="Bookman Old Style" pitchFamily="18" charset="0"/>
            </a:endParaRPr>
          </a:p>
        </p:txBody>
      </p:sp>
      <p:sp>
        <p:nvSpPr>
          <p:cNvPr id="6" name="Прямоугольник 5"/>
          <p:cNvSpPr/>
          <p:nvPr/>
        </p:nvSpPr>
        <p:spPr>
          <a:xfrm>
            <a:off x="1187624" y="1340768"/>
            <a:ext cx="7560840" cy="1631216"/>
          </a:xfrm>
          <a:prstGeom prst="rect">
            <a:avLst/>
          </a:prstGeom>
        </p:spPr>
        <p:txBody>
          <a:bodyPr wrap="square">
            <a:spAutoFit/>
          </a:bodyPr>
          <a:lstStyle/>
          <a:p>
            <a:pPr algn="just"/>
            <a:r>
              <a:rPr lang="ru-RU" sz="2000" dirty="0" smtClean="0">
                <a:solidFill>
                  <a:schemeClr val="tx2"/>
                </a:solidFill>
                <a:latin typeface="Bookman Old Style" pitchFamily="18" charset="0"/>
              </a:rPr>
              <a:t>На оборотной стороне изображен Соловецкий монастырь - великая христианская святыня. Здесь располагаются девять церквей. Главная из них - Троицкий собор, где находятся мощи основателей монастыря, преподобных Зосимы и </a:t>
            </a:r>
            <a:r>
              <a:rPr lang="ru-RU" sz="2000" dirty="0" err="1" smtClean="0">
                <a:solidFill>
                  <a:schemeClr val="tx2"/>
                </a:solidFill>
                <a:latin typeface="Bookman Old Style" pitchFamily="18" charset="0"/>
              </a:rPr>
              <a:t>Савватия</a:t>
            </a:r>
            <a:r>
              <a:rPr lang="ru-RU" sz="2000" dirty="0" smtClean="0">
                <a:solidFill>
                  <a:schemeClr val="tx2"/>
                </a:solidFill>
                <a:latin typeface="Bookman Old Style" pitchFamily="18" charset="0"/>
              </a:rPr>
              <a:t>.</a:t>
            </a:r>
            <a:endParaRPr lang="ru-RU" sz="2000" dirty="0">
              <a:solidFill>
                <a:schemeClr val="tx2"/>
              </a:solidFill>
              <a:latin typeface="Bookman Old Style" pitchFamily="18" charset="0"/>
            </a:endParaRPr>
          </a:p>
        </p:txBody>
      </p:sp>
      <p:pic>
        <p:nvPicPr>
          <p:cNvPr id="7" name="Объект 3"/>
          <p:cNvPicPr>
            <a:picLocks noGrp="1" noChangeAspect="1"/>
          </p:cNvPicPr>
          <p:nvPr>
            <p:ph idx="1"/>
          </p:nvPr>
        </p:nvPicPr>
        <p:blipFill>
          <a:blip r:embed="rId2" cstate="print">
            <a:extLst>
              <a:ext uri="{28A0092B-C50C-407E-A947-70E740481C1C}">
                <a14:useLocalDpi xmlns:a14="http://schemas.microsoft.com/office/drawing/2010/main" val="0"/>
              </a:ext>
            </a:extLst>
          </a:blip>
          <a:srcRect t="51034"/>
          <a:stretch>
            <a:fillRect/>
          </a:stretch>
        </p:blipFill>
        <p:spPr>
          <a:xfrm>
            <a:off x="1907704" y="3573016"/>
            <a:ext cx="6254050" cy="2710976"/>
          </a:xfr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75656" y="0"/>
            <a:ext cx="7498080" cy="1143000"/>
          </a:xfrm>
        </p:spPr>
        <p:txBody>
          <a:bodyPr/>
          <a:lstStyle/>
          <a:p>
            <a:pPr algn="ctr"/>
            <a:r>
              <a:rPr lang="ru-RU" b="1" dirty="0" smtClean="0"/>
              <a:t>1000 </a:t>
            </a:r>
            <a:r>
              <a:rPr lang="ru-RU" b="1" dirty="0" err="1" smtClean="0"/>
              <a:t>рублей-Ярославль</a:t>
            </a:r>
            <a:endParaRPr lang="ru-RU" dirty="0"/>
          </a:p>
        </p:txBody>
      </p:sp>
      <p:sp>
        <p:nvSpPr>
          <p:cNvPr id="5" name="Прямоугольник 4"/>
          <p:cNvSpPr/>
          <p:nvPr/>
        </p:nvSpPr>
        <p:spPr>
          <a:xfrm>
            <a:off x="1043608" y="908720"/>
            <a:ext cx="7992888" cy="1200329"/>
          </a:xfrm>
          <a:prstGeom prst="rect">
            <a:avLst/>
          </a:prstGeom>
        </p:spPr>
        <p:txBody>
          <a:bodyPr wrap="square">
            <a:spAutoFit/>
          </a:bodyPr>
          <a:lstStyle/>
          <a:p>
            <a:pPr algn="just"/>
            <a:r>
              <a:rPr lang="ru-RU" dirty="0" smtClean="0"/>
              <a:t>  </a:t>
            </a:r>
            <a:r>
              <a:rPr lang="ru-RU" dirty="0" smtClean="0">
                <a:solidFill>
                  <a:schemeClr val="tx2"/>
                </a:solidFill>
                <a:latin typeface="Bookman Old Style" pitchFamily="18" charset="0"/>
              </a:rPr>
              <a:t>На протяжении своей тысячелетней истории Ярославль выступал в качестве одного из оплотов российской государственности. Городу придавали высокое значение правители России. Ярославль возник как первый христианский город на Волге. </a:t>
            </a:r>
            <a:endParaRPr lang="ru-RU" dirty="0">
              <a:solidFill>
                <a:schemeClr val="tx2"/>
              </a:solidFill>
            </a:endParaRPr>
          </a:p>
        </p:txBody>
      </p:sp>
      <p:sp>
        <p:nvSpPr>
          <p:cNvPr id="6" name="Прямоугольник 5"/>
          <p:cNvSpPr/>
          <p:nvPr/>
        </p:nvSpPr>
        <p:spPr>
          <a:xfrm>
            <a:off x="1114600" y="2060848"/>
            <a:ext cx="8029400" cy="2585323"/>
          </a:xfrm>
          <a:prstGeom prst="rect">
            <a:avLst/>
          </a:prstGeom>
        </p:spPr>
        <p:txBody>
          <a:bodyPr wrap="square">
            <a:spAutoFit/>
          </a:bodyPr>
          <a:lstStyle/>
          <a:p>
            <a:pPr algn="just"/>
            <a:r>
              <a:rPr lang="ru-RU" dirty="0" smtClean="0">
                <a:solidFill>
                  <a:schemeClr val="tx2"/>
                </a:solidFill>
                <a:latin typeface="Bookman Old Style" pitchFamily="18" charset="0"/>
              </a:rPr>
              <a:t> На лицевой стороне изображен памятник Ярославу Мудрому, стоящий на площади перед </a:t>
            </a:r>
            <a:r>
              <a:rPr lang="ru-RU" dirty="0" err="1" smtClean="0">
                <a:solidFill>
                  <a:schemeClr val="tx2"/>
                </a:solidFill>
                <a:latin typeface="Bookman Old Style" pitchFamily="18" charset="0"/>
              </a:rPr>
              <a:t>Спасо</a:t>
            </a:r>
            <a:r>
              <a:rPr lang="ru-RU" dirty="0" smtClean="0">
                <a:solidFill>
                  <a:schemeClr val="tx2"/>
                </a:solidFill>
                <a:latin typeface="Bookman Old Style" pitchFamily="18" charset="0"/>
              </a:rPr>
              <a:t> - Преображенским монастырем в Ярославле. Так Ярослава Мудрого изображали традиционно, начиная с XI века, намекая на то, что наша вера - в наших руках, несмотря на то, что мы ее как бы позаимствовали. Сама по себе фигура Ярослава Мудрого может смело рассматриваться как символ народного просвещения, поскольку он выучил грамоте всех своих детей, включая трех дочек.   </a:t>
            </a:r>
            <a:r>
              <a:rPr lang="ru-RU" dirty="0" smtClean="0"/>
              <a:t/>
            </a:r>
            <a:br>
              <a:rPr lang="ru-RU" dirty="0" smtClean="0"/>
            </a:br>
            <a:endParaRPr lang="ru-RU" dirty="0"/>
          </a:p>
        </p:txBody>
      </p:sp>
      <p:pic>
        <p:nvPicPr>
          <p:cNvPr id="7" name="Рисунок 6" descr="goznak_10002"/>
          <p:cNvPicPr/>
          <p:nvPr/>
        </p:nvPicPr>
        <p:blipFill>
          <a:blip r:embed="rId2" cstate="print"/>
          <a:srcRect/>
          <a:stretch>
            <a:fillRect/>
          </a:stretch>
        </p:blipFill>
        <p:spPr bwMode="auto">
          <a:xfrm>
            <a:off x="2267744" y="4437112"/>
            <a:ext cx="5256584" cy="2232248"/>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smtClean="0"/>
              <a:t>1000 рублей - Ярославль</a:t>
            </a:r>
            <a:endParaRPr lang="ru-RU" dirty="0"/>
          </a:p>
        </p:txBody>
      </p:sp>
      <p:pic>
        <p:nvPicPr>
          <p:cNvPr id="3" name="Рисунок 2" descr="goznak_10001"/>
          <p:cNvPicPr/>
          <p:nvPr/>
        </p:nvPicPr>
        <p:blipFill>
          <a:blip r:embed="rId2" cstate="print"/>
          <a:srcRect/>
          <a:stretch>
            <a:fillRect/>
          </a:stretch>
        </p:blipFill>
        <p:spPr bwMode="auto">
          <a:xfrm>
            <a:off x="2123728" y="3573016"/>
            <a:ext cx="5544616" cy="2448272"/>
          </a:xfrm>
          <a:prstGeom prst="rect">
            <a:avLst/>
          </a:prstGeom>
          <a:noFill/>
          <a:ln w="9525">
            <a:noFill/>
            <a:miter lim="800000"/>
            <a:headEnd/>
            <a:tailEnd/>
          </a:ln>
        </p:spPr>
      </p:pic>
      <p:sp>
        <p:nvSpPr>
          <p:cNvPr id="5" name="Прямоугольник 4"/>
          <p:cNvSpPr/>
          <p:nvPr/>
        </p:nvSpPr>
        <p:spPr>
          <a:xfrm>
            <a:off x="1331640" y="1556792"/>
            <a:ext cx="7488832" cy="984885"/>
          </a:xfrm>
          <a:prstGeom prst="rect">
            <a:avLst/>
          </a:prstGeom>
        </p:spPr>
        <p:txBody>
          <a:bodyPr wrap="square">
            <a:spAutoFit/>
          </a:bodyPr>
          <a:lstStyle/>
          <a:p>
            <a:pPr algn="just"/>
            <a:r>
              <a:rPr lang="ru-RU" dirty="0" smtClean="0"/>
              <a:t>  </a:t>
            </a:r>
            <a:r>
              <a:rPr lang="ru-RU" sz="2000" dirty="0" smtClean="0">
                <a:solidFill>
                  <a:schemeClr val="tx2"/>
                </a:solidFill>
              </a:rPr>
              <a:t>На оборотной стороне - храм </a:t>
            </a:r>
            <a:r>
              <a:rPr lang="ru-RU" sz="2000" dirty="0" err="1" smtClean="0">
                <a:solidFill>
                  <a:schemeClr val="tx2"/>
                </a:solidFill>
              </a:rPr>
              <a:t>Иоана</a:t>
            </a:r>
            <a:r>
              <a:rPr lang="ru-RU" sz="2000" dirty="0" smtClean="0">
                <a:solidFill>
                  <a:schemeClr val="tx2"/>
                </a:solidFill>
              </a:rPr>
              <a:t> Предтечи (Крестителя), который считается культурным памятником мирового значения.</a:t>
            </a:r>
            <a:r>
              <a:rPr lang="ru-RU" dirty="0" smtClean="0"/>
              <a:t/>
            </a:r>
            <a:br>
              <a:rPr lang="ru-RU" dirty="0" smtClean="0"/>
            </a:br>
            <a:endParaRPr lang="ru-RU"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smtClean="0"/>
              <a:t>5000 рублей- Хабаровск</a:t>
            </a:r>
            <a:endParaRPr lang="ru-RU" b="1" dirty="0"/>
          </a:p>
        </p:txBody>
      </p:sp>
      <p:pic>
        <p:nvPicPr>
          <p:cNvPr id="4" name="Рисунок 3"/>
          <p:cNvPicPr/>
          <p:nvPr/>
        </p:nvPicPr>
        <p:blipFill>
          <a:blip r:embed="rId2" cstate="print"/>
          <a:srcRect/>
          <a:stretch>
            <a:fillRect/>
          </a:stretch>
        </p:blipFill>
        <p:spPr bwMode="auto">
          <a:xfrm>
            <a:off x="2627784" y="4221088"/>
            <a:ext cx="4752528" cy="1916926"/>
          </a:xfrm>
          <a:prstGeom prst="rect">
            <a:avLst/>
          </a:prstGeom>
          <a:noFill/>
          <a:ln w="9525">
            <a:noFill/>
            <a:miter lim="800000"/>
            <a:headEnd/>
            <a:tailEnd/>
          </a:ln>
        </p:spPr>
      </p:pic>
      <p:sp>
        <p:nvSpPr>
          <p:cNvPr id="5" name="Прямоугольник 4"/>
          <p:cNvSpPr/>
          <p:nvPr/>
        </p:nvSpPr>
        <p:spPr>
          <a:xfrm>
            <a:off x="1331640" y="1268760"/>
            <a:ext cx="7488832" cy="646331"/>
          </a:xfrm>
          <a:prstGeom prst="rect">
            <a:avLst/>
          </a:prstGeom>
        </p:spPr>
        <p:txBody>
          <a:bodyPr wrap="square">
            <a:spAutoFit/>
          </a:bodyPr>
          <a:lstStyle/>
          <a:p>
            <a:pPr algn="just"/>
            <a:r>
              <a:rPr lang="ru-RU" dirty="0" smtClean="0">
                <a:solidFill>
                  <a:schemeClr val="tx2"/>
                </a:solidFill>
                <a:latin typeface="Bookman Old Style" pitchFamily="18" charset="0"/>
              </a:rPr>
              <a:t>  Хабаровск — город в России, административный центр Хабаровского края и Дальневосточного федерального округа. </a:t>
            </a:r>
            <a:endParaRPr lang="ru-RU" dirty="0">
              <a:solidFill>
                <a:schemeClr val="tx2"/>
              </a:solidFill>
              <a:latin typeface="Bookman Old Style" pitchFamily="18" charset="0"/>
            </a:endParaRPr>
          </a:p>
        </p:txBody>
      </p:sp>
      <p:sp>
        <p:nvSpPr>
          <p:cNvPr id="6" name="Прямоугольник 5"/>
          <p:cNvSpPr/>
          <p:nvPr/>
        </p:nvSpPr>
        <p:spPr>
          <a:xfrm>
            <a:off x="1331640" y="1916832"/>
            <a:ext cx="7488832" cy="2031325"/>
          </a:xfrm>
          <a:prstGeom prst="rect">
            <a:avLst/>
          </a:prstGeom>
        </p:spPr>
        <p:txBody>
          <a:bodyPr wrap="square">
            <a:spAutoFit/>
          </a:bodyPr>
          <a:lstStyle/>
          <a:p>
            <a:pPr algn="just"/>
            <a:r>
              <a:rPr lang="ru-RU" dirty="0" smtClean="0">
                <a:solidFill>
                  <a:schemeClr val="tx2"/>
                </a:solidFill>
                <a:latin typeface="Bookman Old Style" pitchFamily="18" charset="0"/>
              </a:rPr>
              <a:t> На лицевой стороне изображен памятник генералу, графу и губернатору Восточной Сибири Николаю Николаевичу Муравьеву-Амурскому. Это именно он положил начало возвращению Амура, уступленного Китаю в году 1689, добившись освобождения Нерчинских крестьян от обязательных работ в рудниках и сформировав из них казачье войско.</a:t>
            </a:r>
            <a:endParaRPr lang="ru-RU" dirty="0">
              <a:solidFill>
                <a:schemeClr val="tx2"/>
              </a:solidFill>
              <a:latin typeface="Bookman Old Style"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smtClean="0"/>
              <a:t>5000 рублей- Хабаровск</a:t>
            </a:r>
            <a:endParaRPr lang="ru-RU" b="1" dirty="0"/>
          </a:p>
        </p:txBody>
      </p:sp>
      <p:pic>
        <p:nvPicPr>
          <p:cNvPr id="7" name="Рисунок 6"/>
          <p:cNvPicPr/>
          <p:nvPr/>
        </p:nvPicPr>
        <p:blipFill>
          <a:blip r:embed="rId2" cstate="print"/>
          <a:srcRect/>
          <a:stretch>
            <a:fillRect/>
          </a:stretch>
        </p:blipFill>
        <p:spPr bwMode="auto">
          <a:xfrm>
            <a:off x="1979712" y="3356992"/>
            <a:ext cx="5904656" cy="2376264"/>
          </a:xfrm>
          <a:prstGeom prst="rect">
            <a:avLst/>
          </a:prstGeom>
          <a:noFill/>
          <a:ln w="9525">
            <a:noFill/>
            <a:miter lim="800000"/>
            <a:headEnd/>
            <a:tailEnd/>
          </a:ln>
        </p:spPr>
      </p:pic>
      <p:sp>
        <p:nvSpPr>
          <p:cNvPr id="8" name="Прямоугольник 7"/>
          <p:cNvSpPr/>
          <p:nvPr/>
        </p:nvSpPr>
        <p:spPr>
          <a:xfrm>
            <a:off x="1259632" y="1556792"/>
            <a:ext cx="7632848" cy="1323439"/>
          </a:xfrm>
          <a:prstGeom prst="rect">
            <a:avLst/>
          </a:prstGeom>
        </p:spPr>
        <p:txBody>
          <a:bodyPr wrap="square">
            <a:spAutoFit/>
          </a:bodyPr>
          <a:lstStyle/>
          <a:p>
            <a:pPr algn="just"/>
            <a:r>
              <a:rPr lang="ru-RU" sz="2000" dirty="0" smtClean="0">
                <a:solidFill>
                  <a:schemeClr val="tx2"/>
                </a:solidFill>
                <a:latin typeface="Bookman Old Style" pitchFamily="18" charset="0"/>
              </a:rPr>
              <a:t>  На оборотной стороне - Царский амурский мост. Это самый длинный мост на всем Транссибе. Длина его около 2700 метров, а состоит он из 18 пролетов и левобережной эстакады.</a:t>
            </a:r>
            <a:endParaRPr lang="ru-RU" sz="2000" dirty="0">
              <a:solidFill>
                <a:schemeClr val="tx2"/>
              </a:solidFill>
              <a:latin typeface="Bookman Old Style" pitchFamily="18"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548680"/>
            <a:ext cx="7498080" cy="576064"/>
          </a:xfrm>
        </p:spPr>
        <p:txBody>
          <a:bodyPr>
            <a:normAutofit fontScale="90000"/>
          </a:bodyPr>
          <a:lstStyle/>
          <a:p>
            <a:pPr algn="ctr"/>
            <a:r>
              <a:rPr lang="ru-RU" b="1" dirty="0" smtClean="0"/>
              <a:t>200 рублей- Севастополь</a:t>
            </a:r>
            <a:r>
              <a:rPr lang="ru-RU" dirty="0" smtClean="0"/>
              <a:t/>
            </a:r>
            <a:br>
              <a:rPr lang="ru-RU" dirty="0" smtClean="0"/>
            </a:br>
            <a:endParaRPr lang="ru-RU" dirty="0"/>
          </a:p>
        </p:txBody>
      </p:sp>
      <p:pic>
        <p:nvPicPr>
          <p:cNvPr id="4" name="Рисунок 3" descr="200 и 2000 рублей: новые банкноты поступают в Тульскую область "/>
          <p:cNvPicPr/>
          <p:nvPr/>
        </p:nvPicPr>
        <p:blipFill>
          <a:blip r:embed="rId2" cstate="print"/>
          <a:srcRect r="50000" b="6913"/>
          <a:stretch>
            <a:fillRect/>
          </a:stretch>
        </p:blipFill>
        <p:spPr bwMode="auto">
          <a:xfrm>
            <a:off x="2339752" y="2708920"/>
            <a:ext cx="4637305" cy="3816424"/>
          </a:xfrm>
          <a:prstGeom prst="rect">
            <a:avLst/>
          </a:prstGeom>
          <a:noFill/>
          <a:ln w="9525">
            <a:noFill/>
            <a:miter lim="800000"/>
            <a:headEnd/>
            <a:tailEnd/>
          </a:ln>
        </p:spPr>
      </p:pic>
      <p:sp>
        <p:nvSpPr>
          <p:cNvPr id="7" name="Прямоугольник 6"/>
          <p:cNvSpPr/>
          <p:nvPr/>
        </p:nvSpPr>
        <p:spPr>
          <a:xfrm>
            <a:off x="1115616" y="1052736"/>
            <a:ext cx="7704856" cy="1569660"/>
          </a:xfrm>
          <a:prstGeom prst="rect">
            <a:avLst/>
          </a:prstGeom>
        </p:spPr>
        <p:txBody>
          <a:bodyPr wrap="square">
            <a:spAutoFit/>
          </a:bodyPr>
          <a:lstStyle/>
          <a:p>
            <a:r>
              <a:rPr lang="ru-RU" sz="2400" dirty="0" smtClean="0">
                <a:solidFill>
                  <a:schemeClr val="tx2"/>
                </a:solidFill>
                <a:latin typeface="Bookman Old Style" pitchFamily="18" charset="0"/>
              </a:rPr>
              <a:t>На купюре изображены символы города-героя Севастополя: памятник затопленным кораблям (лицевая сторона) и вид на музей-заповедник «Херсонес Таврический» (оборотная).</a:t>
            </a:r>
            <a:endParaRPr lang="ru-RU" sz="2400" dirty="0">
              <a:solidFill>
                <a:schemeClr val="tx2"/>
              </a:solidFill>
              <a:latin typeface="Bookman Old Style" pitchFamily="18"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4400" b="1" dirty="0" smtClean="0"/>
              <a:t>2000 рублей- Дальний Восток</a:t>
            </a:r>
            <a:endParaRPr lang="ru-RU" dirty="0"/>
          </a:p>
        </p:txBody>
      </p:sp>
      <p:sp>
        <p:nvSpPr>
          <p:cNvPr id="5" name="Прямоугольник 4"/>
          <p:cNvSpPr/>
          <p:nvPr/>
        </p:nvSpPr>
        <p:spPr>
          <a:xfrm>
            <a:off x="1187624" y="1700808"/>
            <a:ext cx="7704856" cy="1015663"/>
          </a:xfrm>
          <a:prstGeom prst="rect">
            <a:avLst/>
          </a:prstGeom>
        </p:spPr>
        <p:txBody>
          <a:bodyPr wrap="square">
            <a:spAutoFit/>
          </a:bodyPr>
          <a:lstStyle/>
          <a:p>
            <a:pPr algn="just"/>
            <a:r>
              <a:rPr lang="ru-RU" sz="2000" dirty="0" smtClean="0">
                <a:solidFill>
                  <a:schemeClr val="tx2"/>
                </a:solidFill>
                <a:latin typeface="Bookman Old Style" pitchFamily="18" charset="0"/>
              </a:rPr>
              <a:t>  На купюре изображены символы Дальнего Востока: мост на остров Русский (лицевая сторона) и космодром «Восточный» в Амурской области (оборотная)</a:t>
            </a:r>
            <a:endParaRPr lang="ru-RU" sz="2000" dirty="0">
              <a:solidFill>
                <a:schemeClr val="tx2"/>
              </a:solidFill>
              <a:latin typeface="Bookman Old Style" pitchFamily="18" charset="0"/>
            </a:endParaRPr>
          </a:p>
        </p:txBody>
      </p:sp>
      <p:pic>
        <p:nvPicPr>
          <p:cNvPr id="6" name="Рисунок 5" descr="200 и 2000 рублей: новые банкноты поступают в Тульскую область "/>
          <p:cNvPicPr/>
          <p:nvPr/>
        </p:nvPicPr>
        <p:blipFill>
          <a:blip r:embed="rId2" cstate="print"/>
          <a:srcRect l="50000" b="6753"/>
          <a:stretch>
            <a:fillRect/>
          </a:stretch>
        </p:blipFill>
        <p:spPr bwMode="auto">
          <a:xfrm>
            <a:off x="2411760" y="2852936"/>
            <a:ext cx="4320480" cy="3553027"/>
          </a:xfrm>
          <a:prstGeom prst="rect">
            <a:avLst/>
          </a:prstGeom>
          <a:noFill/>
          <a:ln w="9525">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t>Список литературы</a:t>
            </a:r>
            <a:r>
              <a:rPr lang="ru-RU" dirty="0" smtClean="0"/>
              <a:t/>
            </a:r>
            <a:br>
              <a:rPr lang="ru-RU" dirty="0" smtClean="0"/>
            </a:br>
            <a:endParaRPr lang="ru-RU" dirty="0"/>
          </a:p>
        </p:txBody>
      </p:sp>
      <p:sp>
        <p:nvSpPr>
          <p:cNvPr id="3" name="Содержимое 2"/>
          <p:cNvSpPr>
            <a:spLocks noGrp="1"/>
          </p:cNvSpPr>
          <p:nvPr>
            <p:ph idx="1"/>
          </p:nvPr>
        </p:nvSpPr>
        <p:spPr/>
        <p:txBody>
          <a:bodyPr>
            <a:normAutofit fontScale="77500" lnSpcReduction="20000"/>
          </a:bodyPr>
          <a:lstStyle/>
          <a:p>
            <a:r>
              <a:rPr lang="ru-RU" dirty="0" smtClean="0"/>
              <a:t>Решетников Ф. Геральдика образы и картографические знаки География, №4, 2004.</a:t>
            </a:r>
          </a:p>
          <a:p>
            <a:r>
              <a:rPr lang="ru-RU" dirty="0" smtClean="0"/>
              <a:t>Соловецкий монастырь. – Интернет.</a:t>
            </a:r>
          </a:p>
          <a:p>
            <a:r>
              <a:rPr lang="ru-RU" dirty="0" smtClean="0"/>
              <a:t>Храм Иоанна Предтечи. – Интернет.</a:t>
            </a:r>
          </a:p>
          <a:p>
            <a:r>
              <a:rPr lang="ru-RU" dirty="0" smtClean="0"/>
              <a:t>Часовня Казанской Божьей матери. – Интернет</a:t>
            </a:r>
          </a:p>
          <a:p>
            <a:r>
              <a:rPr lang="ru-RU" dirty="0" err="1" smtClean="0"/>
              <a:t>Чекулаева</a:t>
            </a:r>
            <a:r>
              <a:rPr lang="ru-RU" dirty="0" smtClean="0"/>
              <a:t> Е.А. Я познаю мир города мира. – Москва, 2005. – 400с.</a:t>
            </a:r>
          </a:p>
          <a:p>
            <a:r>
              <a:rPr lang="ru-RU" dirty="0" smtClean="0"/>
              <a:t>Я познаю мир. История. Москва, АСТ, 1997г.</a:t>
            </a:r>
          </a:p>
          <a:p>
            <a:r>
              <a:rPr lang="ru-RU" dirty="0" smtClean="0"/>
              <a:t>История. Энциклопедия для детей. Москва, “ОЛМА – ПРЕСС”, 2003г.</a:t>
            </a:r>
          </a:p>
          <a:p>
            <a:r>
              <a:rPr lang="ru-RU" dirty="0" err="1" smtClean="0">
                <a:hlinkClick r:id="rId2"/>
              </a:rPr>
              <a:t>www.bonistika.net</a:t>
            </a:r>
            <a:r>
              <a:rPr lang="ru-RU" dirty="0" smtClean="0"/>
              <a:t> </a:t>
            </a:r>
          </a:p>
          <a:p>
            <a:r>
              <a:rPr lang="ru-RU" dirty="0" err="1" smtClean="0">
                <a:hlinkClick r:id="rId3"/>
              </a:rPr>
              <a:t>www.bonistikaweb.ru</a:t>
            </a:r>
            <a:r>
              <a:rPr lang="ru-RU" dirty="0" smtClean="0"/>
              <a:t> </a:t>
            </a:r>
          </a:p>
          <a:p>
            <a:r>
              <a:rPr lang="ru-RU" dirty="0" smtClean="0">
                <a:hlinkClick r:id="rId4"/>
              </a:rPr>
              <a:t>https://ru.wikipedia.org</a:t>
            </a:r>
            <a:r>
              <a:rPr lang="ru-RU" dirty="0" smtClean="0"/>
              <a:t>.</a:t>
            </a:r>
          </a:p>
          <a:p>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a:t>Я выбрал эту тему, потому что</a:t>
            </a:r>
          </a:p>
        </p:txBody>
      </p:sp>
      <p:sp>
        <p:nvSpPr>
          <p:cNvPr id="3" name="Подзаголовок 2"/>
          <p:cNvSpPr>
            <a:spLocks noGrp="1"/>
          </p:cNvSpPr>
          <p:nvPr>
            <p:ph type="subTitle" idx="1"/>
          </p:nvPr>
        </p:nvSpPr>
        <p:spPr>
          <a:xfrm>
            <a:off x="1367136" y="2276872"/>
            <a:ext cx="7453336" cy="3096344"/>
          </a:xfrm>
        </p:spPr>
        <p:txBody>
          <a:bodyPr>
            <a:normAutofit/>
          </a:bodyPr>
          <a:lstStyle/>
          <a:p>
            <a:r>
              <a:rPr lang="ru-RU" b="0" i="0" u="none" strike="noStrike" baseline="0" dirty="0" smtClean="0"/>
              <a:t>Все мы пользуемся бумажными купюрами Российской Федерации. Но кто-нибудь из нас хоть раз замечал, что изображено на купюрах? Памятники архитектуры различных городов, которые </a:t>
            </a:r>
            <a:r>
              <a:rPr lang="ru-RU" b="1" i="0" u="none" strike="noStrike" baseline="0" dirty="0" smtClean="0"/>
              <a:t> </a:t>
            </a:r>
            <a:r>
              <a:rPr lang="ru-RU" b="0" i="0" u="none" strike="noStrike" baseline="0" dirty="0" smtClean="0"/>
              <a:t>являются их своеобразной «визитной карточкой». </a:t>
            </a:r>
            <a:endParaRPr lang="ru-RU" dirty="0"/>
          </a:p>
        </p:txBody>
      </p:sp>
    </p:spTree>
    <p:extLst>
      <p:ext uri="{BB962C8B-B14F-4D97-AF65-F5344CB8AC3E}">
        <p14:creationId xmlns:p14="http://schemas.microsoft.com/office/powerpoint/2010/main" val="25855418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Цель моей работы</a:t>
            </a:r>
          </a:p>
        </p:txBody>
      </p:sp>
      <p:sp>
        <p:nvSpPr>
          <p:cNvPr id="3" name="Объект 2"/>
          <p:cNvSpPr>
            <a:spLocks noGrp="1"/>
          </p:cNvSpPr>
          <p:nvPr>
            <p:ph idx="1"/>
          </p:nvPr>
        </p:nvSpPr>
        <p:spPr>
          <a:xfrm>
            <a:off x="1435608" y="1447800"/>
            <a:ext cx="7240848" cy="4800600"/>
          </a:xfrm>
        </p:spPr>
        <p:txBody>
          <a:bodyPr/>
          <a:lstStyle/>
          <a:p>
            <a:r>
              <a:rPr lang="ru-RU" dirty="0"/>
              <a:t>узнать, какие  географические объекты России изображены на денежных </a:t>
            </a:r>
            <a:r>
              <a:rPr lang="ru-RU" dirty="0" smtClean="0"/>
              <a:t>купюрах.</a:t>
            </a:r>
            <a:endParaRPr lang="ru-RU" dirty="0"/>
          </a:p>
        </p:txBody>
      </p:sp>
    </p:spTree>
    <p:extLst>
      <p:ext uri="{BB962C8B-B14F-4D97-AF65-F5344CB8AC3E}">
        <p14:creationId xmlns:p14="http://schemas.microsoft.com/office/powerpoint/2010/main" val="42065645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31640" y="548680"/>
            <a:ext cx="7416824" cy="648072"/>
          </a:xfrm>
        </p:spPr>
        <p:txBody>
          <a:bodyPr>
            <a:normAutofit fontScale="90000"/>
          </a:bodyPr>
          <a:lstStyle/>
          <a:p>
            <a:r>
              <a:rPr lang="ru-RU" b="1" dirty="0">
                <a:latin typeface="Bookman Old Style" pitchFamily="18" charset="0"/>
              </a:rPr>
              <a:t>10 рублей- </a:t>
            </a:r>
            <a:r>
              <a:rPr lang="ru-RU" b="1" dirty="0" smtClean="0">
                <a:latin typeface="Bookman Old Style" pitchFamily="18" charset="0"/>
              </a:rPr>
              <a:t>Красноярск</a:t>
            </a:r>
            <a:br>
              <a:rPr lang="ru-RU" b="1" dirty="0" smtClean="0">
                <a:latin typeface="Bookman Old Style" pitchFamily="18" charset="0"/>
              </a:rPr>
            </a:br>
            <a:r>
              <a:rPr lang="ru-RU" sz="2200" b="0" i="0" u="none" strike="noStrike" baseline="0" dirty="0" smtClean="0"/>
              <a:t/>
            </a:r>
            <a:br>
              <a:rPr lang="ru-RU" sz="2200" b="0" i="0" u="none" strike="noStrike" baseline="0" dirty="0" smtClean="0"/>
            </a:br>
            <a:endParaRPr lang="ru-RU" sz="2200" dirty="0"/>
          </a:p>
        </p:txBody>
      </p:sp>
      <p:pic>
        <p:nvPicPr>
          <p:cNvPr id="12" name="Объект 11"/>
          <p:cNvPicPr>
            <a:picLocks noGrp="1" noChangeAspect="1"/>
          </p:cNvPicPr>
          <p:nvPr>
            <p:ph idx="1"/>
          </p:nvPr>
        </p:nvPicPr>
        <p:blipFill>
          <a:blip r:embed="rId2" cstate="print">
            <a:extLst>
              <a:ext uri="{28A0092B-C50C-407E-A947-70E740481C1C}">
                <a14:useLocalDpi xmlns:a14="http://schemas.microsoft.com/office/drawing/2010/main" val="0"/>
              </a:ext>
            </a:extLst>
          </a:blip>
          <a:srcRect b="49538"/>
          <a:stretch>
            <a:fillRect/>
          </a:stretch>
        </p:blipFill>
        <p:spPr>
          <a:xfrm>
            <a:off x="1979712" y="3789040"/>
            <a:ext cx="5718281" cy="2558181"/>
          </a:xfrm>
        </p:spPr>
      </p:pic>
      <p:sp>
        <p:nvSpPr>
          <p:cNvPr id="4" name="Прямоугольник 3"/>
          <p:cNvSpPr/>
          <p:nvPr/>
        </p:nvSpPr>
        <p:spPr>
          <a:xfrm>
            <a:off x="1259632" y="1268760"/>
            <a:ext cx="7416824" cy="28083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Прямоугольник 4"/>
          <p:cNvSpPr/>
          <p:nvPr/>
        </p:nvSpPr>
        <p:spPr>
          <a:xfrm>
            <a:off x="1259632" y="1268760"/>
            <a:ext cx="7416824" cy="2308324"/>
          </a:xfrm>
          <a:prstGeom prst="rect">
            <a:avLst/>
          </a:prstGeom>
        </p:spPr>
        <p:txBody>
          <a:bodyPr wrap="square">
            <a:spAutoFit/>
          </a:bodyPr>
          <a:lstStyle/>
          <a:p>
            <a:pPr algn="just"/>
            <a:r>
              <a:rPr lang="ru-RU" dirty="0" smtClean="0">
                <a:solidFill>
                  <a:schemeClr val="tx2"/>
                </a:solidFill>
                <a:latin typeface="Bookman Old Style" pitchFamily="18" charset="0"/>
              </a:rPr>
              <a:t>   На лицевой стороне изображена часовня </a:t>
            </a:r>
            <a:r>
              <a:rPr lang="ru-RU" dirty="0" err="1" smtClean="0">
                <a:solidFill>
                  <a:schemeClr val="tx2"/>
                </a:solidFill>
                <a:latin typeface="Bookman Old Style" pitchFamily="18" charset="0"/>
              </a:rPr>
              <a:t>Параскевы</a:t>
            </a:r>
            <a:r>
              <a:rPr lang="ru-RU" dirty="0" smtClean="0">
                <a:solidFill>
                  <a:schemeClr val="tx2"/>
                </a:solidFill>
                <a:latin typeface="Bookman Old Style" pitchFamily="18" charset="0"/>
              </a:rPr>
              <a:t> Пятницы - святой, которую на Руси почитали как покровительницу семьи и домашней живности. Надо сказать, что этот образ связан не только с христианством, но отсылает нас к языческим корням наших предков. Дело в том, что при принятии христианства язычникам- земледельцам тяжело было отказаться от привычных им женских божеств, отвечавших за урожай и благополучие. </a:t>
            </a:r>
            <a:endParaRPr lang="ru-RU" dirty="0">
              <a:solidFill>
                <a:schemeClr val="tx2"/>
              </a:solidFill>
            </a:endParaRPr>
          </a:p>
        </p:txBody>
      </p:sp>
    </p:spTree>
    <p:extLst>
      <p:ext uri="{BB962C8B-B14F-4D97-AF65-F5344CB8AC3E}">
        <p14:creationId xmlns:p14="http://schemas.microsoft.com/office/powerpoint/2010/main" val="34517183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638"/>
            <a:ext cx="7498080" cy="706090"/>
          </a:xfrm>
        </p:spPr>
        <p:txBody>
          <a:bodyPr>
            <a:normAutofit fontScale="90000"/>
          </a:bodyPr>
          <a:lstStyle/>
          <a:p>
            <a:r>
              <a:rPr lang="ru-RU" b="1" dirty="0" smtClean="0">
                <a:latin typeface="Bookman Old Style" pitchFamily="18" charset="0"/>
              </a:rPr>
              <a:t>10 рублей- Красноярск</a:t>
            </a:r>
            <a:endParaRPr lang="ru-RU" dirty="0"/>
          </a:p>
        </p:txBody>
      </p:sp>
      <p:sp>
        <p:nvSpPr>
          <p:cNvPr id="3" name="Содержимое 2"/>
          <p:cNvSpPr>
            <a:spLocks noGrp="1"/>
          </p:cNvSpPr>
          <p:nvPr>
            <p:ph idx="1"/>
          </p:nvPr>
        </p:nvSpPr>
        <p:spPr>
          <a:xfrm>
            <a:off x="971600" y="1196752"/>
            <a:ext cx="7962088" cy="3456384"/>
          </a:xfrm>
        </p:spPr>
        <p:txBody>
          <a:bodyPr>
            <a:normAutofit/>
          </a:bodyPr>
          <a:lstStyle/>
          <a:p>
            <a:pPr algn="just">
              <a:buNone/>
            </a:pPr>
            <a:r>
              <a:rPr lang="ru-RU" sz="2600" dirty="0" smtClean="0">
                <a:latin typeface="Bookman Old Style" pitchFamily="18" charset="0"/>
              </a:rPr>
              <a:t>     </a:t>
            </a:r>
            <a:r>
              <a:rPr lang="ru-RU" sz="2000" dirty="0" smtClean="0">
                <a:solidFill>
                  <a:schemeClr val="tx2"/>
                </a:solidFill>
                <a:latin typeface="Bookman Old Style" pitchFamily="18" charset="0"/>
              </a:rPr>
              <a:t>Также лицевую сторону украшает гордость красноярцев - коммунальный мост через Енисей, который в 1961 году вошел в книгу ЮНЕСКО "Лучшие мосты мира". Некоторые утверждают, что мост стоит именно в том месте, где впервые высадился на берег основатель города казак Андрей Дубенской</a:t>
            </a:r>
            <a:r>
              <a:rPr lang="ru-RU" sz="2400" dirty="0" smtClean="0">
                <a:solidFill>
                  <a:schemeClr val="tx2"/>
                </a:solidFill>
                <a:latin typeface="Bookman Old Style" pitchFamily="18" charset="0"/>
              </a:rPr>
              <a:t>. </a:t>
            </a:r>
            <a:endParaRPr lang="ru-RU" sz="2400" dirty="0">
              <a:solidFill>
                <a:schemeClr val="tx2"/>
              </a:solidFill>
              <a:latin typeface="Bookman Old Style" pitchFamily="18" charset="0"/>
            </a:endParaRPr>
          </a:p>
        </p:txBody>
      </p:sp>
      <p:pic>
        <p:nvPicPr>
          <p:cNvPr id="4" name="Объект 11"/>
          <p:cNvPicPr>
            <a:picLocks noChangeAspect="1"/>
          </p:cNvPicPr>
          <p:nvPr/>
        </p:nvPicPr>
        <p:blipFill>
          <a:blip r:embed="rId2" cstate="print">
            <a:extLst>
              <a:ext uri="{28A0092B-C50C-407E-A947-70E740481C1C}">
                <a14:useLocalDpi xmlns:a14="http://schemas.microsoft.com/office/drawing/2010/main" val="0"/>
              </a:ext>
            </a:extLst>
          </a:blip>
          <a:srcRect b="49538"/>
          <a:stretch>
            <a:fillRect/>
          </a:stretch>
        </p:blipFill>
        <p:spPr>
          <a:xfrm>
            <a:off x="1907704" y="3717032"/>
            <a:ext cx="5718281" cy="2558181"/>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11"/>
          <p:cNvPicPr>
            <a:picLocks noGrp="1" noChangeAspect="1"/>
          </p:cNvPicPr>
          <p:nvPr>
            <p:ph idx="1"/>
          </p:nvPr>
        </p:nvPicPr>
        <p:blipFill>
          <a:blip r:embed="rId2" cstate="print">
            <a:extLst>
              <a:ext uri="{28A0092B-C50C-407E-A947-70E740481C1C}">
                <a14:useLocalDpi xmlns:a14="http://schemas.microsoft.com/office/drawing/2010/main" val="0"/>
              </a:ext>
            </a:extLst>
          </a:blip>
          <a:srcRect t="50533" b="-965"/>
          <a:stretch>
            <a:fillRect/>
          </a:stretch>
        </p:blipFill>
        <p:spPr>
          <a:xfrm>
            <a:off x="2339752" y="3789040"/>
            <a:ext cx="5256584" cy="2352848"/>
          </a:xfrm>
        </p:spPr>
      </p:pic>
      <p:sp>
        <p:nvSpPr>
          <p:cNvPr id="5" name="Заголовок 1"/>
          <p:cNvSpPr>
            <a:spLocks noGrp="1"/>
          </p:cNvSpPr>
          <p:nvPr>
            <p:ph type="title"/>
          </p:nvPr>
        </p:nvSpPr>
        <p:spPr>
          <a:xfrm>
            <a:off x="1435608" y="476672"/>
            <a:ext cx="7498080" cy="940966"/>
          </a:xfrm>
        </p:spPr>
        <p:txBody>
          <a:bodyPr>
            <a:normAutofit fontScale="90000"/>
          </a:bodyPr>
          <a:lstStyle/>
          <a:p>
            <a:r>
              <a:rPr lang="ru-RU" b="1" dirty="0">
                <a:latin typeface="Bookman Old Style" pitchFamily="18" charset="0"/>
              </a:rPr>
              <a:t>10 рублей- </a:t>
            </a:r>
            <a:r>
              <a:rPr lang="ru-RU" b="1" dirty="0" smtClean="0">
                <a:latin typeface="Bookman Old Style" pitchFamily="18" charset="0"/>
              </a:rPr>
              <a:t>Красноярск</a:t>
            </a:r>
            <a:br>
              <a:rPr lang="ru-RU" b="1" dirty="0" smtClean="0">
                <a:latin typeface="Bookman Old Style" pitchFamily="18" charset="0"/>
              </a:rPr>
            </a:br>
            <a:r>
              <a:rPr lang="ru-RU" sz="2200" b="0" i="0" u="none" strike="noStrike" baseline="0" dirty="0" smtClean="0"/>
              <a:t/>
            </a:r>
            <a:br>
              <a:rPr lang="ru-RU" sz="2200" b="0" i="0" u="none" strike="noStrike" baseline="0" dirty="0" smtClean="0"/>
            </a:br>
            <a:endParaRPr lang="ru-RU" sz="2200" dirty="0"/>
          </a:p>
        </p:txBody>
      </p:sp>
      <p:sp>
        <p:nvSpPr>
          <p:cNvPr id="6" name="Прямоугольник 5"/>
          <p:cNvSpPr/>
          <p:nvPr/>
        </p:nvSpPr>
        <p:spPr>
          <a:xfrm>
            <a:off x="1331640" y="1556792"/>
            <a:ext cx="7560840" cy="1323439"/>
          </a:xfrm>
          <a:prstGeom prst="rect">
            <a:avLst/>
          </a:prstGeom>
        </p:spPr>
        <p:txBody>
          <a:bodyPr wrap="square">
            <a:spAutoFit/>
          </a:bodyPr>
          <a:lstStyle/>
          <a:p>
            <a:pPr algn="just"/>
            <a:r>
              <a:rPr lang="ru-RU" dirty="0" smtClean="0">
                <a:latin typeface="Bookman Old Style" pitchFamily="18" charset="0"/>
              </a:rPr>
              <a:t>   </a:t>
            </a:r>
            <a:r>
              <a:rPr lang="ru-RU" sz="2000" dirty="0" smtClean="0">
                <a:solidFill>
                  <a:schemeClr val="tx2"/>
                </a:solidFill>
                <a:latin typeface="Bookman Old Style" pitchFamily="18" charset="0"/>
              </a:rPr>
              <a:t>На оборотной стороне купюры изображена светская достопримечательность, но также почитаемая в народе как хранительница домашнего тепла - Красноярская ГЭС</a:t>
            </a:r>
            <a:r>
              <a:rPr lang="ru-RU" dirty="0" smtClean="0">
                <a:latin typeface="Bookman Old Style" pitchFamily="18" charset="0"/>
              </a:rPr>
              <a:t>.</a:t>
            </a:r>
            <a:endParaRPr lang="ru-RU" dirty="0">
              <a:latin typeface="Bookman Old Style"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400" b="1" dirty="0" smtClean="0"/>
              <a:t>50 рублей Санкт-Петербург</a:t>
            </a:r>
            <a:endParaRPr lang="ru-RU" dirty="0"/>
          </a:p>
        </p:txBody>
      </p:sp>
      <p:pic>
        <p:nvPicPr>
          <p:cNvPr id="6" name="Содержимое 5" descr="goznak_502"/>
          <p:cNvPicPr>
            <a:picLocks noGrp="1"/>
          </p:cNvPicPr>
          <p:nvPr>
            <p:ph idx="1"/>
          </p:nvPr>
        </p:nvPicPr>
        <p:blipFill>
          <a:blip r:embed="rId2" cstate="print"/>
          <a:srcRect/>
          <a:stretch>
            <a:fillRect/>
          </a:stretch>
        </p:blipFill>
        <p:spPr bwMode="auto">
          <a:xfrm>
            <a:off x="1763688" y="3717032"/>
            <a:ext cx="6048672" cy="2664296"/>
          </a:xfrm>
          <a:prstGeom prst="rect">
            <a:avLst/>
          </a:prstGeom>
          <a:noFill/>
          <a:ln w="9525">
            <a:noFill/>
            <a:miter lim="800000"/>
            <a:headEnd/>
            <a:tailEnd/>
          </a:ln>
        </p:spPr>
      </p:pic>
      <p:sp>
        <p:nvSpPr>
          <p:cNvPr id="7" name="Прямоугольник 6"/>
          <p:cNvSpPr/>
          <p:nvPr/>
        </p:nvSpPr>
        <p:spPr>
          <a:xfrm>
            <a:off x="1043608" y="1305342"/>
            <a:ext cx="7920880" cy="2246769"/>
          </a:xfrm>
          <a:prstGeom prst="rect">
            <a:avLst/>
          </a:prstGeom>
        </p:spPr>
        <p:txBody>
          <a:bodyPr wrap="square">
            <a:spAutoFit/>
          </a:bodyPr>
          <a:lstStyle/>
          <a:p>
            <a:r>
              <a:rPr lang="ru-RU" sz="2000" dirty="0" smtClean="0">
                <a:latin typeface="Bookman Old Style" pitchFamily="18" charset="0"/>
              </a:rPr>
              <a:t>  </a:t>
            </a:r>
            <a:r>
              <a:rPr lang="ru-RU" sz="2000" dirty="0" smtClean="0">
                <a:solidFill>
                  <a:schemeClr val="tx2"/>
                </a:solidFill>
                <a:latin typeface="Bookman Old Style" pitchFamily="18" charset="0"/>
              </a:rPr>
              <a:t>Мы видим скульптурную композицию на набережной Санкт-Петербурга.  Мраморная женщина, восседающая у основания Ростральной колонны, символизирует собой красавицу - Неву. Сама же колонна являет собой - символ морской мощи. </a:t>
            </a:r>
          </a:p>
          <a:p>
            <a:r>
              <a:rPr lang="ru-RU" sz="2000" dirty="0" smtClean="0">
                <a:solidFill>
                  <a:schemeClr val="tx2"/>
                </a:solidFill>
                <a:latin typeface="Bookman Old Style" pitchFamily="18" charset="0"/>
              </a:rPr>
              <a:t>   На втором плане виднеется страж выхода к Балтийскому морю, музей-тюрьма - Петропавловская крепость.</a:t>
            </a:r>
            <a:endParaRPr lang="ru-RU" sz="2000" dirty="0">
              <a:solidFill>
                <a:schemeClr val="tx2"/>
              </a:solidFill>
              <a:latin typeface="Bookman Old Style"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4400" b="1" dirty="0" smtClean="0"/>
              <a:t>50 рублей Санкт-Петербург</a:t>
            </a:r>
            <a:endParaRPr lang="ru-RU" sz="4400" dirty="0"/>
          </a:p>
        </p:txBody>
      </p:sp>
      <p:sp>
        <p:nvSpPr>
          <p:cNvPr id="3" name="Содержимое 2"/>
          <p:cNvSpPr>
            <a:spLocks noGrp="1"/>
          </p:cNvSpPr>
          <p:nvPr>
            <p:ph idx="1"/>
          </p:nvPr>
        </p:nvSpPr>
        <p:spPr>
          <a:xfrm>
            <a:off x="971600" y="1628800"/>
            <a:ext cx="7962088" cy="1045096"/>
          </a:xfrm>
        </p:spPr>
        <p:txBody>
          <a:bodyPr>
            <a:normAutofit/>
          </a:bodyPr>
          <a:lstStyle/>
          <a:p>
            <a:pPr>
              <a:buNone/>
            </a:pPr>
            <a:r>
              <a:rPr lang="ru-RU" sz="2000" dirty="0" smtClean="0">
                <a:latin typeface="Bookman Old Style" pitchFamily="18" charset="0"/>
              </a:rPr>
              <a:t>     </a:t>
            </a:r>
            <a:r>
              <a:rPr lang="ru-RU" sz="2000" dirty="0" smtClean="0">
                <a:solidFill>
                  <a:schemeClr val="tx2"/>
                </a:solidFill>
                <a:latin typeface="Bookman Old Style" pitchFamily="18" charset="0"/>
              </a:rPr>
              <a:t>На оборотной стороне - гравюра с изображением здания бывшей биржи.</a:t>
            </a:r>
            <a:endParaRPr lang="ru-RU" sz="2000" dirty="0">
              <a:solidFill>
                <a:schemeClr val="tx2"/>
              </a:solidFill>
              <a:latin typeface="Bookman Old Style" pitchFamily="18" charset="0"/>
            </a:endParaRPr>
          </a:p>
        </p:txBody>
      </p:sp>
      <p:pic>
        <p:nvPicPr>
          <p:cNvPr id="4" name="Объект 5"/>
          <p:cNvPicPr>
            <a:picLocks noChangeAspect="1"/>
          </p:cNvPicPr>
          <p:nvPr/>
        </p:nvPicPr>
        <p:blipFill>
          <a:blip r:embed="rId2" cstate="print">
            <a:extLst>
              <a:ext uri="{28A0092B-C50C-407E-A947-70E740481C1C}">
                <a14:useLocalDpi xmlns:a14="http://schemas.microsoft.com/office/drawing/2010/main" val="0"/>
              </a:ext>
            </a:extLst>
          </a:blip>
          <a:srcRect t="49645"/>
          <a:stretch>
            <a:fillRect/>
          </a:stretch>
        </p:blipFill>
        <p:spPr>
          <a:xfrm>
            <a:off x="1619672" y="3140968"/>
            <a:ext cx="6840760" cy="2936304"/>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4400" b="1" dirty="0" smtClean="0"/>
              <a:t>100 рублей - Москва</a:t>
            </a:r>
            <a:endParaRPr lang="ru-RU" sz="4400" dirty="0"/>
          </a:p>
        </p:txBody>
      </p:sp>
      <p:sp>
        <p:nvSpPr>
          <p:cNvPr id="4" name="Прямоугольник 3"/>
          <p:cNvSpPr/>
          <p:nvPr/>
        </p:nvSpPr>
        <p:spPr>
          <a:xfrm>
            <a:off x="1331640" y="1582341"/>
            <a:ext cx="7488832" cy="1600438"/>
          </a:xfrm>
          <a:prstGeom prst="rect">
            <a:avLst/>
          </a:prstGeom>
        </p:spPr>
        <p:txBody>
          <a:bodyPr wrap="square">
            <a:spAutoFit/>
          </a:bodyPr>
          <a:lstStyle/>
          <a:p>
            <a:pPr algn="just"/>
            <a:r>
              <a:rPr lang="ru-RU" sz="2000" dirty="0" smtClean="0">
                <a:solidFill>
                  <a:schemeClr val="tx2"/>
                </a:solidFill>
                <a:latin typeface="Bookman Old Style" pitchFamily="18" charset="0"/>
              </a:rPr>
              <a:t>  На лицевой стороне купюры 100 рублей изображена знаменитая бронзовая квадрига Аполлона работы Петра </a:t>
            </a:r>
            <a:r>
              <a:rPr lang="ru-RU" sz="2000" dirty="0" err="1" smtClean="0">
                <a:solidFill>
                  <a:schemeClr val="tx2"/>
                </a:solidFill>
                <a:latin typeface="Bookman Old Style" pitchFamily="18" charset="0"/>
              </a:rPr>
              <a:t>Клодта</a:t>
            </a:r>
            <a:r>
              <a:rPr lang="ru-RU" sz="2000" dirty="0" smtClean="0">
                <a:solidFill>
                  <a:schemeClr val="tx2"/>
                </a:solidFill>
                <a:latin typeface="Bookman Old Style" pitchFamily="18" charset="0"/>
              </a:rPr>
              <a:t>, которая украшает портик здания Государственного академического Большого театра.</a:t>
            </a:r>
          </a:p>
          <a:p>
            <a:endParaRPr lang="ru-RU" dirty="0"/>
          </a:p>
        </p:txBody>
      </p:sp>
      <p:pic>
        <p:nvPicPr>
          <p:cNvPr id="5" name="Объект 3"/>
          <p:cNvPicPr>
            <a:picLocks noGrp="1" noChangeAspect="1"/>
          </p:cNvPicPr>
          <p:nvPr>
            <p:ph idx="1"/>
          </p:nvPr>
        </p:nvPicPr>
        <p:blipFill>
          <a:blip r:embed="rId2" cstate="print">
            <a:extLst>
              <a:ext uri="{28A0092B-C50C-407E-A947-70E740481C1C}">
                <a14:useLocalDpi xmlns:a14="http://schemas.microsoft.com/office/drawing/2010/main" val="0"/>
              </a:ext>
            </a:extLst>
          </a:blip>
          <a:srcRect b="51993"/>
          <a:stretch>
            <a:fillRect/>
          </a:stretch>
        </p:blipFill>
        <p:spPr>
          <a:xfrm>
            <a:off x="2123728" y="3501008"/>
            <a:ext cx="5760640" cy="2364366"/>
          </a:xfrm>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олнцестояние">
  <a:themeElements>
    <a:clrScheme name="Солнцестояние">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Солнцестояние">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Солнцестояние">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101</TotalTime>
  <Words>834</Words>
  <Application>Microsoft Office PowerPoint</Application>
  <PresentationFormat>Экран (4:3)</PresentationFormat>
  <Paragraphs>55</Paragraphs>
  <Slides>19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19</vt:i4>
      </vt:variant>
    </vt:vector>
  </HeadingPairs>
  <TitlesOfParts>
    <vt:vector size="20" baseType="lpstr">
      <vt:lpstr>Солнцестояние</vt:lpstr>
      <vt:lpstr>География России на денежных купюрах. </vt:lpstr>
      <vt:lpstr>Я выбрал эту тему, потому что</vt:lpstr>
      <vt:lpstr>Цель моей работы</vt:lpstr>
      <vt:lpstr>10 рублей- Красноярск  </vt:lpstr>
      <vt:lpstr>10 рублей- Красноярск</vt:lpstr>
      <vt:lpstr>10 рублей- Красноярск  </vt:lpstr>
      <vt:lpstr>50 рублей Санкт-Петербург</vt:lpstr>
      <vt:lpstr>50 рублей Санкт-Петербург</vt:lpstr>
      <vt:lpstr>100 рублей - Москва</vt:lpstr>
      <vt:lpstr>100 рублей - Москва</vt:lpstr>
      <vt:lpstr>500 рублей - Архангельск</vt:lpstr>
      <vt:lpstr>500 рублей - Архангельск</vt:lpstr>
      <vt:lpstr>1000 рублей-Ярославль</vt:lpstr>
      <vt:lpstr>1000 рублей - Ярославль</vt:lpstr>
      <vt:lpstr>5000 рублей- Хабаровск</vt:lpstr>
      <vt:lpstr>5000 рублей- Хабаровск</vt:lpstr>
      <vt:lpstr>200 рублей- Севастополь </vt:lpstr>
      <vt:lpstr>2000 рублей- Дальний Восток</vt:lpstr>
      <vt:lpstr>Список литературы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Я выбрал эту тему, потому что</dc:title>
  <dc:creator>z1</dc:creator>
  <cp:lastModifiedBy>z1</cp:lastModifiedBy>
  <cp:revision>12</cp:revision>
  <dcterms:created xsi:type="dcterms:W3CDTF">2020-12-21T11:04:25Z</dcterms:created>
  <dcterms:modified xsi:type="dcterms:W3CDTF">2021-01-19T09:53:01Z</dcterms:modified>
</cp:coreProperties>
</file>