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265" autoAdjust="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0C2CAB-61E4-4AE1-8883-BACF4F9D192C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D1F54B-9727-43CF-94DE-4B71A7F8D9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20813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ÐÐµÐ½Ñ ÐÐ¾Ð±ÐµÐ´Ñ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785794"/>
            <a:ext cx="5429288" cy="250033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Arial Black" pitchFamily="34" charset="0"/>
              </a:rPr>
              <a:t>Герои-земляки</a:t>
            </a:r>
            <a:r>
              <a:rPr lang="ru-RU" sz="2800" b="1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Arial Black" pitchFamily="34" charset="0"/>
              </a:rPr>
              <a:t>Великой Отечественной войны </a:t>
            </a:r>
            <a:r>
              <a:rPr lang="ru-RU" sz="2800" b="1" i="1" dirty="0" smtClean="0">
                <a:solidFill>
                  <a:schemeClr val="tx1"/>
                </a:solidFill>
              </a:rPr>
              <a:t/>
            </a:r>
            <a:br>
              <a:rPr lang="ru-RU" sz="2800" b="1" i="1" dirty="0" smtClean="0">
                <a:solidFill>
                  <a:schemeClr val="tx1"/>
                </a:solidFill>
              </a:rPr>
            </a:br>
            <a:r>
              <a:rPr lang="ru-RU" sz="4400" b="1" i="1" dirty="0" smtClean="0">
                <a:solidFill>
                  <a:schemeClr val="tx1"/>
                </a:solidFill>
              </a:rPr>
              <a:t/>
            </a:r>
            <a:br>
              <a:rPr lang="ru-RU" sz="4400" b="1" i="1" dirty="0" smtClean="0">
                <a:solidFill>
                  <a:schemeClr val="tx1"/>
                </a:solidFill>
              </a:rPr>
            </a:br>
            <a:endParaRPr lang="ru-RU" sz="2000" b="1" i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29190" y="5460326"/>
            <a:ext cx="4000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/>
              <a:t>Подготовила: </a:t>
            </a:r>
            <a:r>
              <a:rPr lang="ru-RU" b="1" dirty="0" smtClean="0"/>
              <a:t> </a:t>
            </a:r>
            <a:r>
              <a:rPr lang="ru-RU" b="1" dirty="0" err="1" smtClean="0"/>
              <a:t>Мамбетова</a:t>
            </a:r>
            <a:r>
              <a:rPr lang="ru-RU" b="1" dirty="0" smtClean="0"/>
              <a:t> Г.Т.</a:t>
            </a:r>
            <a:endParaRPr lang="ru-RU" b="1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ÐÐµÐ»Ð¸ÐºÐ°Ñ ÐÑÐµÑÐµÑÑÐ²ÐµÐ½Ð½Ð°Ñ Ð²Ð¾Ð¹Ð½Ð°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642918"/>
            <a:ext cx="3500462" cy="3857652"/>
          </a:xfrm>
        </p:spPr>
        <p:txBody>
          <a:bodyPr>
            <a:noAutofit/>
          </a:bodyPr>
          <a:lstStyle/>
          <a:p>
            <a:pPr algn="l"/>
            <a:r>
              <a:rPr lang="ru-RU" sz="3600" b="1" dirty="0" err="1" smtClean="0">
                <a:solidFill>
                  <a:schemeClr val="tx1"/>
                </a:solidFill>
              </a:rPr>
              <a:t>Бухаев</a:t>
            </a:r>
            <a:r>
              <a:rPr lang="ru-RU" sz="3600" b="1" dirty="0" smtClean="0">
                <a:solidFill>
                  <a:schemeClr val="tx1"/>
                </a:solidFill>
              </a:rPr>
              <a:t> 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</a:rPr>
              <a:t>Юсуп</a:t>
            </a:r>
            <a:r>
              <a:rPr lang="ru-RU" sz="3600" b="1" dirty="0" smtClean="0">
                <a:solidFill>
                  <a:schemeClr val="tx1"/>
                </a:solidFill>
              </a:rPr>
              <a:t> </a:t>
            </a:r>
            <a:r>
              <a:rPr lang="ru-RU" sz="3600" b="1" dirty="0" err="1" smtClean="0">
                <a:solidFill>
                  <a:schemeClr val="tx1"/>
                </a:solidFill>
              </a:rPr>
              <a:t>Рахметович</a:t>
            </a:r>
            <a:r>
              <a:rPr lang="ru-RU" sz="3600" b="1" dirty="0" smtClean="0">
                <a:solidFill>
                  <a:schemeClr val="tx1"/>
                </a:solidFill>
              </a:rPr>
              <a:t>– полный кавалер ордена Славы</a:t>
            </a:r>
            <a:br>
              <a:rPr lang="ru-RU" sz="3600" b="1" dirty="0" smtClean="0">
                <a:solidFill>
                  <a:schemeClr val="tx1"/>
                </a:solidFill>
              </a:rPr>
            </a:b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5" name="Picture 2" descr="C:\Users\user\Desktop\Бухаев рамк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6" y="428604"/>
            <a:ext cx="4000528" cy="59293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2" name="Picture 6" descr="ÐÑÐ¾ÐµÐºÑ Â«ÐÐ²Ð¾Ð·Ð´Ð¸ÐºÐ° â ÑÐ¸Ð¼Ð²Ð¾Ð» Ð¿Ð°Ð¼ÑÑÐ¸Â» | ÐÐ²ÑÐ¾ÑÑÐºÐ°Ñ Ð¿Ð»Ð°ÑÑÐ¾ÑÐ¼Ð° Pandia.r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3929066"/>
            <a:ext cx="2500330" cy="24398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ÐÐµÐ»Ð¸ÐºÐ°Ñ ÐÑÐµÑÐµÑÑÐ²ÐµÐ½Ð½Ð°Ñ Ð²Ð¾Ð¹Ð½Ð°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571480"/>
            <a:ext cx="5857916" cy="92869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Arial Black" pitchFamily="34" charset="0"/>
              </a:rPr>
              <a:t>По страницам биографии </a:t>
            </a:r>
            <a:br>
              <a:rPr lang="ru-RU" sz="3200" b="1" dirty="0" smtClean="0">
                <a:solidFill>
                  <a:schemeClr val="tx1"/>
                </a:solidFill>
                <a:latin typeface="Arial Black" pitchFamily="34" charset="0"/>
              </a:rPr>
            </a:b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357298"/>
            <a:ext cx="81439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latin typeface="Arial Black" pitchFamily="34" charset="0"/>
              </a:rPr>
              <a:t>Бухаев</a:t>
            </a:r>
            <a:r>
              <a:rPr lang="ru-RU" sz="2400" b="1" dirty="0" smtClean="0">
                <a:latin typeface="Arial Black" pitchFamily="34" charset="0"/>
              </a:rPr>
              <a:t> </a:t>
            </a:r>
            <a:r>
              <a:rPr lang="ru-RU" sz="2400" b="1" dirty="0" err="1" smtClean="0">
                <a:latin typeface="Arial Black" pitchFamily="34" charset="0"/>
              </a:rPr>
              <a:t>Юсуп</a:t>
            </a:r>
            <a:r>
              <a:rPr lang="ru-RU" sz="2400" b="1" dirty="0" smtClean="0">
                <a:latin typeface="Arial Black" pitchFamily="34" charset="0"/>
              </a:rPr>
              <a:t> </a:t>
            </a:r>
            <a:r>
              <a:rPr lang="ru-RU" sz="2400" b="1" dirty="0" err="1" smtClean="0">
                <a:latin typeface="Arial Black" pitchFamily="34" charset="0"/>
              </a:rPr>
              <a:t>Рахметович</a:t>
            </a:r>
            <a:r>
              <a:rPr lang="ru-RU" sz="2400" b="1" dirty="0" smtClean="0">
                <a:latin typeface="Arial Black" pitchFamily="34" charset="0"/>
              </a:rPr>
              <a:t>-</a:t>
            </a:r>
            <a:r>
              <a:rPr lang="ru-RU" sz="2400" b="1" dirty="0" smtClean="0">
                <a:latin typeface="arial"/>
              </a:rPr>
              <a:t> </a:t>
            </a:r>
            <a:r>
              <a:rPr lang="ru-RU" sz="2400" b="1" dirty="0" smtClean="0">
                <a:latin typeface="Arial Black" pitchFamily="34" charset="0"/>
              </a:rPr>
              <a:t>младший сержант. инженерно-сапёрной бригады</a:t>
            </a:r>
            <a:r>
              <a:rPr lang="ru-RU" sz="2400" b="1" dirty="0" smtClean="0">
                <a:latin typeface="arial"/>
              </a:rPr>
              <a:t>.</a:t>
            </a:r>
          </a:p>
          <a:p>
            <a:r>
              <a:rPr lang="ru-RU" sz="2400" b="1" dirty="0" smtClean="0">
                <a:latin typeface="arial"/>
              </a:rPr>
              <a:t> </a:t>
            </a:r>
            <a:r>
              <a:rPr lang="ru-RU" sz="2400" b="1" dirty="0" smtClean="0">
                <a:latin typeface="Arial Black" pitchFamily="34" charset="0"/>
              </a:rPr>
              <a:t>Родился 20 мая в 1924 году  в селе Лебяжье </a:t>
            </a:r>
            <a:r>
              <a:rPr lang="ru-RU" sz="2400" b="1" dirty="0" err="1" smtClean="0">
                <a:latin typeface="Arial Black" pitchFamily="34" charset="0"/>
              </a:rPr>
              <a:t>Камызякского</a:t>
            </a:r>
            <a:r>
              <a:rPr lang="ru-RU" sz="2400" b="1" dirty="0" smtClean="0">
                <a:latin typeface="Arial Black" pitchFamily="34" charset="0"/>
              </a:rPr>
              <a:t> района Астраханской области в крестьянской семье. Окончил 7 классов и  курсы трактористов. Трудился в колхозе трактористом и рыбаком. 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4133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6" name="Picture 3" descr="C:\Users\user1\Desktop\0_9bbfb_747a3c5c_XX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4286256"/>
            <a:ext cx="2625067" cy="1928826"/>
          </a:xfrm>
          <a:prstGeom prst="rect">
            <a:avLst/>
          </a:prstGeom>
          <a:noFill/>
        </p:spPr>
      </p:pic>
      <p:sp>
        <p:nvSpPr>
          <p:cNvPr id="37890" name="AutoShape 2" descr="ÐÐ¾Ð½ÐºÑÑÑ Â«ÐÐµÐ¾ÑÐ³Ð¸ÐµÐ²ÑÐºÐ°Ñ Ð»ÐµÐ½ÑÐ°Â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892" name="AutoShape 4" descr="ÐÐ¾Ð½ÐºÑÑÑ Â«ÐÐµÐ¾ÑÐ³Ð¸ÐµÐ²ÑÐºÐ°Ñ Ð»ÐµÐ½ÑÐ°Â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ÐÐµÐ»Ð¸ÐºÐ°Ñ ÐÑÐµÑÐµÑÑÐ²ÐµÐ½Ð½Ð°Ñ Ð²Ð¾Ð¹Ð½Ð°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-285776"/>
            <a:ext cx="8143932" cy="6072230"/>
          </a:xfrm>
        </p:spPr>
        <p:txBody>
          <a:bodyPr>
            <a:noAutofit/>
          </a:bodyPr>
          <a:lstStyle/>
          <a:p>
            <a:pPr algn="l"/>
            <a: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  <a:t>       </a:t>
            </a:r>
            <a:r>
              <a:rPr lang="ru-RU" sz="2000" b="1" dirty="0" smtClean="0">
                <a:solidFill>
                  <a:schemeClr val="tx1"/>
                </a:solidFill>
                <a:latin typeface="Arial Black" pitchFamily="34" charset="0"/>
              </a:rPr>
              <a:t>В  сентябре 1942 года  добровольцем ушел на фронт. Боевое крещение получил по охране реки Караульная Красноярского района Астраханской области. В 1943 – 44 годах принимал участие в боях по освобождению Ростова и  Донбасса.</a:t>
            </a:r>
            <a:br>
              <a:rPr lang="ru-RU" sz="2000" b="1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000" b="1" dirty="0" err="1" smtClean="0">
                <a:solidFill>
                  <a:schemeClr val="tx1"/>
                </a:solidFill>
                <a:latin typeface="Arial Black" pitchFamily="34" charset="0"/>
              </a:rPr>
              <a:t>Юсуп</a:t>
            </a:r>
            <a:r>
              <a:rPr lang="ru-RU" sz="2000" b="1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Arial Black" pitchFamily="34" charset="0"/>
              </a:rPr>
              <a:t>Бухаев</a:t>
            </a:r>
            <a:r>
              <a:rPr lang="ru-RU" sz="2000" b="1" dirty="0" smtClean="0">
                <a:solidFill>
                  <a:schemeClr val="tx1"/>
                </a:solidFill>
                <a:latin typeface="Arial Black" pitchFamily="34" charset="0"/>
              </a:rPr>
              <a:t> 8 апреля 1944 года в полутора километрах северо-западнее посёлка городского типа Армянск проделал проход в проволочном заграждении и обезвредил около четырех десятков мин. Красноармеец  </a:t>
            </a:r>
            <a:r>
              <a:rPr lang="ru-RU" sz="2000" b="1" dirty="0" err="1" smtClean="0">
                <a:solidFill>
                  <a:schemeClr val="tx1"/>
                </a:solidFill>
                <a:latin typeface="Arial Black" pitchFamily="34" charset="0"/>
              </a:rPr>
              <a:t>Юсуп</a:t>
            </a:r>
            <a:r>
              <a:rPr lang="ru-RU" sz="2000" b="1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Arial Black" pitchFamily="34" charset="0"/>
              </a:rPr>
              <a:t>Бухаев</a:t>
            </a:r>
            <a:r>
              <a:rPr lang="ru-RU" sz="2000" b="1" dirty="0" smtClean="0">
                <a:solidFill>
                  <a:schemeClr val="tx1"/>
                </a:solidFill>
                <a:latin typeface="Arial Black" pitchFamily="34" charset="0"/>
              </a:rPr>
              <a:t> одним из первых ворвался в расположение противника и уничтожил несколько вражеских солдат. </a:t>
            </a:r>
            <a:br>
              <a:rPr lang="ru-RU" sz="2000" b="1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Arial Black" pitchFamily="34" charset="0"/>
              </a:rPr>
              <a:t>За мужество и отвагу ,проявленных в боях ,11 апреля 1944 года красноармеец </a:t>
            </a:r>
            <a:r>
              <a:rPr lang="ru-RU" sz="2000" b="1" dirty="0" err="1" smtClean="0">
                <a:solidFill>
                  <a:schemeClr val="tx1"/>
                </a:solidFill>
                <a:latin typeface="Arial Black" pitchFamily="34" charset="0"/>
              </a:rPr>
              <a:t>Бухаев</a:t>
            </a:r>
            <a:r>
              <a:rPr lang="ru-RU" sz="2000" b="1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Arial Black" pitchFamily="34" charset="0"/>
              </a:rPr>
              <a:t>Юсуп</a:t>
            </a:r>
            <a:r>
              <a:rPr lang="ru-RU" sz="2000" b="1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Arial Black" pitchFamily="34" charset="0"/>
              </a:rPr>
              <a:t>Рахметович</a:t>
            </a:r>
            <a:r>
              <a:rPr lang="ru-RU" sz="2000" b="1" dirty="0" smtClean="0">
                <a:solidFill>
                  <a:schemeClr val="tx1"/>
                </a:solidFill>
                <a:latin typeface="Arial Black" pitchFamily="34" charset="0"/>
              </a:rPr>
              <a:t> награждён орденом Славы 3-й степени (№ 35321</a:t>
            </a:r>
            <a: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  <a:t>).</a:t>
            </a:r>
            <a:endParaRPr lang="ru-RU" sz="1800" b="1" dirty="0">
              <a:solidFill>
                <a:schemeClr val="tx1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ÐÐµÐ»Ð¸ÐºÐ°Ñ ÐÑÐµÑÐµÑÑÐ²ÐµÐ½Ð½Ð°Ñ Ð²Ð¾Ð¹Ð½Ð°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7572428" cy="4714908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1800" b="1" dirty="0" err="1" smtClean="0">
                <a:solidFill>
                  <a:schemeClr val="tx1"/>
                </a:solidFill>
                <a:latin typeface="Arial Black" pitchFamily="34" charset="0"/>
              </a:rPr>
              <a:t>Юсуп</a:t>
            </a:r>
            <a: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1800" b="1" dirty="0" err="1" smtClean="0">
                <a:solidFill>
                  <a:schemeClr val="tx1"/>
                </a:solidFill>
                <a:latin typeface="Arial Black" pitchFamily="34" charset="0"/>
              </a:rPr>
              <a:t>Бухаев</a:t>
            </a:r>
            <a: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  <a:t> с группой саперов 12 января 1945 года при наступлении в районе  польского населенного пункта </a:t>
            </a:r>
            <a:r>
              <a:rPr lang="ru-RU" sz="1800" b="1" dirty="0" err="1" smtClean="0">
                <a:solidFill>
                  <a:schemeClr val="tx1"/>
                </a:solidFill>
                <a:latin typeface="Arial Black" pitchFamily="34" charset="0"/>
              </a:rPr>
              <a:t>Шидлув</a:t>
            </a:r>
            <a: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  <a:t> обезвредил до шестидесяти  противотанковых мин, провел через проход в минном поле стрелковые подразделения. За мужество и отвагу, проявленные в боях,</a:t>
            </a:r>
            <a:b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  <a:t> 14 апреля 1945 года ефрейтор </a:t>
            </a:r>
            <a:r>
              <a:rPr lang="ru-RU" sz="1800" b="1" dirty="0" err="1" smtClean="0">
                <a:solidFill>
                  <a:schemeClr val="tx1"/>
                </a:solidFill>
                <a:latin typeface="Arial Black" pitchFamily="34" charset="0"/>
              </a:rPr>
              <a:t>Бухаев</a:t>
            </a:r>
            <a: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  <a:t> Ю.Р. награжден  орденом Славы 2-й степени (№ 12142).</a:t>
            </a:r>
            <a:r>
              <a:rPr lang="ru-RU" sz="1800" b="1" dirty="0" smtClean="0"/>
              <a:t> . </a:t>
            </a:r>
            <a:br>
              <a:rPr lang="ru-RU" sz="1800" b="1" dirty="0" smtClean="0"/>
            </a:br>
            <a: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  <a:t>За мужество и отвагу, проявленные в боях, 16 июня 1945 года младший сержант </a:t>
            </a:r>
            <a:r>
              <a:rPr lang="ru-RU" sz="1800" b="1" dirty="0" err="1" smtClean="0">
                <a:solidFill>
                  <a:schemeClr val="tx1"/>
                </a:solidFill>
                <a:latin typeface="Arial Black" pitchFamily="34" charset="0"/>
              </a:rPr>
              <a:t>Бухаев</a:t>
            </a:r>
            <a: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1800" b="1" dirty="0" err="1" smtClean="0">
                <a:solidFill>
                  <a:schemeClr val="tx1"/>
                </a:solidFill>
                <a:latin typeface="Arial Black" pitchFamily="34" charset="0"/>
              </a:rPr>
              <a:t>Юсуп</a:t>
            </a:r>
            <a: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1800" b="1" dirty="0" err="1" smtClean="0">
                <a:solidFill>
                  <a:schemeClr val="tx1"/>
                </a:solidFill>
                <a:latin typeface="Arial Black" pitchFamily="34" charset="0"/>
              </a:rPr>
              <a:t>Рахметович</a:t>
            </a:r>
            <a: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  <a:t> повторно награжден орденом Славы 2-й степени. По окончании войны </a:t>
            </a:r>
            <a:r>
              <a:rPr lang="ru-RU" sz="1800" b="1" dirty="0" err="1" smtClean="0">
                <a:solidFill>
                  <a:schemeClr val="tx1"/>
                </a:solidFill>
                <a:latin typeface="Arial Black" pitchFamily="34" charset="0"/>
              </a:rPr>
              <a:t>Юсуп</a:t>
            </a:r>
            <a: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1800" b="1" dirty="0" err="1" smtClean="0">
                <a:solidFill>
                  <a:schemeClr val="tx1"/>
                </a:solidFill>
                <a:latin typeface="Arial Black" pitchFamily="34" charset="0"/>
              </a:rPr>
              <a:t>Рахметович</a:t>
            </a:r>
            <a: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  <a:t> вернулся в село Лебяжье. </a:t>
            </a:r>
            <a:b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</a:br>
            <a:endParaRPr lang="ru-RU" sz="18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6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3372" y="4429132"/>
            <a:ext cx="3929090" cy="1964545"/>
          </a:xfrm>
          <a:prstGeom prst="rect">
            <a:avLst/>
          </a:prstGeom>
        </p:spPr>
      </p:pic>
      <p:sp>
        <p:nvSpPr>
          <p:cNvPr id="35842" name="AutoShape 2" descr="ÐÑÐ°Ð·Ð´Ð½Ð¾Ð²Ð°Ð½Ð¸Ðµ 70-Ð»ÐµÑÐ¸Ñ ÐÐ¾Ð±ÐµÐ´Ñ Ð² ÐÐµÐ»Ð¸ÐºÐ¾Ð¹ ÐÑÐµÑÐµÑÑÐ²ÐµÐ½Ð½Ð¾Ð¹ Ð²Ð¾Ð¹Ð½Ðµ Ribbon Of Saint  George Victory Day Georgiy Lentasi Aksiyasi Great Patriotic War, PNG,  800x403px, Ribbon Of Saint George, Georgiy Lentasi Aksiyasi, Great  Patriotic War, Information,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44" name="AutoShape 4" descr="Lenagold - ÐÐ»Ð¸Ð¿Ð°ÑÑ - ÐÐ²Ð¾Ð·Ð´Ð¸Ðº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ÐÐµÐ»Ð¸ÐºÐ°Ñ ÐÑÐµÑÐµÑÑÐ²ÐµÐ½Ð½Ð°Ñ Ð²Ð¾Ð¹Ð½Ð°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714876" y="642918"/>
            <a:ext cx="3857652" cy="1500198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Arial Black" pitchFamily="34" charset="0"/>
              </a:rPr>
              <a:t>В честь </a:t>
            </a:r>
            <a:r>
              <a:rPr lang="ru-RU" sz="2000" b="1" dirty="0" err="1" smtClean="0">
                <a:solidFill>
                  <a:schemeClr val="tx1"/>
                </a:solidFill>
                <a:latin typeface="Arial Black" pitchFamily="34" charset="0"/>
              </a:rPr>
              <a:t>Бухаева</a:t>
            </a:r>
            <a:r>
              <a:rPr lang="ru-RU" sz="2000" b="1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000" b="1" dirty="0" err="1" smtClean="0">
                <a:solidFill>
                  <a:schemeClr val="tx1"/>
                </a:solidFill>
                <a:latin typeface="Arial Black" pitchFamily="34" charset="0"/>
              </a:rPr>
              <a:t>Юсупа</a:t>
            </a:r>
            <a:r>
              <a:rPr lang="ru-RU" sz="2000" b="1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Arial Black" pitchFamily="34" charset="0"/>
              </a:rPr>
              <a:t>Рахметовича</a:t>
            </a:r>
            <a:r>
              <a:rPr lang="ru-RU" sz="2000" b="1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latin typeface="Arial Black" pitchFamily="34" charset="0"/>
              </a:rPr>
              <a:t>названа школа в селе </a:t>
            </a:r>
            <a:r>
              <a:rPr lang="ru-RU" sz="2000" b="1" dirty="0" err="1" smtClean="0">
                <a:solidFill>
                  <a:schemeClr val="tx1"/>
                </a:solidFill>
                <a:latin typeface="Arial Black" pitchFamily="34" charset="0"/>
              </a:rPr>
              <a:t>Лебяжеье</a:t>
            </a:r>
            <a:r>
              <a:rPr lang="ru-RU" sz="2000" b="1" dirty="0" smtClean="0">
                <a:solidFill>
                  <a:schemeClr val="tx1"/>
                </a:solidFill>
                <a:latin typeface="Arial Black" pitchFamily="34" charset="0"/>
              </a:rPr>
              <a:t> , </a:t>
            </a:r>
            <a:r>
              <a:rPr lang="ru-RU" sz="2000" b="1" dirty="0" err="1" smtClean="0">
                <a:solidFill>
                  <a:schemeClr val="tx1"/>
                </a:solidFill>
                <a:latin typeface="Arial Black" pitchFamily="34" charset="0"/>
              </a:rPr>
              <a:t>Камызякского</a:t>
            </a:r>
            <a:r>
              <a:rPr lang="ru-RU" sz="2000" b="1" dirty="0" smtClean="0">
                <a:solidFill>
                  <a:schemeClr val="tx1"/>
                </a:solidFill>
                <a:latin typeface="Arial Black" pitchFamily="34" charset="0"/>
              </a:rPr>
              <a:t> района</a:t>
            </a:r>
            <a:endParaRPr lang="ru-RU" sz="20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6" name="Picture 2" descr="C:\Users\user\Pictures\p3_risunok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428604"/>
            <a:ext cx="4143404" cy="52632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ÐÐ°ÑÑÐ¸Ð½ÐºÐ¸ Ð¼Ñ Ð¿Ð¾Ð¼Ð½Ð¸Ð¼, Ð¼Ñ Ð³Ð¾ÑÐ´Ð¸Ð¼ÑÑ (50 ÑÐ¾ÑÐ¾) â¢ ÐÑÐ¸ÐºÐ¾Ð»ÑÐ½ÑÐµ ÐºÐ°ÑÑÐ¸Ð½ÐºÐ¸ Ð¸ Ð¿Ð¾Ð·Ð¸ÑÐ¸Ð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08833"/>
            <a:ext cx="9144000" cy="696683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18486</TotalTime>
  <Words>140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Официальная</vt:lpstr>
      <vt:lpstr>Герои-земляки Великой Отечественной войны   </vt:lpstr>
      <vt:lpstr>Бухаев  Юсуп Рахметович– полный кавалер ордена Славы </vt:lpstr>
      <vt:lpstr>По страницам биографии  </vt:lpstr>
      <vt:lpstr>       В  сентябре 1942 года  добровольцем ушел на фронт. Боевое крещение получил по охране реки Караульная Красноярского района Астраханской области. В 1943 – 44 годах принимал участие в боях по освобождению Ростова и  Донбасса. Юсуп Бухаев 8 апреля 1944 года в полутора километрах северо-западнее посёлка городского типа Армянск проделал проход в проволочном заграждении и обезвредил около четырех десятков мин. Красноармеец  Юсуп Бухаев одним из первых ворвался в расположение противника и уничтожил несколько вражеских солдат.  За мужество и отвагу ,проявленных в боях ,11 апреля 1944 года красноармеец Бухаев Юсуп Рахметович награждён орденом Славы 3-й степени (№ 35321).</vt:lpstr>
      <vt:lpstr> Юсуп Бухаев с группой саперов 12 января 1945 года при наступлении в районе  польского населенного пункта Шидлув обезвредил до шестидесяти  противотанковых мин, провел через проход в минном поле стрелковые подразделения. За мужество и отвагу, проявленные в боях,  14 апреля 1945 года ефрейтор Бухаев Ю.Р. награжден  орденом Славы 2-й степени (№ 12142). .  За мужество и отвагу, проявленные в боях, 16 июня 1945 года младший сержант Бухаев Юсуп Рахметович повторно награжден орденом Славы 2-й степени. По окончании войны Юсуп Рахметович вернулся в село Лебяжье.  </vt:lpstr>
      <vt:lpstr>В честь Бухаева   Юсупа Рахметовича названа школа в селе Лебяжеье , Камызякского района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МКДОУ «Детский сад №1 г. Камызяк»     Портфолио       Воспитателя: Мамбетовой Галисы Танатаровны </dc:title>
  <dc:creator>Арман</dc:creator>
  <cp:lastModifiedBy>HP</cp:lastModifiedBy>
  <cp:revision>160</cp:revision>
  <dcterms:created xsi:type="dcterms:W3CDTF">2017-12-09T16:00:16Z</dcterms:created>
  <dcterms:modified xsi:type="dcterms:W3CDTF">2022-04-10T04:04:26Z</dcterms:modified>
</cp:coreProperties>
</file>