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  <p:sldMasterId id="214748366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1618B48-A553-4848-9FC6-9E8ADA2B61A7}">
  <a:tblStyle styleId="{C1618B48-A553-4848-9FC6-9E8ADA2B61A7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"/>
          <p:cNvSpPr txBox="1"/>
          <p:nvPr>
            <p:ph type="ctrTitle"/>
          </p:nvPr>
        </p:nvSpPr>
        <p:spPr>
          <a:xfrm>
            <a:off x="2455863" y="596900"/>
            <a:ext cx="6192837" cy="3581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5200"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"/>
          <p:cNvSpPr txBox="1"/>
          <p:nvPr>
            <p:ph idx="1" type="subTitle"/>
          </p:nvPr>
        </p:nvSpPr>
        <p:spPr>
          <a:xfrm>
            <a:off x="2489200" y="4279900"/>
            <a:ext cx="61468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56" name="Google Shape;56;p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12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9pPr>
          </a:lstStyle>
          <a:p/>
        </p:txBody>
      </p:sp>
      <p:sp>
        <p:nvSpPr>
          <p:cNvPr id="159" name="Google Shape;159;p1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9pPr>
          </a:lstStyle>
          <a:p/>
        </p:txBody>
      </p:sp>
      <p:sp>
        <p:nvSpPr>
          <p:cNvPr id="160" name="Google Shape;160;p1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b="1" sz="1600"/>
            </a:lvl9pPr>
          </a:lstStyle>
          <a:p/>
        </p:txBody>
      </p:sp>
      <p:sp>
        <p:nvSpPr>
          <p:cNvPr id="161" name="Google Shape;161;p12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Char char="»"/>
              <a:defRPr sz="1600"/>
            </a:lvl9pPr>
          </a:lstStyle>
          <a:p/>
        </p:txBody>
      </p:sp>
      <p:sp>
        <p:nvSpPr>
          <p:cNvPr id="162" name="Google Shape;162;p12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2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9pPr>
          </a:lstStyle>
          <a:p/>
        </p:txBody>
      </p:sp>
      <p:sp>
        <p:nvSpPr>
          <p:cNvPr id="168" name="Google Shape;168;p13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13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11" name="Google Shape;111;p4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4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5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6"/>
          <p:cNvSpPr txBox="1"/>
          <p:nvPr>
            <p:ph idx="1" type="body"/>
          </p:nvPr>
        </p:nvSpPr>
        <p:spPr>
          <a:xfrm>
            <a:off x="457200" y="1600200"/>
            <a:ext cx="4038600" cy="4456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9pPr>
          </a:lstStyle>
          <a:p/>
        </p:txBody>
      </p:sp>
      <p:sp>
        <p:nvSpPr>
          <p:cNvPr id="121" name="Google Shape;121;p6"/>
          <p:cNvSpPr txBox="1"/>
          <p:nvPr>
            <p:ph idx="2" type="body"/>
          </p:nvPr>
        </p:nvSpPr>
        <p:spPr>
          <a:xfrm>
            <a:off x="4648200" y="1600200"/>
            <a:ext cx="4038600" cy="4456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»"/>
              <a:defRPr sz="1800"/>
            </a:lvl9pPr>
          </a:lstStyle>
          <a:p/>
        </p:txBody>
      </p:sp>
      <p:sp>
        <p:nvSpPr>
          <p:cNvPr id="122" name="Google Shape;122;p6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6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"/>
          <p:cNvSpPr txBox="1"/>
          <p:nvPr>
            <p:ph type="title"/>
          </p:nvPr>
        </p:nvSpPr>
        <p:spPr>
          <a:xfrm rot="5400000">
            <a:off x="4679950" y="2049463"/>
            <a:ext cx="5953125" cy="20605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7"/>
          <p:cNvSpPr txBox="1"/>
          <p:nvPr>
            <p:ph idx="1" type="body"/>
          </p:nvPr>
        </p:nvSpPr>
        <p:spPr>
          <a:xfrm rot="5400000">
            <a:off x="481807" y="64294"/>
            <a:ext cx="5953125" cy="6030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28" name="Google Shape;128;p7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7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8"/>
          <p:cNvSpPr txBox="1"/>
          <p:nvPr>
            <p:ph idx="1" type="body"/>
          </p:nvPr>
        </p:nvSpPr>
        <p:spPr>
          <a:xfrm rot="5400000">
            <a:off x="2343944" y="-286544"/>
            <a:ext cx="445611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34" name="Google Shape;134;p8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8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40" name="Google Shape;140;p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9pPr>
          </a:lstStyle>
          <a:p/>
        </p:txBody>
      </p:sp>
      <p:sp>
        <p:nvSpPr>
          <p:cNvPr id="141" name="Google Shape;141;p9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9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/>
            </a:lvl9pPr>
          </a:lstStyle>
          <a:p/>
        </p:txBody>
      </p:sp>
      <p:sp>
        <p:nvSpPr>
          <p:cNvPr id="147" name="Google Shape;147;p1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9pPr>
          </a:lstStyle>
          <a:p/>
        </p:txBody>
      </p:sp>
      <p:sp>
        <p:nvSpPr>
          <p:cNvPr id="148" name="Google Shape;148;p10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0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1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11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-25944" y="-79048"/>
            <a:ext cx="9415100" cy="6937048"/>
            <a:chOff x="-16" y="-50"/>
            <a:chExt cx="5931" cy="4370"/>
          </a:xfrm>
        </p:grpSpPr>
        <p:grpSp>
          <p:nvGrpSpPr>
            <p:cNvPr id="7" name="Google Shape;7;p1"/>
            <p:cNvGrpSpPr/>
            <p:nvPr/>
          </p:nvGrpSpPr>
          <p:grpSpPr>
            <a:xfrm rot="-240000">
              <a:off x="3279" y="33"/>
              <a:ext cx="2506" cy="3810"/>
              <a:chOff x="2606" y="571"/>
              <a:chExt cx="2506" cy="3810"/>
            </a:xfrm>
          </p:grpSpPr>
          <p:sp>
            <p:nvSpPr>
              <p:cNvPr id="8" name="Google Shape;8;p1"/>
              <p:cNvSpPr/>
              <p:nvPr/>
            </p:nvSpPr>
            <p:spPr>
              <a:xfrm flipH="1" rot="1440000">
                <a:off x="3534" y="778"/>
                <a:ext cx="1333" cy="1485"/>
              </a:xfrm>
              <a:custGeom>
                <a:rect b="b" l="l" r="r" t="t"/>
                <a:pathLst>
                  <a:path extrusionOk="0" h="666" w="59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9" name="Google Shape;9;p1"/>
              <p:cNvSpPr/>
              <p:nvPr/>
            </p:nvSpPr>
            <p:spPr>
              <a:xfrm flipH="1" rot="1440000">
                <a:off x="4029" y="1802"/>
                <a:ext cx="571" cy="531"/>
              </a:xfrm>
              <a:custGeom>
                <a:rect b="b" l="l" r="r" t="t"/>
                <a:pathLst>
                  <a:path extrusionOk="0" h="237" w="25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 flipH="1" rot="1440000">
                <a:off x="3639" y="2167"/>
                <a:ext cx="277" cy="249"/>
              </a:xfrm>
              <a:custGeom>
                <a:rect b="b" l="l" r="r" t="t"/>
                <a:pathLst>
                  <a:path extrusionOk="0" h="110" w="124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 flipH="1" rot="1440000">
                <a:off x="3979" y="977"/>
                <a:ext cx="245" cy="347"/>
              </a:xfrm>
              <a:custGeom>
                <a:rect b="b" l="l" r="r" t="t"/>
                <a:pathLst>
                  <a:path extrusionOk="0" h="156" w="109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 flipH="1" rot="1440000">
                <a:off x="3845" y="2207"/>
                <a:ext cx="103" cy="209"/>
              </a:xfrm>
              <a:custGeom>
                <a:rect b="b" l="l" r="r" t="t"/>
                <a:pathLst>
                  <a:path extrusionOk="0" h="94" w="46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3" name="Google Shape;13;p1"/>
              <p:cNvSpPr/>
              <p:nvPr/>
            </p:nvSpPr>
            <p:spPr>
              <a:xfrm flipH="1" rot="1440000">
                <a:off x="3895" y="1325"/>
                <a:ext cx="120" cy="90"/>
              </a:xfrm>
              <a:custGeom>
                <a:rect b="b" l="l" r="r" t="t"/>
                <a:pathLst>
                  <a:path extrusionOk="0" h="40" w="54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 flipH="1" rot="1440000">
                <a:off x="3010" y="2344"/>
                <a:ext cx="330" cy="2059"/>
              </a:xfrm>
              <a:custGeom>
                <a:rect b="b" l="l" r="r" t="t"/>
                <a:pathLst>
                  <a:path extrusionOk="0" h="704" w="149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sp>
          <p:nvSpPr>
            <p:cNvPr id="15" name="Google Shape;15;p1"/>
            <p:cNvSpPr/>
            <p:nvPr/>
          </p:nvSpPr>
          <p:spPr>
            <a:xfrm flipH="1" rot="420000">
              <a:off x="22" y="1957"/>
              <a:ext cx="323" cy="649"/>
            </a:xfrm>
            <a:custGeom>
              <a:rect b="b" l="l" r="r" t="t"/>
              <a:pathLst>
                <a:path extrusionOk="0" h="217" w="128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168" y="1260"/>
              <a:ext cx="1259" cy="1532"/>
            </a:xfrm>
            <a:custGeom>
              <a:rect b="b" l="l" r="r" t="t"/>
              <a:pathLst>
                <a:path extrusionOk="0" h="1532" w="1259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0" y="2610"/>
              <a:ext cx="801" cy="459"/>
            </a:xfrm>
            <a:custGeom>
              <a:rect b="b" l="l" r="r" t="t"/>
              <a:pathLst>
                <a:path extrusionOk="0" h="459" w="801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" name="Google Shape;18;p1"/>
            <p:cNvSpPr/>
            <p:nvPr/>
          </p:nvSpPr>
          <p:spPr>
            <a:xfrm flipH="1" rot="420000">
              <a:off x="898" y="2855"/>
              <a:ext cx="354" cy="464"/>
            </a:xfrm>
            <a:custGeom>
              <a:rect b="b" l="l" r="r" t="t"/>
              <a:pathLst>
                <a:path extrusionOk="0" h="132" w="117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 flipH="1" rot="420000">
              <a:off x="799" y="2979"/>
              <a:ext cx="87" cy="274"/>
            </a:xfrm>
            <a:custGeom>
              <a:rect b="b" l="l" r="r" t="t"/>
              <a:pathLst>
                <a:path extrusionOk="0" h="77" w="29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1190" y="3273"/>
              <a:ext cx="1108" cy="1047"/>
            </a:xfrm>
            <a:custGeom>
              <a:rect b="b" l="l" r="r" t="t"/>
              <a:pathLst>
                <a:path extrusionOk="0" h="1047" w="1108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grpSp>
          <p:nvGrpSpPr>
            <p:cNvPr id="21" name="Google Shape;21;p1"/>
            <p:cNvGrpSpPr/>
            <p:nvPr/>
          </p:nvGrpSpPr>
          <p:grpSpPr>
            <a:xfrm rot="3180000">
              <a:off x="2636" y="750"/>
              <a:ext cx="569" cy="636"/>
              <a:chOff x="1727" y="866"/>
              <a:chExt cx="129" cy="157"/>
            </a:xfrm>
          </p:grpSpPr>
          <p:sp>
            <p:nvSpPr>
              <p:cNvPr id="22" name="Google Shape;22;p1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3" name="Google Shape;23;p1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4" name="Google Shape;24;p1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grpSp>
          <p:nvGrpSpPr>
            <p:cNvPr id="25" name="Google Shape;25;p1"/>
            <p:cNvGrpSpPr/>
            <p:nvPr/>
          </p:nvGrpSpPr>
          <p:grpSpPr>
            <a:xfrm rot="-6720000">
              <a:off x="3643" y="129"/>
              <a:ext cx="356" cy="608"/>
              <a:chOff x="1727" y="866"/>
              <a:chExt cx="129" cy="157"/>
            </a:xfrm>
          </p:grpSpPr>
          <p:sp>
            <p:nvSpPr>
              <p:cNvPr id="26" name="Google Shape;26;p1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7" name="Google Shape;27;p1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grpSp>
          <p:nvGrpSpPr>
            <p:cNvPr id="29" name="Google Shape;29;p1"/>
            <p:cNvGrpSpPr/>
            <p:nvPr/>
          </p:nvGrpSpPr>
          <p:grpSpPr>
            <a:xfrm rot="8520000">
              <a:off x="673" y="3302"/>
              <a:ext cx="500" cy="504"/>
              <a:chOff x="1727" y="866"/>
              <a:chExt cx="129" cy="157"/>
            </a:xfrm>
          </p:grpSpPr>
          <p:sp>
            <p:nvSpPr>
              <p:cNvPr id="30" name="Google Shape;30;p1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31" name="Google Shape;31;p1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32" name="Google Shape;32;p1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grpSp>
          <p:nvGrpSpPr>
            <p:cNvPr id="33" name="Google Shape;33;p1"/>
            <p:cNvGrpSpPr/>
            <p:nvPr/>
          </p:nvGrpSpPr>
          <p:grpSpPr>
            <a:xfrm flipH="1" rot="4140000">
              <a:off x="403" y="272"/>
              <a:ext cx="708" cy="891"/>
              <a:chOff x="1727" y="866"/>
              <a:chExt cx="129" cy="157"/>
            </a:xfrm>
          </p:grpSpPr>
          <p:sp>
            <p:nvSpPr>
              <p:cNvPr id="34" name="Google Shape;34;p1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35" name="Google Shape;35;p1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36" name="Google Shape;36;p1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grpSp>
          <p:nvGrpSpPr>
            <p:cNvPr id="37" name="Google Shape;37;p1"/>
            <p:cNvGrpSpPr/>
            <p:nvPr/>
          </p:nvGrpSpPr>
          <p:grpSpPr>
            <a:xfrm flipH="1" rot="10020000">
              <a:off x="4614" y="2392"/>
              <a:ext cx="708" cy="891"/>
              <a:chOff x="1727" y="866"/>
              <a:chExt cx="129" cy="157"/>
            </a:xfrm>
          </p:grpSpPr>
          <p:sp>
            <p:nvSpPr>
              <p:cNvPr id="38" name="Google Shape;38;p1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39" name="Google Shape;39;p1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40" name="Google Shape;40;p1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sp>
          <p:nvSpPr>
            <p:cNvPr id="41" name="Google Shape;41;p1"/>
            <p:cNvSpPr/>
            <p:nvPr/>
          </p:nvSpPr>
          <p:spPr>
            <a:xfrm>
              <a:off x="1217" y="2"/>
              <a:ext cx="862" cy="886"/>
            </a:xfrm>
            <a:custGeom>
              <a:rect b="b" l="l" r="r" t="t"/>
              <a:pathLst>
                <a:path extrusionOk="0" h="886" w="862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2" name="Google Shape;42;p1"/>
            <p:cNvSpPr/>
            <p:nvPr/>
          </p:nvSpPr>
          <p:spPr>
            <a:xfrm flipH="1" rot="-960000">
              <a:off x="2158" y="102"/>
              <a:ext cx="681" cy="593"/>
            </a:xfrm>
            <a:custGeom>
              <a:rect b="b" l="l" r="r" t="t"/>
              <a:pathLst>
                <a:path extrusionOk="0" h="237" w="25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3" name="Google Shape;43;p1"/>
            <p:cNvSpPr/>
            <p:nvPr/>
          </p:nvSpPr>
          <p:spPr>
            <a:xfrm flipH="1" rot="-960000">
              <a:off x="1997" y="858"/>
              <a:ext cx="330" cy="278"/>
            </a:xfrm>
            <a:custGeom>
              <a:rect b="b" l="l" r="r" t="t"/>
              <a:pathLst>
                <a:path extrusionOk="0" h="110" w="124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4" name="Google Shape;44;p1"/>
            <p:cNvSpPr/>
            <p:nvPr/>
          </p:nvSpPr>
          <p:spPr>
            <a:xfrm flipH="1" rot="-960000">
              <a:off x="2224" y="808"/>
              <a:ext cx="123" cy="233"/>
            </a:xfrm>
            <a:custGeom>
              <a:rect b="b" l="l" r="r" t="t"/>
              <a:pathLst>
                <a:path extrusionOk="0" h="94" w="46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5" name="Google Shape;45;p1"/>
            <p:cNvSpPr/>
            <p:nvPr/>
          </p:nvSpPr>
          <p:spPr>
            <a:xfrm>
              <a:off x="1603" y="0"/>
              <a:ext cx="124" cy="121"/>
            </a:xfrm>
            <a:custGeom>
              <a:rect b="b" l="l" r="r" t="t"/>
              <a:pathLst>
                <a:path extrusionOk="0" h="121" w="124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6" name="Google Shape;46;p1"/>
            <p:cNvSpPr/>
            <p:nvPr/>
          </p:nvSpPr>
          <p:spPr>
            <a:xfrm flipH="1" rot="-960000">
              <a:off x="2173" y="1238"/>
              <a:ext cx="393" cy="2300"/>
            </a:xfrm>
            <a:custGeom>
              <a:rect b="b" l="l" r="r" t="t"/>
              <a:pathLst>
                <a:path extrusionOk="0" h="704" w="149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7" name="Google Shape;47;p1"/>
            <p:cNvSpPr/>
            <p:nvPr/>
          </p:nvSpPr>
          <p:spPr>
            <a:xfrm>
              <a:off x="0" y="1848"/>
              <a:ext cx="36" cy="132"/>
            </a:xfrm>
            <a:custGeom>
              <a:rect b="b" l="l" r="r" t="t"/>
              <a:pathLst>
                <a:path extrusionOk="0" h="132" w="36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48" name="Google Shape;48;p1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9" name="Google Shape;49;p1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  <a:defRPr b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0" name="Google Shape;50;p1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1" name="Google Shape;51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" name="Google Shape;52;p1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3"/>
          <p:cNvGrpSpPr/>
          <p:nvPr/>
        </p:nvGrpSpPr>
        <p:grpSpPr>
          <a:xfrm>
            <a:off x="-182507" y="-91300"/>
            <a:ext cx="3205025" cy="6947712"/>
            <a:chOff x="-115" y="-58"/>
            <a:chExt cx="2019" cy="4377"/>
          </a:xfrm>
        </p:grpSpPr>
        <p:sp>
          <p:nvSpPr>
            <p:cNvPr id="61" name="Google Shape;61;p3"/>
            <p:cNvSpPr/>
            <p:nvPr/>
          </p:nvSpPr>
          <p:spPr>
            <a:xfrm>
              <a:off x="-5" y="3262"/>
              <a:ext cx="472" cy="802"/>
            </a:xfrm>
            <a:custGeom>
              <a:rect b="b" l="l" r="r" t="t"/>
              <a:pathLst>
                <a:path extrusionOk="0" h="802" w="47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4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grpSp>
          <p:nvGrpSpPr>
            <p:cNvPr id="62" name="Google Shape;62;p3"/>
            <p:cNvGrpSpPr/>
            <p:nvPr/>
          </p:nvGrpSpPr>
          <p:grpSpPr>
            <a:xfrm flipH="1" rot="-6600000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3" name="Google Shape;63;p3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sp>
          <p:nvSpPr>
            <p:cNvPr id="66" name="Google Shape;66;p3"/>
            <p:cNvSpPr/>
            <p:nvPr/>
          </p:nvSpPr>
          <p:spPr>
            <a:xfrm>
              <a:off x="90" y="1736"/>
              <a:ext cx="710" cy="768"/>
            </a:xfrm>
            <a:custGeom>
              <a:rect b="b" l="l" r="r" t="t"/>
              <a:pathLst>
                <a:path extrusionOk="0" h="768" w="710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4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grpSp>
          <p:nvGrpSpPr>
            <p:cNvPr id="67" name="Google Shape;67;p3"/>
            <p:cNvGrpSpPr/>
            <p:nvPr/>
          </p:nvGrpSpPr>
          <p:grpSpPr>
            <a:xfrm rot="360000">
              <a:off x="-26" y="1708"/>
              <a:ext cx="1840" cy="1808"/>
              <a:chOff x="23" y="2769"/>
              <a:chExt cx="937" cy="865"/>
            </a:xfrm>
          </p:grpSpPr>
          <p:sp>
            <p:nvSpPr>
              <p:cNvPr id="68" name="Google Shape;68;p3"/>
              <p:cNvSpPr/>
              <p:nvPr/>
            </p:nvSpPr>
            <p:spPr>
              <a:xfrm flipH="1" rot="420000">
                <a:off x="125" y="2787"/>
                <a:ext cx="313" cy="303"/>
              </a:xfrm>
              <a:custGeom>
                <a:rect b="b" l="l" r="r" t="t"/>
                <a:pathLst>
                  <a:path extrusionOk="0" h="210" w="217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 flipH="1" rot="420000">
                <a:off x="41" y="2843"/>
                <a:ext cx="262" cy="308"/>
              </a:xfrm>
              <a:custGeom>
                <a:rect b="b" l="l" r="r" t="t"/>
                <a:pathLst>
                  <a:path extrusionOk="0" h="213" w="182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 flipH="1" rot="420000">
                <a:off x="121" y="2907"/>
                <a:ext cx="93" cy="156"/>
              </a:xfrm>
              <a:custGeom>
                <a:rect b="b" l="l" r="r" t="t"/>
                <a:pathLst>
                  <a:path extrusionOk="0" h="217" w="128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 flipH="1" rot="420000">
                <a:off x="313" y="3110"/>
                <a:ext cx="85" cy="93"/>
              </a:xfrm>
              <a:custGeom>
                <a:rect b="b" l="l" r="r" t="t"/>
                <a:pathLst>
                  <a:path extrusionOk="0" h="132" w="117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 flipH="1" rot="420000">
                <a:off x="289" y="3135"/>
                <a:ext cx="21" cy="55"/>
              </a:xfrm>
              <a:custGeom>
                <a:rect b="b" l="l" r="r" t="t"/>
                <a:pathLst>
                  <a:path extrusionOk="0" h="77" w="29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grpSp>
            <p:nvGrpSpPr>
              <p:cNvPr id="73" name="Google Shape;73;p3"/>
              <p:cNvGrpSpPr/>
              <p:nvPr/>
            </p:nvGrpSpPr>
            <p:grpSpPr>
              <a:xfrm flipH="1" rot="-10680000">
                <a:off x="324" y="3189"/>
                <a:ext cx="629" cy="434"/>
                <a:chOff x="-378" y="1701"/>
                <a:chExt cx="629" cy="434"/>
              </a:xfrm>
            </p:grpSpPr>
            <p:sp>
              <p:nvSpPr>
                <p:cNvPr id="74" name="Google Shape;74;p3"/>
                <p:cNvSpPr/>
                <p:nvPr/>
              </p:nvSpPr>
              <p:spPr>
                <a:xfrm rot="4200000">
                  <a:off x="-242" y="1806"/>
                  <a:ext cx="143" cy="390"/>
                </a:xfrm>
                <a:custGeom>
                  <a:rect b="b" l="l" r="r" t="t"/>
                  <a:pathLst>
                    <a:path extrusionOk="0" h="564" w="207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5" name="Google Shape;75;p3"/>
                <p:cNvSpPr/>
                <p:nvPr/>
              </p:nvSpPr>
              <p:spPr>
                <a:xfrm rot="4200000">
                  <a:off x="124" y="1760"/>
                  <a:ext cx="33" cy="160"/>
                </a:xfrm>
                <a:custGeom>
                  <a:rect b="b" l="l" r="r" t="t"/>
                  <a:pathLst>
                    <a:path extrusionOk="0" h="232" w="47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  <p:sp>
              <p:nvSpPr>
                <p:cNvPr id="76" name="Google Shape;76;p3"/>
                <p:cNvSpPr/>
                <p:nvPr/>
              </p:nvSpPr>
              <p:spPr>
                <a:xfrm rot="4200000">
                  <a:off x="198" y="1720"/>
                  <a:ext cx="60" cy="27"/>
                </a:xfrm>
                <a:custGeom>
                  <a:rect b="b" l="l" r="r" t="t"/>
                  <a:pathLst>
                    <a:path extrusionOk="0" h="40" w="87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>
                    <a:solidFill>
                      <a:schemeClr val="dk1"/>
                    </a:solidFill>
                    <a:latin typeface="Verdana"/>
                    <a:ea typeface="Verdana"/>
                    <a:cs typeface="Verdana"/>
                    <a:sym typeface="Verdana"/>
                  </a:endParaRPr>
                </a:p>
              </p:txBody>
            </p:sp>
          </p:grpSp>
        </p:grpSp>
        <p:grpSp>
          <p:nvGrpSpPr>
            <p:cNvPr id="77" name="Google Shape;77;p3"/>
            <p:cNvGrpSpPr/>
            <p:nvPr/>
          </p:nvGrpSpPr>
          <p:grpSpPr>
            <a:xfrm rot="6240000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78" name="Google Shape;78;p3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grpSp>
          <p:nvGrpSpPr>
            <p:cNvPr id="81" name="Google Shape;81;p3"/>
            <p:cNvGrpSpPr/>
            <p:nvPr/>
          </p:nvGrpSpPr>
          <p:grpSpPr>
            <a:xfrm rot="4980000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82" name="Google Shape;82;p3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grpSp>
          <p:nvGrpSpPr>
            <p:cNvPr id="85" name="Google Shape;85;p3"/>
            <p:cNvGrpSpPr/>
            <p:nvPr/>
          </p:nvGrpSpPr>
          <p:grpSpPr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86" name="Google Shape;86;p3"/>
              <p:cNvSpPr/>
              <p:nvPr/>
            </p:nvSpPr>
            <p:spPr>
              <a:xfrm>
                <a:off x="1727" y="866"/>
                <a:ext cx="41" cy="59"/>
              </a:xfrm>
              <a:custGeom>
                <a:rect b="b" l="l" r="r" t="t"/>
                <a:pathLst>
                  <a:path extrusionOk="0" h="117" w="83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1786" y="894"/>
                <a:ext cx="70" cy="49"/>
              </a:xfrm>
              <a:custGeom>
                <a:rect b="b" l="l" r="r" t="t"/>
                <a:pathLst>
                  <a:path extrusionOk="0" h="98" w="140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1772" y="998"/>
                <a:ext cx="73" cy="25"/>
              </a:xfrm>
              <a:custGeom>
                <a:rect b="b" l="l" r="r" t="t"/>
                <a:pathLst>
                  <a:path extrusionOk="0" h="49" w="145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>
                  <a:solidFill>
                    <a:schemeClr val="dk1"/>
                  </a:solidFill>
                  <a:latin typeface="Verdana"/>
                  <a:ea typeface="Verdana"/>
                  <a:cs typeface="Verdana"/>
                  <a:sym typeface="Verdana"/>
                </a:endParaRPr>
              </a:p>
            </p:txBody>
          </p:sp>
        </p:grpSp>
        <p:sp>
          <p:nvSpPr>
            <p:cNvPr id="89" name="Google Shape;89;p3"/>
            <p:cNvSpPr/>
            <p:nvPr/>
          </p:nvSpPr>
          <p:spPr>
            <a:xfrm>
              <a:off x="87" y="94"/>
              <a:ext cx="699" cy="756"/>
            </a:xfrm>
            <a:custGeom>
              <a:rect b="b" l="l" r="r" t="t"/>
              <a:pathLst>
                <a:path extrusionOk="0" h="756" w="699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49803"/>
              </a:scheme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0" name="Google Shape;90;p3"/>
            <p:cNvSpPr/>
            <p:nvPr/>
          </p:nvSpPr>
          <p:spPr>
            <a:xfrm rot="780000">
              <a:off x="242" y="3404"/>
              <a:ext cx="132" cy="167"/>
            </a:xfrm>
            <a:custGeom>
              <a:rect b="b" l="l" r="r" t="t"/>
              <a:pathLst>
                <a:path extrusionOk="0" h="156" w="109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1" name="Google Shape;91;p3"/>
            <p:cNvSpPr/>
            <p:nvPr/>
          </p:nvSpPr>
          <p:spPr>
            <a:xfrm rot="780000">
              <a:off x="266" y="3592"/>
              <a:ext cx="66" cy="43"/>
            </a:xfrm>
            <a:custGeom>
              <a:rect b="b" l="l" r="r" t="t"/>
              <a:pathLst>
                <a:path extrusionOk="0" h="40" w="54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11" y="4110"/>
              <a:ext cx="118" cy="209"/>
            </a:xfrm>
            <a:custGeom>
              <a:rect b="b" l="l" r="r" t="t"/>
              <a:pathLst>
                <a:path extrusionOk="0" h="209" w="118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0" y="3968"/>
              <a:ext cx="130" cy="128"/>
            </a:xfrm>
            <a:custGeom>
              <a:rect b="b" l="l" r="r" t="t"/>
              <a:pathLst>
                <a:path extrusionOk="0" h="128" w="130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0" y="3949"/>
              <a:ext cx="47" cy="86"/>
            </a:xfrm>
            <a:custGeom>
              <a:rect b="b" l="l" r="r" t="t"/>
              <a:pathLst>
                <a:path extrusionOk="0" h="86" w="47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0" y="3239"/>
              <a:ext cx="497" cy="740"/>
            </a:xfrm>
            <a:custGeom>
              <a:rect b="b" l="l" r="r" t="t"/>
              <a:pathLst>
                <a:path extrusionOk="0" h="740" w="497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6" name="Google Shape;96;p3"/>
            <p:cNvSpPr/>
            <p:nvPr/>
          </p:nvSpPr>
          <p:spPr>
            <a:xfrm rot="1560000">
              <a:off x="20" y="410"/>
              <a:ext cx="344" cy="245"/>
            </a:xfrm>
            <a:custGeom>
              <a:rect b="b" l="l" r="r" t="t"/>
              <a:pathLst>
                <a:path extrusionOk="0" h="237" w="25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7" name="Google Shape;97;p3"/>
            <p:cNvSpPr/>
            <p:nvPr/>
          </p:nvSpPr>
          <p:spPr>
            <a:xfrm rot="1560000">
              <a:off x="242" y="756"/>
              <a:ext cx="167" cy="115"/>
            </a:xfrm>
            <a:custGeom>
              <a:rect b="b" l="l" r="r" t="t"/>
              <a:pathLst>
                <a:path extrusionOk="0" h="110" w="124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8" name="Google Shape;98;p3"/>
            <p:cNvSpPr/>
            <p:nvPr/>
          </p:nvSpPr>
          <p:spPr>
            <a:xfrm rot="1560000">
              <a:off x="574" y="286"/>
              <a:ext cx="147" cy="160"/>
            </a:xfrm>
            <a:custGeom>
              <a:rect b="b" l="l" r="r" t="t"/>
              <a:pathLst>
                <a:path extrusionOk="0" h="156" w="109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9" name="Google Shape;99;p3"/>
            <p:cNvSpPr/>
            <p:nvPr/>
          </p:nvSpPr>
          <p:spPr>
            <a:xfrm rot="1560000">
              <a:off x="236" y="721"/>
              <a:ext cx="62" cy="97"/>
            </a:xfrm>
            <a:custGeom>
              <a:rect b="b" l="l" r="r" t="t"/>
              <a:pathLst>
                <a:path extrusionOk="0" h="94" w="46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0" name="Google Shape;100;p3"/>
            <p:cNvSpPr/>
            <p:nvPr/>
          </p:nvSpPr>
          <p:spPr>
            <a:xfrm rot="1560000">
              <a:off x="585" y="466"/>
              <a:ext cx="72" cy="41"/>
            </a:xfrm>
            <a:custGeom>
              <a:rect b="b" l="l" r="r" t="t"/>
              <a:pathLst>
                <a:path extrusionOk="0" h="40" w="54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0" y="886"/>
              <a:ext cx="360" cy="650"/>
            </a:xfrm>
            <a:custGeom>
              <a:rect b="b" l="l" r="r" t="t"/>
              <a:pathLst>
                <a:path extrusionOk="0" h="650" w="36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02" name="Google Shape;102;p3"/>
            <p:cNvSpPr/>
            <p:nvPr/>
          </p:nvSpPr>
          <p:spPr>
            <a:xfrm rot="1560000">
              <a:off x="56" y="84"/>
              <a:ext cx="804" cy="686"/>
            </a:xfrm>
            <a:custGeom>
              <a:rect b="b" l="l" r="r" t="t"/>
              <a:pathLst>
                <a:path extrusionOk="0" h="666" w="59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103" name="Google Shape;103;p3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4" name="Google Shape;104;p3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  <a:defRPr b="0" i="0" sz="3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–"/>
              <a:defRPr b="0" i="0" sz="2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5" name="Google Shape;105;p3"/>
          <p:cNvSpPr txBox="1"/>
          <p:nvPr>
            <p:ph idx="10" type="dt"/>
          </p:nvPr>
        </p:nvSpPr>
        <p:spPr>
          <a:xfrm>
            <a:off x="457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6" name="Google Shape;106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7" name="Google Shape;107;p3"/>
          <p:cNvSpPr txBox="1"/>
          <p:nvPr>
            <p:ph idx="12" type="sldNum"/>
          </p:nvPr>
        </p:nvSpPr>
        <p:spPr>
          <a:xfrm>
            <a:off x="6553200" y="6243637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b="0" i="0" sz="1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jpg"/><Relationship Id="rId4" Type="http://schemas.openxmlformats.org/officeDocument/2006/relationships/image" Target="../media/image1.jpg"/><Relationship Id="rId5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2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8B049"/>
            </a:gs>
            <a:gs pos="8999">
              <a:srgbClr val="B43E85"/>
            </a:gs>
            <a:gs pos="15499">
              <a:srgbClr val="C50849"/>
            </a:gs>
            <a:gs pos="16499">
              <a:srgbClr val="F952A0"/>
            </a:gs>
            <a:gs pos="18499">
              <a:srgbClr val="FEE7F2"/>
            </a:gs>
            <a:gs pos="39500">
              <a:srgbClr val="F8B049"/>
            </a:gs>
            <a:gs pos="43499">
              <a:srgbClr val="F8B049"/>
            </a:gs>
            <a:gs pos="50000">
              <a:srgbClr val="FC9FCB"/>
            </a:gs>
            <a:gs pos="56500">
              <a:srgbClr val="F8B049"/>
            </a:gs>
            <a:gs pos="60500">
              <a:srgbClr val="F8B049"/>
            </a:gs>
            <a:gs pos="81500">
              <a:srgbClr val="FEE7F2"/>
            </a:gs>
            <a:gs pos="83500">
              <a:srgbClr val="F952A0"/>
            </a:gs>
            <a:gs pos="84500">
              <a:srgbClr val="C50849"/>
            </a:gs>
            <a:gs pos="91000">
              <a:srgbClr val="B43E85"/>
            </a:gs>
            <a:gs pos="100000">
              <a:srgbClr val="F8B049"/>
            </a:gs>
          </a:gsLst>
          <a:lin ang="2700000" scaled="0"/>
        </a:gra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4"/>
          <p:cNvSpPr txBox="1"/>
          <p:nvPr>
            <p:ph type="ctrTitle"/>
          </p:nvPr>
        </p:nvSpPr>
        <p:spPr>
          <a:xfrm>
            <a:off x="2455862" y="2565400"/>
            <a:ext cx="6192837" cy="161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Font typeface="Verdana"/>
              <a:buNone/>
            </a:pPr>
            <a:r>
              <a:rPr b="1" i="0" lang="en-US" sz="52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ИГРЫ, КОТОРЫЕ РАЗВИВАЮТ. </a:t>
            </a:r>
            <a:endParaRPr/>
          </a:p>
        </p:txBody>
      </p:sp>
      <p:sp>
        <p:nvSpPr>
          <p:cNvPr id="176" name="Google Shape;176;p14"/>
          <p:cNvSpPr txBox="1"/>
          <p:nvPr>
            <p:ph idx="1" type="subTitle"/>
          </p:nvPr>
        </p:nvSpPr>
        <p:spPr>
          <a:xfrm rot="10800000">
            <a:off x="2411412" y="5765800"/>
            <a:ext cx="77787" cy="6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3"/>
          <p:cNvSpPr txBox="1"/>
          <p:nvPr/>
        </p:nvSpPr>
        <p:spPr>
          <a:xfrm>
            <a:off x="1476375" y="3357562"/>
            <a:ext cx="238125" cy="228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1" name="Google Shape;261;p23"/>
          <p:cNvSpPr/>
          <p:nvPr/>
        </p:nvSpPr>
        <p:spPr>
          <a:xfrm>
            <a:off x="1476375" y="2708275"/>
            <a:ext cx="355600" cy="342900"/>
          </a:xfrm>
          <a:prstGeom prst="ellipse">
            <a:avLst/>
          </a:prstGeom>
          <a:solidFill>
            <a:srgbClr val="3366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2" name="Google Shape;262;p23"/>
          <p:cNvSpPr/>
          <p:nvPr/>
        </p:nvSpPr>
        <p:spPr>
          <a:xfrm>
            <a:off x="4643437" y="2924175"/>
            <a:ext cx="355600" cy="3429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3" name="Google Shape;263;p23"/>
          <p:cNvSpPr txBox="1"/>
          <p:nvPr/>
        </p:nvSpPr>
        <p:spPr>
          <a:xfrm>
            <a:off x="4140200" y="836612"/>
            <a:ext cx="238125" cy="228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4" name="Google Shape;264;p23"/>
          <p:cNvSpPr txBox="1"/>
          <p:nvPr/>
        </p:nvSpPr>
        <p:spPr>
          <a:xfrm>
            <a:off x="3492500" y="4149725"/>
            <a:ext cx="238125" cy="228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5" name="Google Shape;265;p23"/>
          <p:cNvSpPr/>
          <p:nvPr/>
        </p:nvSpPr>
        <p:spPr>
          <a:xfrm>
            <a:off x="6659562" y="4149725"/>
            <a:ext cx="238125" cy="228600"/>
          </a:xfrm>
          <a:prstGeom prst="triangle">
            <a:avLst>
              <a:gd fmla="val 50000" name="adj"/>
            </a:avLst>
          </a:prstGeom>
          <a:solidFill>
            <a:srgbClr val="339966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6" name="Google Shape;266;p23"/>
          <p:cNvSpPr/>
          <p:nvPr/>
        </p:nvSpPr>
        <p:spPr>
          <a:xfrm>
            <a:off x="1547812" y="3860800"/>
            <a:ext cx="238125" cy="228600"/>
          </a:xfrm>
          <a:prstGeom prst="triangle">
            <a:avLst>
              <a:gd fmla="val 50000" name="adj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7" name="Google Shape;267;p23"/>
          <p:cNvSpPr/>
          <p:nvPr/>
        </p:nvSpPr>
        <p:spPr>
          <a:xfrm>
            <a:off x="7308850" y="3573462"/>
            <a:ext cx="355600" cy="342900"/>
          </a:xfrm>
          <a:prstGeom prst="ellipse">
            <a:avLst/>
          </a:prstGeom>
          <a:solidFill>
            <a:srgbClr val="3366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8" name="Google Shape;268;p23"/>
          <p:cNvSpPr/>
          <p:nvPr/>
        </p:nvSpPr>
        <p:spPr>
          <a:xfrm>
            <a:off x="4716462" y="836612"/>
            <a:ext cx="238125" cy="228600"/>
          </a:xfrm>
          <a:prstGeom prst="triangle">
            <a:avLst>
              <a:gd fmla="val 50000" name="adj"/>
            </a:avLst>
          </a:prstGeom>
          <a:solidFill>
            <a:srgbClr val="339966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69" name="Google Shape;269;p23"/>
          <p:cNvSpPr txBox="1"/>
          <p:nvPr/>
        </p:nvSpPr>
        <p:spPr>
          <a:xfrm>
            <a:off x="7956550" y="3141662"/>
            <a:ext cx="238125" cy="228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0" name="Google Shape;270;p23"/>
          <p:cNvSpPr/>
          <p:nvPr/>
        </p:nvSpPr>
        <p:spPr>
          <a:xfrm>
            <a:off x="3492500" y="836612"/>
            <a:ext cx="355600" cy="3429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1" name="Google Shape;271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2" name="Google Shape;272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3" name="Google Shape;273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4" name="Google Shape;274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5" name="Google Shape;275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276" name="Google Shape;276;p23"/>
          <p:cNvGraphicFramePr/>
          <p:nvPr/>
        </p:nvGraphicFramePr>
        <p:xfrm>
          <a:off x="755650" y="26368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{C1618B48-A553-4848-9FC6-9E8ADA2B61A7}</a:tableStyleId>
              </a:tblPr>
              <a:tblGrid>
                <a:gridCol w="542925"/>
                <a:gridCol w="593725"/>
                <a:gridCol w="593725"/>
              </a:tblGrid>
              <a:tr h="51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9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7" name="Google Shape;277;p23"/>
          <p:cNvSpPr txBox="1"/>
          <p:nvPr/>
        </p:nvSpPr>
        <p:spPr>
          <a:xfrm>
            <a:off x="0" y="517525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8" name="Google Shape;278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79" name="Google Shape;279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0" name="Google Shape;280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1" name="Google Shape;281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2" name="Google Shape;282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283" name="Google Shape;283;p23"/>
          <p:cNvGraphicFramePr/>
          <p:nvPr/>
        </p:nvGraphicFramePr>
        <p:xfrm>
          <a:off x="3419475" y="285273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{C1618B48-A553-4848-9FC6-9E8ADA2B61A7}</a:tableStyleId>
              </a:tblPr>
              <a:tblGrid>
                <a:gridCol w="542925"/>
                <a:gridCol w="593725"/>
                <a:gridCol w="593725"/>
              </a:tblGrid>
              <a:tr h="5349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9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84" name="Google Shape;284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5" name="Google Shape;285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6" name="Google Shape;286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7" name="Google Shape;287;p23"/>
          <p:cNvSpPr txBox="1"/>
          <p:nvPr/>
        </p:nvSpPr>
        <p:spPr>
          <a:xfrm>
            <a:off x="0" y="4660900"/>
            <a:ext cx="184150" cy="641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288" name="Google Shape;288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89" name="Google Shape;289;p23"/>
          <p:cNvSpPr txBox="1"/>
          <p:nvPr/>
        </p:nvSpPr>
        <p:spPr>
          <a:xfrm>
            <a:off x="0" y="-3136900"/>
            <a:ext cx="5937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0" name="Google Shape;290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291" name="Google Shape;291;p23"/>
          <p:cNvGraphicFramePr/>
          <p:nvPr/>
        </p:nvGraphicFramePr>
        <p:xfrm>
          <a:off x="6588125" y="2997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{C1618B48-A553-4848-9FC6-9E8ADA2B61A7}</a:tableStyleId>
              </a:tblPr>
              <a:tblGrid>
                <a:gridCol w="542925"/>
                <a:gridCol w="593725"/>
                <a:gridCol w="593725"/>
              </a:tblGrid>
              <a:tr h="51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9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92" name="Google Shape;292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93" name="Google Shape;293;p23"/>
          <p:cNvSpPr txBox="1"/>
          <p:nvPr/>
        </p:nvSpPr>
        <p:spPr>
          <a:xfrm>
            <a:off x="0" y="-3136900"/>
            <a:ext cx="542925" cy="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294" name="Google Shape;294;p23"/>
          <p:cNvGraphicFramePr/>
          <p:nvPr/>
        </p:nvGraphicFramePr>
        <p:xfrm>
          <a:off x="3419475" y="692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{C1618B48-A553-4848-9FC6-9E8ADA2B61A7}</a:tableStyleId>
              </a:tblPr>
              <a:tblGrid>
                <a:gridCol w="542925"/>
                <a:gridCol w="593725"/>
                <a:gridCol w="593725"/>
              </a:tblGrid>
              <a:tr h="5175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9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95" name="Google Shape;295;p23"/>
          <p:cNvSpPr txBox="1"/>
          <p:nvPr/>
        </p:nvSpPr>
        <p:spPr>
          <a:xfrm>
            <a:off x="0" y="8407400"/>
            <a:ext cx="5837237" cy="15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0" i="0" sz="9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br>
              <a:rPr b="1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4.                                               5.                                           6.</a:t>
            </a:r>
            <a:br>
              <a:rPr b="1" i="0" lang="en-US" sz="1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296" name="Google Shape;296;p23"/>
          <p:cNvSpPr/>
          <p:nvPr/>
        </p:nvSpPr>
        <p:spPr>
          <a:xfrm>
            <a:off x="4140200" y="3500437"/>
            <a:ext cx="238125" cy="228600"/>
          </a:xfrm>
          <a:prstGeom prst="triangle">
            <a:avLst>
              <a:gd fmla="val 50000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CC99"/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4"/>
          <p:cNvSpPr txBox="1"/>
          <p:nvPr>
            <p:ph type="title"/>
          </p:nvPr>
        </p:nvSpPr>
        <p:spPr>
          <a:xfrm>
            <a:off x="442912" y="103187"/>
            <a:ext cx="8243887" cy="3984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None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ПОСЛЕДОВАТЕЛЬНОСТЬ РАБОТЫ.</a:t>
            </a:r>
            <a:endParaRPr/>
          </a:p>
        </p:txBody>
      </p:sp>
      <p:sp>
        <p:nvSpPr>
          <p:cNvPr id="302" name="Google Shape;302;p24"/>
          <p:cNvSpPr txBox="1"/>
          <p:nvPr>
            <p:ph idx="1" type="body"/>
          </p:nvPr>
        </p:nvSpPr>
        <p:spPr>
          <a:xfrm>
            <a:off x="457200" y="692150"/>
            <a:ext cx="8229600" cy="5976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 заранее нарисованном поле расставлены цветные или нарисованы фигуры или картинки  трех видов и можно 3 цветов ( при этом лучше закрасить только 3 фигуры – остальное закрасит ребенок по данному вами образцу). В этом квадрате свободны только 2 клетки, в следующем квадрате не дорисовано 3 элемента, потом 4, потом пять и наконец – 6. Это второй этап работы.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 этом этапе обязательно закрыта центральная клетка, и главная диагональ квадрата ребенку уже задана. Кроме того может быть занят один из углов ( рис. 2) и тогда известно направление главной диагональки. В усложненном варианте ( рис. 3) ребенок сам выбирает направление 	главной диагональки.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на этом этапе могут быть закрыты 3 или 2 клетки. Здесь ребенок сам выбирает и направление, и содержание диагональки. При этом в начале есть только 1 правильный вариант, к которому может придти ребенок путем проб и ошибок (рис. 4 и 5) А на рисунке 6 – ребенок хозяин поля. Он сам выбирает третью фигуру , направление и состав главной диагональки.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 заключительном этапе ребенок сам составляет квадрат весь или с заданием для Вас.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FF33"/>
        </a:solidFill>
      </p:bgPr>
    </p:bg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5"/>
          <p:cNvSpPr txBox="1"/>
          <p:nvPr>
            <p:ph type="title"/>
          </p:nvPr>
        </p:nvSpPr>
        <p:spPr>
          <a:xfrm>
            <a:off x="442912" y="103187"/>
            <a:ext cx="8243887" cy="682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1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Кинестетикам</a:t>
            </a:r>
            <a:endParaRPr/>
          </a:p>
        </p:txBody>
      </p:sp>
      <p:sp>
        <p:nvSpPr>
          <p:cNvPr id="308" name="Google Shape;308;p25"/>
          <p:cNvSpPr txBox="1"/>
          <p:nvPr>
            <p:ph idx="1" type="body"/>
          </p:nvPr>
        </p:nvSpPr>
        <p:spPr>
          <a:xfrm>
            <a:off x="2559050" y="785812"/>
            <a:ext cx="6127750" cy="4857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1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Цель: стратегия на переключение деятельности, ограничение двигательной активности, перевод тактильных ощущений в мыслительные образы. Учить правильно считывать и демонстрировать эмоции и чувства. Переводить зрительные и слуховые образы во внутренний план.</a:t>
            </a: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</p:txBody>
      </p:sp>
      <p:pic>
        <p:nvPicPr>
          <p:cNvPr descr="PE02043_" id="309" name="Google Shape;30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8762" y="260350"/>
            <a:ext cx="2065337" cy="3024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FF66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6"/>
          <p:cNvSpPr txBox="1"/>
          <p:nvPr>
            <p:ph type="title"/>
          </p:nvPr>
        </p:nvSpPr>
        <p:spPr>
          <a:xfrm>
            <a:off x="442912" y="103187"/>
            <a:ext cx="8243887" cy="6461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Verdana"/>
              <a:buNone/>
            </a:pPr>
            <a:r>
              <a:rPr b="1" i="0" lang="en-US" sz="32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ПОМОГУТ ЭТИ ИГРЫ</a:t>
            </a:r>
            <a:endParaRPr/>
          </a:p>
        </p:txBody>
      </p:sp>
      <p:sp>
        <p:nvSpPr>
          <p:cNvPr id="315" name="Google Shape;315;p26"/>
          <p:cNvSpPr txBox="1"/>
          <p:nvPr>
            <p:ph idx="1" type="body"/>
          </p:nvPr>
        </p:nvSpPr>
        <p:spPr>
          <a:xfrm>
            <a:off x="457200" y="836612"/>
            <a:ext cx="8229600" cy="5761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Verdana"/>
              <a:buChar char="•"/>
            </a:pPr>
            <a:r>
              <a:rPr b="0" i="0" lang="en-US" sz="23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«Телефон на спине», «Замри», «Нить на пальцах», альбом для наклеивания вырезок из журналов и газет на определенную тему.  Игры в карты (Акулина..);  словесные игры, слушание записей на плеере; прятки, поиск по плану, игры с закрытыми глазами, пиктограмма (обозначение слова знаком); «Волшебное кольцо» МЭС, пальцевая азбука,  «Зашифруй, запомни, назови», «Я знаю 5 имен…». «Кивочки»- представьте на листе красный квадрат, представили?-кивните, в нем синий треугольник, представили-кивните,… теперь нарисуйте то, что представили.         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Verdana"/>
              <a:buChar char="•"/>
            </a:pPr>
            <a:r>
              <a:rPr b="1" i="1" lang="en-US" sz="23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Игры с закрытыми глазами:</a:t>
            </a:r>
            <a:r>
              <a:rPr b="0" i="0" lang="en-US" sz="23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«Составь слово»-из букв магнитной азбуки, найди на ощупь, выложи из палочек, рисование вслепую с помощником, собирание и раскладывание предметов с помощником.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FF9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7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1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АУДИАЛАМ</a:t>
            </a:r>
            <a:r>
              <a:rPr b="0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endParaRPr/>
          </a:p>
        </p:txBody>
      </p:sp>
      <p:sp>
        <p:nvSpPr>
          <p:cNvPr id="321" name="Google Shape;321;p27"/>
          <p:cNvSpPr txBox="1"/>
          <p:nvPr>
            <p:ph idx="1" type="body"/>
          </p:nvPr>
        </p:nvSpPr>
        <p:spPr>
          <a:xfrm>
            <a:off x="539750" y="1196975"/>
            <a:ext cx="8435975" cy="1108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Цель:  учить правильно принимать и передавать визуальную и кинестетическую информацию.</a:t>
            </a:r>
            <a:endParaRPr/>
          </a:p>
        </p:txBody>
      </p:sp>
      <p:sp>
        <p:nvSpPr>
          <p:cNvPr id="322" name="Google Shape;322;p27"/>
          <p:cNvSpPr txBox="1"/>
          <p:nvPr>
            <p:ph idx="1" type="body"/>
          </p:nvPr>
        </p:nvSpPr>
        <p:spPr>
          <a:xfrm>
            <a:off x="611187" y="2060575"/>
            <a:ext cx="8075612" cy="4392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«Зашифруй слово», штриховки, раскраски,  «Сколько кругов, столько шагов», «Собери по заданию» с открытыми и закрытыми глазами, рисование в слепую по копирке, свечкой, «Узнай на ощупь», «Дорисуй», метание, карты, Бильбоке, классики, школа мяча, разгадывание пантомим, «Клад» – попадание монеткой в банку на дне ведра с водой, рисование через зеркало молча, пальцевая азбука, картинки и буквы на спине, пишем фонариком.</a:t>
            </a:r>
            <a:endParaRPr/>
          </a:p>
        </p:txBody>
      </p:sp>
      <p:pic>
        <p:nvPicPr>
          <p:cNvPr descr="pe02642_" id="323" name="Google Shape;323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32587" y="5516562"/>
            <a:ext cx="2133600" cy="94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FFCC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8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0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ВИЗУАЛАМ: </a:t>
            </a:r>
            <a:endParaRPr/>
          </a:p>
        </p:txBody>
      </p:sp>
      <p:sp>
        <p:nvSpPr>
          <p:cNvPr id="329" name="Google Shape;329;p28"/>
          <p:cNvSpPr txBox="1"/>
          <p:nvPr>
            <p:ph idx="1" type="body"/>
          </p:nvPr>
        </p:nvSpPr>
        <p:spPr>
          <a:xfrm>
            <a:off x="457200" y="1600200"/>
            <a:ext cx="8150225" cy="12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Цель: учить переводить зрительную информацию в кинестетическую и аудиальную и наоборот.</a:t>
            </a:r>
            <a:endParaRPr/>
          </a:p>
        </p:txBody>
      </p:sp>
      <p:sp>
        <p:nvSpPr>
          <p:cNvPr id="330" name="Google Shape;330;p28"/>
          <p:cNvSpPr txBox="1"/>
          <p:nvPr>
            <p:ph idx="1" type="body"/>
          </p:nvPr>
        </p:nvSpPr>
        <p:spPr>
          <a:xfrm>
            <a:off x="2628900" y="2832100"/>
            <a:ext cx="6057900" cy="3224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Зашифруй, расшифруй слова, лепка за спиной, «Найди такую же» в муфте, мешочке, настольный театр, «Объясни слово», Классики, школа мяча, жмурки, «Отгадай на ощупь», «Гутаперчивая кукла», «У соседа моего», доверительное падение.</a:t>
            </a:r>
            <a:endParaRPr/>
          </a:p>
        </p:txBody>
      </p:sp>
      <p:pic>
        <p:nvPicPr>
          <p:cNvPr descr="pe02641_" id="331" name="Google Shape;33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312" y="3213100"/>
            <a:ext cx="2232025" cy="1309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9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0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ГИПЕРАКТИВНЫМ: </a:t>
            </a:r>
            <a:endParaRPr/>
          </a:p>
        </p:txBody>
      </p:sp>
      <p:sp>
        <p:nvSpPr>
          <p:cNvPr id="337" name="Google Shape;337;p29"/>
          <p:cNvSpPr txBox="1"/>
          <p:nvPr>
            <p:ph idx="1" type="body"/>
          </p:nvPr>
        </p:nvSpPr>
        <p:spPr>
          <a:xfrm>
            <a:off x="457200" y="1600200"/>
            <a:ext cx="8291512" cy="1541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Цель: стратегия на переключение детей с гиперактивного на иное поведение. Коррекция импульсивности самовыражения.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Стимуляция произвольных усилий, сосредоточения внимания, эмоционально положительного отношения к соблюдению норм поведения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</p:txBody>
      </p:sp>
      <p:sp>
        <p:nvSpPr>
          <p:cNvPr id="338" name="Google Shape;338;p29"/>
          <p:cNvSpPr txBox="1"/>
          <p:nvPr>
            <p:ph idx="1" type="body"/>
          </p:nvPr>
        </p:nvSpPr>
        <p:spPr>
          <a:xfrm>
            <a:off x="323850" y="3429000"/>
            <a:ext cx="8362950" cy="2697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.«Ходилки» с балансирами «Слушай сигнал»- замри, ходьба с изменением темпа, направления, способа передвижения по сигналу, ходим как…,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«Смешные упражнения»- бег и прыжки по линии, вокруг стула и т.д. со странным положением рук (держась за нос, одна рука на колене, другая за спиной . т.д. «Тише едешь, дальше будешь». «Море волнуется раз…». «Летает - не летает». Игры с воздушным шариком (отбить, поймать, ловить вдвоем).«Удочка» 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0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Verdana"/>
              <a:buNone/>
            </a:pPr>
            <a:r>
              <a:rPr b="1" i="0" lang="en-US" sz="32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Психомоторика – основа развития полноценного интеллекта.</a:t>
            </a:r>
            <a:endParaRPr/>
          </a:p>
        </p:txBody>
      </p:sp>
      <p:sp>
        <p:nvSpPr>
          <p:cNvPr id="344" name="Google Shape;344;p30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Большую помощь могут оказать кинезиология, пальчиковая гимнастика,  упражнения по методу «Расскажи стихи руками», психогимнастика, гимнастика для мозга с использованием перекрестных и одновременных движений,  элементы йоги и мудр, су-джок (В переводе с корейского языка </a:t>
            </a:r>
            <a:r>
              <a:rPr b="1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Су</a:t>
            </a: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-- кисть, </a:t>
            </a:r>
            <a:r>
              <a:rPr b="1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Джок</a:t>
            </a: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– стопа).   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инка 2 из 42747" id="349" name="Google Shape;34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81450" y="0"/>
            <a:ext cx="5162550" cy="6335712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31"/>
          <p:cNvSpPr txBox="1"/>
          <p:nvPr/>
        </p:nvSpPr>
        <p:spPr>
          <a:xfrm>
            <a:off x="323850" y="1628775"/>
            <a:ext cx="4572000" cy="3013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b="1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«Никогда не давайте уму больше, чем Вы даете руке» – Мария Монтессори.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None/>
            </a:pPr>
            <a:r>
              <a:rPr b="1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 Упражняя руку - развиваешь мозг».</a:t>
            </a: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В. А. Сухомлинский. 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Картинка 22 из 963" id="355" name="Google Shape;355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2275" y="1158875"/>
            <a:ext cx="6840537" cy="5505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?id=523092088-63-72" id="356" name="Google Shape;356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287" y="333375"/>
            <a:ext cx="3529012" cy="2635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ртинка 167 из 6073" id="357" name="Google Shape;357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7050" y="5084762"/>
            <a:ext cx="2095500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00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5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0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Внимание – опора всему.</a:t>
            </a:r>
            <a:endParaRPr/>
          </a:p>
        </p:txBody>
      </p:sp>
      <p:sp>
        <p:nvSpPr>
          <p:cNvPr id="182" name="Google Shape;182;p15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Устойчивость-неустойчивость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Переключаемость -  застревание.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Степень истощаемости.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Объем 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FFCC"/>
            </a:gs>
            <a:gs pos="100000">
              <a:srgbClr val="FFCC99"/>
            </a:gs>
          </a:gsLst>
          <a:lin ang="0" scaled="0"/>
        </a:gradFill>
      </p:bgPr>
    </p:bg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3"/>
          <p:cNvSpPr txBox="1"/>
          <p:nvPr>
            <p:ph type="title"/>
          </p:nvPr>
        </p:nvSpPr>
        <p:spPr>
          <a:xfrm>
            <a:off x="442912" y="103187"/>
            <a:ext cx="8243887" cy="7286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Рисование двумя руками </a:t>
            </a:r>
            <a:endParaRPr/>
          </a:p>
        </p:txBody>
      </p:sp>
      <p:sp>
        <p:nvSpPr>
          <p:cNvPr id="363" name="Google Shape;363;p33"/>
          <p:cNvSpPr txBox="1"/>
          <p:nvPr>
            <p:ph idx="1" type="body"/>
          </p:nvPr>
        </p:nvSpPr>
        <p:spPr>
          <a:xfrm>
            <a:off x="457200" y="908050"/>
            <a:ext cx="8229600" cy="5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1. </a:t>
            </a:r>
            <a:r>
              <a:rPr b="1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Из центра</a:t>
            </a: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(без ограничений и с ограничением)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Из центра вести линии(прямые, спиралькой, пунктиром к концам страницы, к одинаковым изображениям…)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2. </a:t>
            </a:r>
            <a:r>
              <a:rPr b="1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 центр.</a:t>
            </a: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3. </a:t>
            </a:r>
            <a:r>
              <a:rPr b="1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Половинки. </a:t>
            </a: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Одна рука (правая для правшей) обводит, а другая рисует.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4. Рисуем одновременно. Забор, трава, птички, дождик, солнышко, цветочки, лицо…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5. Задания для каждой руки.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А\ Фигурки – рисование разных фигур.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Б\ Точки – одной рукой обвести, другой – зачеркнуть, с одной стороны преврати в цветок, с другой – в снежинку.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В\ Цифры (буквы) – проведи дорожку, собери имя.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6. Работа со схемами.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А \  Обведи по схеме.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Б\ Маршруты.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7. Скрестные движения  с 1 упражнения. </a:t>
            </a:r>
            <a:endParaRPr/>
          </a:p>
          <a:p>
            <a:pPr indent="-215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99CC"/>
        </a:solidFill>
      </p:bgPr>
    </p:bg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4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1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ТРЕНИРУЕМ ПАМЯТЬ.</a:t>
            </a:r>
            <a:b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endParaRPr/>
          </a:p>
        </p:txBody>
      </p:sp>
      <p:sp>
        <p:nvSpPr>
          <p:cNvPr id="369" name="Google Shape;369;p34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«Положи, как было».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«Что изменилось?»,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«Чего не стало?»,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Лепка по памяти.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«Зашифруй, запомни, назови».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«Цепочка слов».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«Пары слов».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«Посмотри, запомни, нарисуй».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Заучивание стихов, пересказ,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«Повтори движения».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«Сложи слова в рассказ, запомни, повтори».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Verdana"/>
              <a:buChar char="•"/>
            </a:pPr>
            <a:r>
              <a:rPr b="1" i="0" lang="en-US" sz="23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«Повтори узор». 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3CCFF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5"/>
          <p:cNvSpPr txBox="1"/>
          <p:nvPr>
            <p:ph type="title"/>
          </p:nvPr>
        </p:nvSpPr>
        <p:spPr>
          <a:xfrm>
            <a:off x="442912" y="103187"/>
            <a:ext cx="8243887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Verdana"/>
              <a:buNone/>
            </a:pPr>
            <a:r>
              <a:rPr b="1" i="0" lang="en-US" sz="32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ПИКТОГРАММА. Этапы работы.</a:t>
            </a:r>
            <a:endParaRPr/>
          </a:p>
        </p:txBody>
      </p:sp>
      <p:sp>
        <p:nvSpPr>
          <p:cNvPr id="375" name="Google Shape;375;p35"/>
          <p:cNvSpPr txBox="1"/>
          <p:nvPr>
            <p:ph idx="1" type="body"/>
          </p:nvPr>
        </p:nvSpPr>
        <p:spPr>
          <a:xfrm>
            <a:off x="457200" y="785812"/>
            <a:ext cx="8229600" cy="58118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09600" lvl="0" marL="609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sng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ЗНАК – СЛОВО.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   Учить обозначать знак словом. Развивать фантазию и образное мышление.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Задания: Что написано знаками? На что похож этот знак? Дорисуй  (воссоздающий образ), скажи руками (жест – слово), подбери знак к картинке, придумай знак к картинке.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СЛОВО – ЗНАК.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  Учить обозначать слово знаком, развивать символическое мышление, память, образность восприятия и понятий.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Задания: Зашифруй, запомни, повтори. Слово – жест.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sng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РАБОТА С ПОНЯТИЯМИ: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    Развивать образно – логическое мышление и память. (существительное + прилагательное), (существительное + глагол).</a:t>
            </a:r>
            <a:endParaRPr/>
          </a:p>
          <a:p>
            <a:pPr indent="-609600" lvl="0" marL="6096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Задания: Зашифруй: грустный день, вкусный торт, маленький пес, хитрый гном, лес уснул, машина уехала, дорога пылит, дверь скрипит,…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6CCFF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6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1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МИНИ   АУТОГЕННАЯ ТРЕНИРОВКА</a:t>
            </a:r>
            <a: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</p:txBody>
      </p:sp>
      <p:sp>
        <p:nvSpPr>
          <p:cNvPr id="381" name="Google Shape;381;p36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651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Я- хороший, добрый самый.    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Меня любят папа с мамой.       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Потому, что я такой:                  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Добрый, ласковый, не злой.      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Я друзей своих люблю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Не обижу, не побью.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Вот какой хороший я,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Меня любят все друзья!</a:t>
            </a:r>
            <a:endParaRPr/>
          </a:p>
        </p:txBody>
      </p:sp>
      <p:pic>
        <p:nvPicPr>
          <p:cNvPr descr="j0310156" id="382" name="Google Shape;38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1862" y="3429000"/>
            <a:ext cx="2138362" cy="2884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ECFF"/>
        </a:solidFill>
      </p:bgPr>
    </p:bg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7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0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Хвалилочки.</a:t>
            </a:r>
            <a:endParaRPr/>
          </a:p>
        </p:txBody>
      </p:sp>
      <p:sp>
        <p:nvSpPr>
          <p:cNvPr id="388" name="Google Shape;388;p37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651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Вот какой хороший я             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Прямо как из сказки!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Вот какие у меня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Ласковые глазки. </a:t>
            </a:r>
            <a:endParaRPr/>
          </a:p>
          <a:p>
            <a:pPr indent="-1651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Я всегда на всех смотрю                        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Добрыми глазами.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И от всей души меня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Любят папа с мамой!</a:t>
            </a:r>
            <a:endParaRPr/>
          </a:p>
        </p:txBody>
      </p:sp>
      <p:pic>
        <p:nvPicPr>
          <p:cNvPr descr="203181_201797" id="389" name="Google Shape;38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0062" y="1773237"/>
            <a:ext cx="3240087" cy="2700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8"/>
          <p:cNvSpPr txBox="1"/>
          <p:nvPr>
            <p:ph type="title"/>
          </p:nvPr>
        </p:nvSpPr>
        <p:spPr>
          <a:xfrm rot="10800000">
            <a:off x="8686800" y="0"/>
            <a:ext cx="69850" cy="103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95" name="Google Shape;395;p38"/>
          <p:cNvSpPr txBox="1"/>
          <p:nvPr>
            <p:ph idx="1" type="body"/>
          </p:nvPr>
        </p:nvSpPr>
        <p:spPr>
          <a:xfrm>
            <a:off x="457200" y="1600200"/>
            <a:ext cx="5267325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Вот какие руки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у меня большие,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Сильные да крепкие,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добрые, не злые.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Не ударят, не побьют, 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а помогут другу,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Застегнут, цветы польют…</a:t>
            </a:r>
            <a:endParaRPr/>
          </a:p>
          <a:p>
            <a:pPr indent="-342900" lvl="0" marL="34290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</a:pPr>
            <a:r>
              <a:rPr b="0" i="0" lang="en-US" sz="2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Вот какие руки!</a:t>
            </a:r>
            <a:endParaRPr/>
          </a:p>
        </p:txBody>
      </p:sp>
      <p:pic>
        <p:nvPicPr>
          <p:cNvPr descr="j0232607" id="396" name="Google Shape;39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11862" y="1196975"/>
            <a:ext cx="2746375" cy="34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9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1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ИГРЫ  ПТК  </a:t>
            </a:r>
            <a:b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Птк –психотренинговый круг</a:t>
            </a:r>
            <a:endParaRPr/>
          </a:p>
        </p:txBody>
      </p:sp>
      <p:sp>
        <p:nvSpPr>
          <p:cNvPr id="402" name="Google Shape;402;p39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1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«Я точно знаю, что в этом кругу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1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И мне помогут, и я помогу!»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- 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                     дети держатся за руки в центре круга и сначала говорят шепотом (для себя), отступили на 1 шаг, сказали громче (для других), открыли полный круг, говорят очень громко (для всех).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1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«Скажи словечко»-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             ласково, тихо на ушко дети передают по кругу слово своё или ведущего.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1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«1,2,3- подмигни,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1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Кого любишь, обними!»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-дети выбирают того,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кто им нравится из круга, или дети идут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хороводом и водящий обнимает того,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кто остановился перед ним в конце речевки.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1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«Передай»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-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птичку, котика, вымышленный предмет </a:t>
            </a:r>
            <a:endParaRPr/>
          </a:p>
        </p:txBody>
      </p:sp>
      <p:pic>
        <p:nvPicPr>
          <p:cNvPr descr="Картинка 272 из 17847" id="403" name="Google Shape;40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88125" y="4292600"/>
            <a:ext cx="2303462" cy="2303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0"/>
          <p:cNvSpPr txBox="1"/>
          <p:nvPr>
            <p:ph type="title"/>
          </p:nvPr>
        </p:nvSpPr>
        <p:spPr>
          <a:xfrm>
            <a:off x="395287" y="260350"/>
            <a:ext cx="8243887" cy="9413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Verdana"/>
              <a:buNone/>
            </a:pPr>
            <a:r>
              <a:rPr b="1" i="0" lang="en-US" sz="18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ИГРЫ МЭС – МАЛОЙ ЭКСТРЕМАЛЬНОЙ СИТУАЦИИ.</a:t>
            </a:r>
            <a:br>
              <a:rPr b="0" i="0" lang="en-US" sz="18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0" i="0" lang="en-US" sz="18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Цель: укрепление эмоциональной устойчивости и воспитание уверенности в себе.</a:t>
            </a:r>
            <a:endParaRPr/>
          </a:p>
        </p:txBody>
      </p:sp>
      <p:sp>
        <p:nvSpPr>
          <p:cNvPr id="409" name="Google Shape;409;p40"/>
          <p:cNvSpPr txBox="1"/>
          <p:nvPr>
            <p:ph idx="1" type="body"/>
          </p:nvPr>
        </p:nvSpPr>
        <p:spPr>
          <a:xfrm>
            <a:off x="457200" y="1341437"/>
            <a:ext cx="8229600" cy="52562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Различные игры – соревнования, эстафеты.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«Обруч»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–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пока на ребёнка надевают обруч, он быстро отвечает на вопросы, перечисляет предметы одного понятия.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«Слово – шаг» -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   на каждый шаг ребенок называет слово из заданного понятия или слово обозначенное  символом на «кочке», по которым он идёт или слово, обозначенное символом, который показывает ведущий.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«Шагалочка»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–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   то же, что и предыдущее, только «идёт» ребенок пальчиками по изображенным на бумаге символам.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«Доверительное падение»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–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    падать спиной на руки взрослого не глядя и не отрывая ног от пола ( не сходя с места).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1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«Хваталочка»</a:t>
            </a: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–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                    - Мама, папа, жаба, цап! – на последнее слово водящий хватает пальцы детей, подставленные под его ладонь.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«Съедобное – несъедобное», «Летает – не летает», «Рыба- птица, зверь», «Горячий стул», «Горячий мяч», «Тише едешь».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66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6"/>
          <p:cNvSpPr txBox="1"/>
          <p:nvPr>
            <p:ph type="title"/>
          </p:nvPr>
        </p:nvSpPr>
        <p:spPr>
          <a:xfrm>
            <a:off x="1476375" y="260350"/>
            <a:ext cx="5688012" cy="5048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Verdana"/>
              <a:buNone/>
            </a:pPr>
            <a:r>
              <a:rPr b="1" i="0" lang="en-US" sz="28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ТРЕНИРУЕМ ВНИМАНИЕ</a:t>
            </a:r>
            <a:endParaRPr/>
          </a:p>
        </p:txBody>
      </p:sp>
      <p:sp>
        <p:nvSpPr>
          <p:cNvPr id="188" name="Google Shape;188;p16"/>
          <p:cNvSpPr txBox="1"/>
          <p:nvPr>
            <p:ph idx="1" type="body"/>
          </p:nvPr>
        </p:nvSpPr>
        <p:spPr>
          <a:xfrm>
            <a:off x="457200" y="1125537"/>
            <a:ext cx="8229600" cy="5472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«Найди ошибку» - читать стихи и сказки знакомые с ошибками</a:t>
            </a:r>
            <a:r>
              <a:rPr b="1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«Письмо на спине, на ладони.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«Тише - громче повтори» – хлопки, слова.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Рисуем, глядя в зеркало.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Карты: «Мерси - пардон - кукареку!»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«Корректурная проба».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«Найди различия».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«Счет с препятствиями» - **+//++* - две снежинки, один плюс, две полоски, три плюса, три снежинки…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«Лабиринты».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«Хлоп – топ».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 Ребро – ладошка – кулачек». </a:t>
            </a:r>
            <a:endParaRPr/>
          </a:p>
        </p:txBody>
      </p:sp>
      <p:pic>
        <p:nvPicPr>
          <p:cNvPr descr="bd06650_" id="189" name="Google Shape;18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67625" y="188912"/>
            <a:ext cx="1117600" cy="111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99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7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Verdana"/>
              <a:buNone/>
            </a:pPr>
            <a:r>
              <a:rPr b="0" i="0" lang="en-US" sz="44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Упражнение «Паровозик»</a:t>
            </a:r>
            <a:endParaRPr/>
          </a:p>
        </p:txBody>
      </p:sp>
      <p:sp>
        <p:nvSpPr>
          <p:cNvPr id="195" name="Google Shape;195;p17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Цель развитие слухового произвольного внимания, памяти, умения выслушать, сохранить, точно выполнить инструкцию и проверить себя по предложенному в конце задания образцу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CC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8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1" name="Google Shape;201;p18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1. </a:t>
            </a:r>
            <a:r>
              <a:rPr b="1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Нарисуй 5 вагончиков разного цвета так, чтобы</a:t>
            </a: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третий вагончик был синий,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предпоследний вагончик был красный,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чтобы зеленый вагончик был между синим и желтым….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2. </a:t>
            </a:r>
            <a:r>
              <a:rPr b="1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нарисуй к вагончикам колеса, так, чтобы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по три колеса было у первого и последнего  вагона, а у остальных – по два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у среднего вагона было два колеса, а у всех других – по три…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3. </a:t>
            </a:r>
            <a:r>
              <a:rPr b="1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нарисуй в вагончиках пассажиров – круги и квадраты, так, чтобы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квадраты ехали только  в 1 и последнем  вагонах.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круги ехали только в вагонах с двумя колесами…..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они ехали в вагонах поочередно, начиная с круга.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9"/>
          <p:cNvSpPr txBox="1"/>
          <p:nvPr>
            <p:ph type="title"/>
          </p:nvPr>
        </p:nvSpPr>
        <p:spPr>
          <a:xfrm flipH="1">
            <a:off x="639762" y="169862"/>
            <a:ext cx="71437" cy="100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7" name="Google Shape;207;p19"/>
          <p:cNvSpPr txBox="1"/>
          <p:nvPr>
            <p:ph idx="1" type="body"/>
          </p:nvPr>
        </p:nvSpPr>
        <p:spPr>
          <a:xfrm>
            <a:off x="250825" y="260350"/>
            <a:ext cx="864235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97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Verdana"/>
              <a:buNone/>
            </a:pPr>
            <a:r>
              <a:t/>
            </a:r>
            <a:endParaRPr sz="3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8" name="Google Shape;208;p19"/>
          <p:cNvSpPr txBox="1"/>
          <p:nvPr/>
        </p:nvSpPr>
        <p:spPr>
          <a:xfrm>
            <a:off x="539750" y="2133600"/>
            <a:ext cx="1600200" cy="8001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9" name="Google Shape;209;p19"/>
          <p:cNvSpPr txBox="1"/>
          <p:nvPr/>
        </p:nvSpPr>
        <p:spPr>
          <a:xfrm>
            <a:off x="7164387" y="2133600"/>
            <a:ext cx="1600200" cy="800100"/>
          </a:xfrm>
          <a:prstGeom prst="rect">
            <a:avLst/>
          </a:prstGeom>
          <a:solidFill>
            <a:srgbClr val="9933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0" name="Google Shape;210;p19"/>
          <p:cNvSpPr txBox="1"/>
          <p:nvPr/>
        </p:nvSpPr>
        <p:spPr>
          <a:xfrm>
            <a:off x="5508625" y="2133600"/>
            <a:ext cx="1600200" cy="8001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1" name="Google Shape;211;p19"/>
          <p:cNvSpPr txBox="1"/>
          <p:nvPr/>
        </p:nvSpPr>
        <p:spPr>
          <a:xfrm>
            <a:off x="3851275" y="2133600"/>
            <a:ext cx="1600200" cy="8001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2" name="Google Shape;212;p19"/>
          <p:cNvSpPr txBox="1"/>
          <p:nvPr/>
        </p:nvSpPr>
        <p:spPr>
          <a:xfrm>
            <a:off x="2195512" y="2133600"/>
            <a:ext cx="1600200" cy="808037"/>
          </a:xfrm>
          <a:prstGeom prst="rect">
            <a:avLst/>
          </a:prstGeom>
          <a:solidFill>
            <a:srgbClr val="339966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3" name="Google Shape;213;p19"/>
          <p:cNvSpPr/>
          <p:nvPr/>
        </p:nvSpPr>
        <p:spPr>
          <a:xfrm>
            <a:off x="2484437" y="2997200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4" name="Google Shape;214;p19"/>
          <p:cNvSpPr/>
          <p:nvPr/>
        </p:nvSpPr>
        <p:spPr>
          <a:xfrm>
            <a:off x="7092950" y="2924175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5" name="Google Shape;215;p19"/>
          <p:cNvSpPr/>
          <p:nvPr/>
        </p:nvSpPr>
        <p:spPr>
          <a:xfrm>
            <a:off x="1692275" y="2997200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6" name="Google Shape;216;p19"/>
          <p:cNvSpPr/>
          <p:nvPr/>
        </p:nvSpPr>
        <p:spPr>
          <a:xfrm>
            <a:off x="1116012" y="2997200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7" name="Google Shape;217;p19"/>
          <p:cNvSpPr/>
          <p:nvPr/>
        </p:nvSpPr>
        <p:spPr>
          <a:xfrm>
            <a:off x="539750" y="2924175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8" name="Google Shape;218;p19"/>
          <p:cNvSpPr/>
          <p:nvPr/>
        </p:nvSpPr>
        <p:spPr>
          <a:xfrm>
            <a:off x="6443662" y="2997200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19" name="Google Shape;219;p19"/>
          <p:cNvSpPr/>
          <p:nvPr/>
        </p:nvSpPr>
        <p:spPr>
          <a:xfrm>
            <a:off x="3132137" y="2924175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0" name="Google Shape;220;p19"/>
          <p:cNvSpPr/>
          <p:nvPr/>
        </p:nvSpPr>
        <p:spPr>
          <a:xfrm>
            <a:off x="7596187" y="2924175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1" name="Google Shape;221;p19"/>
          <p:cNvSpPr/>
          <p:nvPr/>
        </p:nvSpPr>
        <p:spPr>
          <a:xfrm>
            <a:off x="8172450" y="2924175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2" name="Google Shape;222;p19"/>
          <p:cNvSpPr/>
          <p:nvPr/>
        </p:nvSpPr>
        <p:spPr>
          <a:xfrm>
            <a:off x="5867400" y="2997200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3" name="Google Shape;223;p19"/>
          <p:cNvSpPr/>
          <p:nvPr/>
        </p:nvSpPr>
        <p:spPr>
          <a:xfrm>
            <a:off x="4859337" y="2997200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4" name="Google Shape;224;p19"/>
          <p:cNvSpPr/>
          <p:nvPr/>
        </p:nvSpPr>
        <p:spPr>
          <a:xfrm>
            <a:off x="4140200" y="2924175"/>
            <a:ext cx="571500" cy="457200"/>
          </a:xfrm>
          <a:prstGeom prst="ellipse">
            <a:avLst/>
          </a:prstGeom>
          <a:solidFill>
            <a:srgbClr val="808080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5" name="Google Shape;225;p19"/>
          <p:cNvSpPr txBox="1"/>
          <p:nvPr/>
        </p:nvSpPr>
        <p:spPr>
          <a:xfrm>
            <a:off x="7740650" y="2276475"/>
            <a:ext cx="571500" cy="457200"/>
          </a:xfrm>
          <a:prstGeom prst="rect">
            <a:avLst/>
          </a:prstGeom>
          <a:solidFill>
            <a:srgbClr val="FFFFFF"/>
          </a:solidFill>
          <a:ln cap="flat" cmpd="sng" w="349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6" name="Google Shape;226;p19"/>
          <p:cNvSpPr txBox="1"/>
          <p:nvPr/>
        </p:nvSpPr>
        <p:spPr>
          <a:xfrm>
            <a:off x="1187450" y="2276475"/>
            <a:ext cx="571500" cy="457200"/>
          </a:xfrm>
          <a:prstGeom prst="rect">
            <a:avLst/>
          </a:prstGeom>
          <a:solidFill>
            <a:srgbClr val="FFFFFF"/>
          </a:solidFill>
          <a:ln cap="flat" cmpd="sng" w="349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7" name="Google Shape;227;p19"/>
          <p:cNvSpPr/>
          <p:nvPr/>
        </p:nvSpPr>
        <p:spPr>
          <a:xfrm>
            <a:off x="2627312" y="2420937"/>
            <a:ext cx="571500" cy="457200"/>
          </a:xfrm>
          <a:prstGeom prst="ellipse">
            <a:avLst/>
          </a:prstGeom>
          <a:solidFill>
            <a:srgbClr val="FFFFFF"/>
          </a:solidFill>
          <a:ln cap="flat" cmpd="sng" w="349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8" name="Google Shape;228;p19"/>
          <p:cNvSpPr/>
          <p:nvPr/>
        </p:nvSpPr>
        <p:spPr>
          <a:xfrm>
            <a:off x="4500562" y="2276475"/>
            <a:ext cx="571500" cy="457200"/>
          </a:xfrm>
          <a:prstGeom prst="ellipse">
            <a:avLst/>
          </a:prstGeom>
          <a:solidFill>
            <a:srgbClr val="FFFFFF"/>
          </a:solidFill>
          <a:ln cap="flat" cmpd="sng" w="349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9" name="Google Shape;229;p19"/>
          <p:cNvSpPr/>
          <p:nvPr/>
        </p:nvSpPr>
        <p:spPr>
          <a:xfrm>
            <a:off x="6156325" y="2276475"/>
            <a:ext cx="571500" cy="457200"/>
          </a:xfrm>
          <a:prstGeom prst="ellipse">
            <a:avLst/>
          </a:prstGeom>
          <a:solidFill>
            <a:srgbClr val="FFFFFF"/>
          </a:solidFill>
          <a:ln cap="flat" cmpd="sng" w="349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cxnSp>
        <p:nvCxnSpPr>
          <p:cNvPr id="230" name="Google Shape;230;p19"/>
          <p:cNvCxnSpPr/>
          <p:nvPr/>
        </p:nvCxnSpPr>
        <p:spPr>
          <a:xfrm>
            <a:off x="2051050" y="2565400"/>
            <a:ext cx="342900" cy="0"/>
          </a:xfrm>
          <a:prstGeom prst="straightConnector1">
            <a:avLst/>
          </a:prstGeom>
          <a:noFill/>
          <a:ln cap="flat" cmpd="sng" w="857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31" name="Google Shape;231;p19"/>
          <p:cNvCxnSpPr/>
          <p:nvPr/>
        </p:nvCxnSpPr>
        <p:spPr>
          <a:xfrm>
            <a:off x="3635375" y="2492375"/>
            <a:ext cx="457200" cy="0"/>
          </a:xfrm>
          <a:prstGeom prst="straightConnector1">
            <a:avLst/>
          </a:prstGeom>
          <a:noFill/>
          <a:ln cap="flat" cmpd="sng" w="857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32" name="Google Shape;232;p19"/>
          <p:cNvCxnSpPr/>
          <p:nvPr/>
        </p:nvCxnSpPr>
        <p:spPr>
          <a:xfrm>
            <a:off x="5292725" y="2565400"/>
            <a:ext cx="342900" cy="0"/>
          </a:xfrm>
          <a:prstGeom prst="straightConnector1">
            <a:avLst/>
          </a:prstGeom>
          <a:noFill/>
          <a:ln cap="flat" cmpd="sng" w="857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233" name="Google Shape;233;p19"/>
          <p:cNvCxnSpPr/>
          <p:nvPr/>
        </p:nvCxnSpPr>
        <p:spPr>
          <a:xfrm>
            <a:off x="6877050" y="2492375"/>
            <a:ext cx="342900" cy="0"/>
          </a:xfrm>
          <a:prstGeom prst="straightConnector1">
            <a:avLst/>
          </a:prstGeom>
          <a:noFill/>
          <a:ln cap="flat" cmpd="sng" w="857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234" name="Google Shape;234;p1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5" name="Google Shape;235;p1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36" name="Google Shape;236;p1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00"/>
        </a:solidFill>
      </p:bgPr>
    </p:bg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0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1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Развитие мышления</a:t>
            </a:r>
            <a:b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endParaRPr/>
          </a:p>
        </p:txBody>
      </p:sp>
      <p:sp>
        <p:nvSpPr>
          <p:cNvPr id="242" name="Google Shape;242;p20"/>
          <p:cNvSpPr txBox="1"/>
          <p:nvPr>
            <p:ph idx="1" type="body"/>
          </p:nvPr>
        </p:nvSpPr>
        <p:spPr>
          <a:xfrm>
            <a:off x="457200" y="2125662"/>
            <a:ext cx="7569200" cy="39306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«Смех – гимнастика мозга» Кирчеев – русский психолог (вдох и несколько коротких выдохов – естественная йога). Центр смеха расположен в правом полушарии , а оно является управляющим центром в развитии абстрактно- логического мышления. «Учите с радостью!»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Цель: учить рассуждать, доказывать, уважать мнение других. Правильно формулировать мысль, используя в сложноподчиненные предложения. </a:t>
            </a:r>
            <a:endParaRPr/>
          </a:p>
        </p:txBody>
      </p:sp>
      <p:pic>
        <p:nvPicPr>
          <p:cNvPr descr="bd00146_" id="243" name="Google Shape;24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67625" y="404812"/>
            <a:ext cx="1325562" cy="131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9933"/>
        </a:soli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1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0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ИГРОВЫЕ ЗАДАНИЯ НА РАЗВИТИЕ МЫШЛЕНИЯ.</a:t>
            </a:r>
            <a:endParaRPr/>
          </a:p>
        </p:txBody>
      </p:sp>
      <p:sp>
        <p:nvSpPr>
          <p:cNvPr id="249" name="Google Shape;249;p21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упражнение «Муха». «Скажи про картинку одним словом, двумя…».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«Кто кем будет?» – яйцо, доска, железо…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«ЧТО растёт, плавает, ломается, бьется…» по принципу «Съедобное – несъедобное».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«4 лишний» словесный и наглядный вариант.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«Назови одним словом».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«Скажи в рифму».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«Продолжи» – врач лечит, а учитель… в огороде- морковь, а в поле…У птички- гнездо, а у мышки…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«Заплатки» по принципу матриц Ровена.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«Логический квадрат». 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«Крестики- нолики».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CC99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2"/>
          <p:cNvSpPr txBox="1"/>
          <p:nvPr>
            <p:ph type="title"/>
          </p:nvPr>
        </p:nvSpPr>
        <p:spPr>
          <a:xfrm>
            <a:off x="442912" y="103187"/>
            <a:ext cx="8243887" cy="1314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Verdana"/>
              <a:buNone/>
            </a:pPr>
            <a:r>
              <a:rPr b="1" i="0" lang="en-US" sz="4000" u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ЭТАПЫ РАБОТЫ С ЛОГИЧЕСКИМ КВАДРАТОМ.</a:t>
            </a:r>
            <a:endParaRPr/>
          </a:p>
        </p:txBody>
      </p:sp>
      <p:sp>
        <p:nvSpPr>
          <p:cNvPr id="255" name="Google Shape;255;p22"/>
          <p:cNvSpPr txBox="1"/>
          <p:nvPr>
            <p:ph idx="1" type="body"/>
          </p:nvPr>
        </p:nvSpPr>
        <p:spPr>
          <a:xfrm>
            <a:off x="457200" y="1600200"/>
            <a:ext cx="8229600" cy="445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1. Подготовительное упражнение «Продолжи строчку».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Разложи 2 круга и 2 треугольника в квадрате из 4 –х секций так, чтобы фигурки не были рядом. Разложи 3 круга, 3 треугольника, 3 овала в 9-ти секционный квадрат.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2. Засели этажи ( первый этаж заселен). Кто пропал? (нет одного «жильца» сначала из предложенных фигур, затем самостоятельно). Засели дом ( в квадрате – 3 основные фигуры вразброс).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erdana"/>
              <a:buChar char="•"/>
            </a:pPr>
            <a:r>
              <a:rPr b="0" i="0" lang="en-US" sz="2400" u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3. Сложные квадраты с несколькими элементами (форма+ цвет+величина).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