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59" r:id="rId6"/>
    <p:sldId id="260" r:id="rId7"/>
    <p:sldId id="265" r:id="rId8"/>
    <p:sldId id="262" r:id="rId9"/>
    <p:sldId id="263"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3" d="100"/>
          <a:sy n="63" d="100"/>
        </p:scale>
        <p:origin x="-1308"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24.03.2022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24.03.2022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24.03.2022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24.03.2022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24.03.2022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24.03.2022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6000" r="-1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24.03.2022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48680"/>
            <a:ext cx="9144000" cy="1077218"/>
          </a:xfrm>
          <a:prstGeom prst="rect">
            <a:avLst/>
          </a:prstGeom>
          <a:noFill/>
        </p:spPr>
        <p:txBody>
          <a:bodyPr wrap="square" rtlCol="0">
            <a:spAutoFit/>
          </a:bodyPr>
          <a:lstStyle/>
          <a:p>
            <a:pPr algn="ctr"/>
            <a:r>
              <a:rPr lang="ru-RU" sz="3200" b="1" dirty="0" smtClean="0">
                <a:solidFill>
                  <a:schemeClr val="tx2">
                    <a:lumMod val="50000"/>
                  </a:schemeClr>
                </a:solidFill>
              </a:rPr>
              <a:t>«ИННОВАЦИОННЫЕ ФОРМЫ И МЕТОДЫ РАБОТЫ </a:t>
            </a:r>
          </a:p>
          <a:p>
            <a:pPr algn="ctr"/>
            <a:r>
              <a:rPr lang="ru-RU" sz="3200" b="1" dirty="0" smtClean="0">
                <a:solidFill>
                  <a:schemeClr val="tx2">
                    <a:lumMod val="50000"/>
                  </a:schemeClr>
                </a:solidFill>
              </a:rPr>
              <a:t>С РОДИТЕЛЯМИ В ДОУ»</a:t>
            </a:r>
            <a:endParaRPr lang="ru-RU" sz="3200" b="1" dirty="0">
              <a:solidFill>
                <a:schemeClr val="tx2">
                  <a:lumMod val="50000"/>
                </a:schemeClr>
              </a:solidFill>
            </a:endParaRPr>
          </a:p>
        </p:txBody>
      </p:sp>
      <p:sp>
        <p:nvSpPr>
          <p:cNvPr id="3" name="TextBox 2"/>
          <p:cNvSpPr txBox="1"/>
          <p:nvPr/>
        </p:nvSpPr>
        <p:spPr>
          <a:xfrm>
            <a:off x="3779912" y="3284984"/>
            <a:ext cx="5184576" cy="1015663"/>
          </a:xfrm>
          <a:prstGeom prst="rect">
            <a:avLst/>
          </a:prstGeom>
          <a:noFill/>
        </p:spPr>
        <p:txBody>
          <a:bodyPr wrap="square" rtlCol="0">
            <a:spAutoFit/>
          </a:bodyPr>
          <a:lstStyle/>
          <a:p>
            <a:pPr algn="r"/>
            <a:r>
              <a:rPr lang="ru-RU" sz="2000" dirty="0" smtClean="0">
                <a:solidFill>
                  <a:schemeClr val="tx2">
                    <a:lumMod val="50000"/>
                  </a:schemeClr>
                </a:solidFill>
              </a:rPr>
              <a:t>Подготовила:</a:t>
            </a:r>
          </a:p>
          <a:p>
            <a:pPr algn="r"/>
            <a:r>
              <a:rPr lang="ru-RU" sz="2000" dirty="0" smtClean="0">
                <a:solidFill>
                  <a:schemeClr val="tx2">
                    <a:lumMod val="50000"/>
                  </a:schemeClr>
                </a:solidFill>
              </a:rPr>
              <a:t>Долматова М.В.</a:t>
            </a:r>
          </a:p>
          <a:p>
            <a:pPr algn="r"/>
            <a:r>
              <a:rPr lang="ru-RU" sz="2000" dirty="0" smtClean="0">
                <a:solidFill>
                  <a:schemeClr val="tx2">
                    <a:lumMod val="50000"/>
                  </a:schemeClr>
                </a:solidFill>
              </a:rPr>
              <a:t>Воспитатель 1 КК МБДОУ «Детский сад № 68»</a:t>
            </a:r>
            <a:endParaRPr lang="ru-RU" sz="2000" dirty="0">
              <a:solidFill>
                <a:schemeClr val="tx2">
                  <a:lumMod val="50000"/>
                </a:schemeClr>
              </a:solidFill>
            </a:endParaRPr>
          </a:p>
        </p:txBody>
      </p:sp>
    </p:spTree>
    <p:extLst>
      <p:ext uri="{BB962C8B-B14F-4D97-AF65-F5344CB8AC3E}">
        <p14:creationId xmlns:p14="http://schemas.microsoft.com/office/powerpoint/2010/main" val="1135636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24" y="1149152"/>
            <a:ext cx="9144000" cy="1015663"/>
          </a:xfrm>
          <a:prstGeom prst="rect">
            <a:avLst/>
          </a:prstGeom>
          <a:noFill/>
        </p:spPr>
        <p:txBody>
          <a:bodyPr wrap="square" rtlCol="0">
            <a:spAutoFit/>
          </a:bodyPr>
          <a:lstStyle/>
          <a:p>
            <a:pPr algn="ctr"/>
            <a:r>
              <a:rPr lang="ru-RU" sz="6000" b="1" dirty="0" smtClean="0">
                <a:solidFill>
                  <a:schemeClr val="tx2">
                    <a:lumMod val="50000"/>
                  </a:schemeClr>
                </a:solidFill>
              </a:rPr>
              <a:t>СПАСИБО ЗА ВНИМАНИЕ</a:t>
            </a:r>
            <a:endParaRPr lang="ru-RU" sz="6000" b="1" dirty="0">
              <a:solidFill>
                <a:schemeClr val="tx2">
                  <a:lumMod val="50000"/>
                </a:schemeClr>
              </a:solidFill>
            </a:endParaRPr>
          </a:p>
        </p:txBody>
      </p:sp>
    </p:spTree>
    <p:extLst>
      <p:ext uri="{BB962C8B-B14F-4D97-AF65-F5344CB8AC3E}">
        <p14:creationId xmlns:p14="http://schemas.microsoft.com/office/powerpoint/2010/main" val="2008591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20688"/>
            <a:ext cx="9144000" cy="5016758"/>
          </a:xfrm>
          <a:prstGeom prst="rect">
            <a:avLst/>
          </a:prstGeom>
          <a:noFill/>
        </p:spPr>
        <p:txBody>
          <a:bodyPr wrap="square" rtlCol="0">
            <a:spAutoFit/>
          </a:bodyPr>
          <a:lstStyle/>
          <a:p>
            <a:r>
              <a:rPr lang="ru-RU" sz="2000" i="1" dirty="0">
                <a:solidFill>
                  <a:schemeClr val="tx2">
                    <a:lumMod val="50000"/>
                  </a:schemeClr>
                </a:solidFill>
              </a:rPr>
              <a:t>Признание приоритета </a:t>
            </a:r>
            <a:r>
              <a:rPr lang="ru-RU" sz="2000" i="1" dirty="0" smtClean="0">
                <a:solidFill>
                  <a:schemeClr val="tx2">
                    <a:lumMod val="50000"/>
                  </a:schemeClr>
                </a:solidFill>
              </a:rPr>
              <a:t>семейного воспитания </a:t>
            </a:r>
            <a:r>
              <a:rPr lang="ru-RU" sz="2000" i="1" dirty="0">
                <a:solidFill>
                  <a:schemeClr val="tx2">
                    <a:lumMod val="50000"/>
                  </a:schemeClr>
                </a:solidFill>
              </a:rPr>
              <a:t>требует новых взаимоотношений семьи и </a:t>
            </a:r>
            <a:r>
              <a:rPr lang="ru-RU" sz="2000" i="1" dirty="0" smtClean="0">
                <a:solidFill>
                  <a:schemeClr val="tx2">
                    <a:lumMod val="50000"/>
                  </a:schemeClr>
                </a:solidFill>
              </a:rPr>
              <a:t>дошкольного учреждения</a:t>
            </a:r>
            <a:r>
              <a:rPr lang="ru-RU" sz="2000" i="1" dirty="0">
                <a:solidFill>
                  <a:schemeClr val="tx2">
                    <a:lumMod val="50000"/>
                  </a:schemeClr>
                </a:solidFill>
              </a:rPr>
              <a:t>. Новизна этих отношений определяется </a:t>
            </a:r>
            <a:r>
              <a:rPr lang="ru-RU" sz="2000" i="1" dirty="0" smtClean="0">
                <a:solidFill>
                  <a:schemeClr val="tx2">
                    <a:lumMod val="50000"/>
                  </a:schemeClr>
                </a:solidFill>
              </a:rPr>
              <a:t>понятиями «сотрудничество</a:t>
            </a:r>
            <a:r>
              <a:rPr lang="ru-RU" sz="2000" i="1" dirty="0">
                <a:solidFill>
                  <a:schemeClr val="tx2">
                    <a:lumMod val="50000"/>
                  </a:schemeClr>
                </a:solidFill>
              </a:rPr>
              <a:t>» и «взаимодействие», ведь </a:t>
            </a:r>
            <a:r>
              <a:rPr lang="ru-RU" sz="2000" i="1" dirty="0" smtClean="0">
                <a:solidFill>
                  <a:schemeClr val="tx2">
                    <a:lumMod val="50000"/>
                  </a:schemeClr>
                </a:solidFill>
              </a:rPr>
              <a:t>именно </a:t>
            </a:r>
            <a:r>
              <a:rPr lang="ru-RU" sz="2000" i="1" dirty="0">
                <a:solidFill>
                  <a:schemeClr val="tx2">
                    <a:lumMod val="50000"/>
                  </a:schemeClr>
                </a:solidFill>
              </a:rPr>
              <a:t>в семье </a:t>
            </a:r>
            <a:r>
              <a:rPr lang="ru-RU" sz="2000" i="1" dirty="0" smtClean="0">
                <a:solidFill>
                  <a:schemeClr val="tx2">
                    <a:lumMod val="50000"/>
                  </a:schemeClr>
                </a:solidFill>
              </a:rPr>
              <a:t>формируется первичное мировоззрение </a:t>
            </a:r>
            <a:r>
              <a:rPr lang="ru-RU" sz="2000" i="1" dirty="0">
                <a:solidFill>
                  <a:schemeClr val="tx2">
                    <a:lumMod val="50000"/>
                  </a:schemeClr>
                </a:solidFill>
              </a:rPr>
              <a:t>ребенка</a:t>
            </a:r>
            <a:r>
              <a:rPr lang="ru-RU" sz="2000" i="1" dirty="0" smtClean="0">
                <a:solidFill>
                  <a:schemeClr val="tx2">
                    <a:lumMod val="50000"/>
                  </a:schemeClr>
                </a:solidFill>
              </a:rPr>
              <a:t>.</a:t>
            </a:r>
          </a:p>
          <a:p>
            <a:endParaRPr lang="ru-RU" sz="2000" i="1" dirty="0" smtClean="0">
              <a:solidFill>
                <a:schemeClr val="tx2">
                  <a:lumMod val="50000"/>
                </a:schemeClr>
              </a:solidFill>
            </a:endParaRPr>
          </a:p>
          <a:p>
            <a:r>
              <a:rPr lang="ru-RU" sz="2000" b="1" dirty="0" smtClean="0">
                <a:solidFill>
                  <a:schemeClr val="tx2">
                    <a:lumMod val="50000"/>
                  </a:schemeClr>
                </a:solidFill>
              </a:rPr>
              <a:t>Цель:</a:t>
            </a:r>
            <a:r>
              <a:rPr lang="ru-RU" sz="2000" dirty="0" smtClean="0">
                <a:solidFill>
                  <a:schemeClr val="tx2">
                    <a:lumMod val="50000"/>
                  </a:schemeClr>
                </a:solidFill>
              </a:rPr>
              <a:t>  взаимодействие </a:t>
            </a:r>
            <a:r>
              <a:rPr lang="ru-RU" sz="2000" dirty="0">
                <a:solidFill>
                  <a:schemeClr val="tx2">
                    <a:lumMod val="50000"/>
                  </a:schemeClr>
                </a:solidFill>
              </a:rPr>
              <a:t>педагогов дошкольного учреждения </a:t>
            </a:r>
            <a:r>
              <a:rPr lang="ru-RU" sz="2000" dirty="0" smtClean="0">
                <a:solidFill>
                  <a:schemeClr val="tx2">
                    <a:lumMod val="50000"/>
                  </a:schemeClr>
                </a:solidFill>
              </a:rPr>
              <a:t>с семьей, то  есть создание </a:t>
            </a:r>
            <a:r>
              <a:rPr lang="ru-RU" sz="2000" dirty="0">
                <a:solidFill>
                  <a:schemeClr val="tx2">
                    <a:lumMod val="50000"/>
                  </a:schemeClr>
                </a:solidFill>
              </a:rPr>
              <a:t>единого пространства или алгоритма «родители </a:t>
            </a:r>
            <a:r>
              <a:rPr lang="ru-RU" sz="2000" dirty="0" smtClean="0">
                <a:solidFill>
                  <a:schemeClr val="tx2">
                    <a:lumMod val="50000"/>
                  </a:schemeClr>
                </a:solidFill>
              </a:rPr>
              <a:t>– дети </a:t>
            </a:r>
            <a:r>
              <a:rPr lang="ru-RU" sz="2000" dirty="0">
                <a:solidFill>
                  <a:schemeClr val="tx2">
                    <a:lumMod val="50000"/>
                  </a:schemeClr>
                </a:solidFill>
              </a:rPr>
              <a:t>– педагоги».</a:t>
            </a:r>
          </a:p>
          <a:p>
            <a:endParaRPr lang="ru-RU" sz="2000" dirty="0" smtClean="0">
              <a:solidFill>
                <a:schemeClr val="tx2">
                  <a:lumMod val="50000"/>
                </a:schemeClr>
              </a:solidFill>
            </a:endParaRPr>
          </a:p>
          <a:p>
            <a:r>
              <a:rPr lang="ru-RU" sz="2000" dirty="0" smtClean="0">
                <a:solidFill>
                  <a:schemeClr val="tx2">
                    <a:lumMod val="50000"/>
                  </a:schemeClr>
                </a:solidFill>
              </a:rPr>
              <a:t>Для </a:t>
            </a:r>
            <a:r>
              <a:rPr lang="ru-RU" sz="2000" dirty="0">
                <a:solidFill>
                  <a:schemeClr val="tx2">
                    <a:lumMod val="50000"/>
                  </a:schemeClr>
                </a:solidFill>
              </a:rPr>
              <a:t>достижения данной цели нами определены </a:t>
            </a:r>
            <a:r>
              <a:rPr lang="ru-RU" sz="2000" dirty="0" smtClean="0">
                <a:solidFill>
                  <a:schemeClr val="tx2">
                    <a:lumMod val="50000"/>
                  </a:schemeClr>
                </a:solidFill>
              </a:rPr>
              <a:t>следующие </a:t>
            </a:r>
            <a:r>
              <a:rPr lang="ru-RU" sz="2000" b="1" dirty="0" smtClean="0">
                <a:solidFill>
                  <a:schemeClr val="tx2">
                    <a:lumMod val="50000"/>
                  </a:schemeClr>
                </a:solidFill>
              </a:rPr>
              <a:t>задачи</a:t>
            </a:r>
            <a:r>
              <a:rPr lang="ru-RU" sz="2000" b="1" dirty="0">
                <a:solidFill>
                  <a:schemeClr val="tx2">
                    <a:lumMod val="50000"/>
                  </a:schemeClr>
                </a:solidFill>
              </a:rPr>
              <a:t>:</a:t>
            </a:r>
          </a:p>
          <a:p>
            <a:pPr marL="342900" indent="-342900">
              <a:buFont typeface="Arial" panose="020B0604020202020204" pitchFamily="34" charset="0"/>
              <a:buChar char="•"/>
            </a:pPr>
            <a:r>
              <a:rPr lang="ru-RU" sz="2000" dirty="0" smtClean="0">
                <a:solidFill>
                  <a:schemeClr val="tx2">
                    <a:lumMod val="50000"/>
                  </a:schemeClr>
                </a:solidFill>
              </a:rPr>
              <a:t>создание </a:t>
            </a:r>
            <a:r>
              <a:rPr lang="ru-RU" sz="2000" dirty="0">
                <a:solidFill>
                  <a:schemeClr val="tx2">
                    <a:lumMod val="50000"/>
                  </a:schemeClr>
                </a:solidFill>
              </a:rPr>
              <a:t>условий для участия родителей в жизни ребенка в детском саду;</a:t>
            </a:r>
          </a:p>
          <a:p>
            <a:pPr marL="342900" indent="-342900">
              <a:buFont typeface="Arial" panose="020B0604020202020204" pitchFamily="34" charset="0"/>
              <a:buChar char="•"/>
            </a:pPr>
            <a:r>
              <a:rPr lang="ru-RU" sz="2000" dirty="0" smtClean="0">
                <a:solidFill>
                  <a:schemeClr val="tx2">
                    <a:lumMod val="50000"/>
                  </a:schemeClr>
                </a:solidFill>
              </a:rPr>
              <a:t>установление </a:t>
            </a:r>
            <a:r>
              <a:rPr lang="ru-RU" sz="2000" dirty="0">
                <a:solidFill>
                  <a:schemeClr val="tx2">
                    <a:lumMod val="50000"/>
                  </a:schemeClr>
                </a:solidFill>
              </a:rPr>
              <a:t>партнерских, доверительных, уважительных отношений между</a:t>
            </a:r>
          </a:p>
          <a:p>
            <a:r>
              <a:rPr lang="ru-RU" sz="2000" dirty="0" smtClean="0">
                <a:solidFill>
                  <a:schemeClr val="tx2">
                    <a:lumMod val="50000"/>
                  </a:schemeClr>
                </a:solidFill>
              </a:rPr>
              <a:t>      педагогами </a:t>
            </a:r>
            <a:r>
              <a:rPr lang="ru-RU" sz="2000" dirty="0">
                <a:solidFill>
                  <a:schemeClr val="tx2">
                    <a:lumMod val="50000"/>
                  </a:schemeClr>
                </a:solidFill>
              </a:rPr>
              <a:t>и родителями;</a:t>
            </a:r>
          </a:p>
          <a:p>
            <a:pPr marL="342900" indent="-342900">
              <a:buFont typeface="Arial" panose="020B0604020202020204" pitchFamily="34" charset="0"/>
              <a:buChar char="•"/>
            </a:pPr>
            <a:r>
              <a:rPr lang="ru-RU" sz="2000" dirty="0" smtClean="0">
                <a:solidFill>
                  <a:schemeClr val="tx2">
                    <a:lumMod val="50000"/>
                  </a:schemeClr>
                </a:solidFill>
              </a:rPr>
              <a:t>оказание </a:t>
            </a:r>
            <a:r>
              <a:rPr lang="ru-RU" sz="2000" dirty="0">
                <a:solidFill>
                  <a:schemeClr val="tx2">
                    <a:lumMod val="50000"/>
                  </a:schemeClr>
                </a:solidFill>
              </a:rPr>
              <a:t>психолого-педагогической поддержки родителям в воспитании</a:t>
            </a:r>
          </a:p>
          <a:p>
            <a:r>
              <a:rPr lang="ru-RU" sz="2000" dirty="0" smtClean="0">
                <a:solidFill>
                  <a:schemeClr val="tx2">
                    <a:lumMod val="50000"/>
                  </a:schemeClr>
                </a:solidFill>
              </a:rPr>
              <a:t>      ребенка;</a:t>
            </a:r>
            <a:endParaRPr lang="ru-RU" sz="2000" dirty="0">
              <a:solidFill>
                <a:schemeClr val="tx2">
                  <a:lumMod val="50000"/>
                </a:schemeClr>
              </a:solidFill>
            </a:endParaRPr>
          </a:p>
          <a:p>
            <a:pPr marL="342900" indent="-342900">
              <a:buFont typeface="Arial" panose="020B0604020202020204" pitchFamily="34" charset="0"/>
              <a:buChar char="•"/>
            </a:pPr>
            <a:r>
              <a:rPr lang="ru-RU" sz="2000" dirty="0" smtClean="0">
                <a:solidFill>
                  <a:schemeClr val="tx2">
                    <a:lumMod val="50000"/>
                  </a:schemeClr>
                </a:solidFill>
              </a:rPr>
              <a:t>непрерывное </a:t>
            </a:r>
            <a:r>
              <a:rPr lang="ru-RU" sz="2000" dirty="0">
                <a:solidFill>
                  <a:schemeClr val="tx2">
                    <a:lumMod val="50000"/>
                  </a:schemeClr>
                </a:solidFill>
              </a:rPr>
              <a:t>повышение компетентности педагогов в вопросах</a:t>
            </a:r>
          </a:p>
          <a:p>
            <a:r>
              <a:rPr lang="ru-RU" sz="2000" dirty="0" smtClean="0">
                <a:solidFill>
                  <a:schemeClr val="tx2">
                    <a:lumMod val="50000"/>
                  </a:schemeClr>
                </a:solidFill>
              </a:rPr>
              <a:t>      взаимодействия </a:t>
            </a:r>
            <a:r>
              <a:rPr lang="ru-RU" sz="2000" dirty="0">
                <a:solidFill>
                  <a:schemeClr val="tx2">
                    <a:lumMod val="50000"/>
                  </a:schemeClr>
                </a:solidFill>
              </a:rPr>
              <a:t>с семьей воспитанников</a:t>
            </a:r>
            <a:r>
              <a:rPr lang="ru-RU" sz="2000" dirty="0" smtClean="0">
                <a:solidFill>
                  <a:schemeClr val="tx2">
                    <a:lumMod val="50000"/>
                  </a:schemeClr>
                </a:solidFill>
              </a:rPr>
              <a:t>. </a:t>
            </a:r>
            <a:endParaRPr lang="ru-RU" sz="2000" dirty="0">
              <a:solidFill>
                <a:schemeClr val="tx2">
                  <a:lumMod val="50000"/>
                </a:schemeClr>
              </a:solidFill>
            </a:endParaRPr>
          </a:p>
        </p:txBody>
      </p:sp>
    </p:spTree>
    <p:extLst>
      <p:ext uri="{BB962C8B-B14F-4D97-AF65-F5344CB8AC3E}">
        <p14:creationId xmlns:p14="http://schemas.microsoft.com/office/powerpoint/2010/main" val="1989743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952" y="629196"/>
            <a:ext cx="9094048" cy="1292662"/>
          </a:xfrm>
          <a:prstGeom prst="rect">
            <a:avLst/>
          </a:prstGeom>
          <a:noFill/>
        </p:spPr>
        <p:txBody>
          <a:bodyPr wrap="square" rtlCol="0">
            <a:spAutoFit/>
          </a:bodyPr>
          <a:lstStyle/>
          <a:p>
            <a:pPr algn="ctr"/>
            <a:r>
              <a:rPr lang="ru-RU" sz="2000" b="1" dirty="0" smtClean="0">
                <a:solidFill>
                  <a:schemeClr val="tx2">
                    <a:lumMod val="50000"/>
                  </a:schemeClr>
                </a:solidFill>
              </a:rPr>
              <a:t>Переход </a:t>
            </a:r>
            <a:r>
              <a:rPr lang="ru-RU" sz="2000" b="1" dirty="0">
                <a:solidFill>
                  <a:schemeClr val="tx2">
                    <a:lumMod val="50000"/>
                  </a:schemeClr>
                </a:solidFill>
              </a:rPr>
              <a:t>к новым формам отношений родителей и педагогов </a:t>
            </a:r>
            <a:r>
              <a:rPr lang="ru-RU" sz="2000" b="1" dirty="0" smtClean="0">
                <a:solidFill>
                  <a:schemeClr val="tx2">
                    <a:lumMod val="50000"/>
                  </a:schemeClr>
                </a:solidFill>
              </a:rPr>
              <a:t>возможен </a:t>
            </a:r>
            <a:r>
              <a:rPr lang="ru-RU" sz="2000" b="1" dirty="0">
                <a:solidFill>
                  <a:schemeClr val="tx2">
                    <a:lumMod val="50000"/>
                  </a:schemeClr>
                </a:solidFill>
              </a:rPr>
              <a:t>только при становлении ДОУ открытой системой. </a:t>
            </a:r>
            <a:endParaRPr lang="ru-RU" sz="2000" b="1" dirty="0" smtClean="0">
              <a:solidFill>
                <a:schemeClr val="tx2">
                  <a:lumMod val="50000"/>
                </a:schemeClr>
              </a:solidFill>
            </a:endParaRPr>
          </a:p>
          <a:p>
            <a:pPr algn="ctr"/>
            <a:r>
              <a:rPr lang="ru-RU" sz="2000" b="1" dirty="0" smtClean="0">
                <a:solidFill>
                  <a:schemeClr val="tx2">
                    <a:lumMod val="50000"/>
                  </a:schemeClr>
                </a:solidFill>
              </a:rPr>
              <a:t>Открытость </a:t>
            </a:r>
            <a:r>
              <a:rPr lang="ru-RU" sz="2000" b="1" dirty="0">
                <a:solidFill>
                  <a:schemeClr val="tx2">
                    <a:lumMod val="50000"/>
                  </a:schemeClr>
                </a:solidFill>
              </a:rPr>
              <a:t>дошкольного учреждения, </a:t>
            </a:r>
            <a:r>
              <a:rPr lang="ru-RU" sz="2000" b="1" dirty="0" smtClean="0">
                <a:solidFill>
                  <a:schemeClr val="tx2">
                    <a:lumMod val="50000"/>
                  </a:schemeClr>
                </a:solidFill>
              </a:rPr>
              <a:t>включает:</a:t>
            </a:r>
          </a:p>
          <a:p>
            <a:pPr algn="ctr"/>
            <a:endParaRPr lang="ru-RU" dirty="0"/>
          </a:p>
        </p:txBody>
      </p:sp>
      <p:cxnSp>
        <p:nvCxnSpPr>
          <p:cNvPr id="6" name="Прямая со стрелкой 5"/>
          <p:cNvCxnSpPr/>
          <p:nvPr/>
        </p:nvCxnSpPr>
        <p:spPr>
          <a:xfrm flipH="1">
            <a:off x="3203848" y="1921858"/>
            <a:ext cx="1393128" cy="9969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a:stCxn id="2" idx="2"/>
          </p:cNvCxnSpPr>
          <p:nvPr/>
        </p:nvCxnSpPr>
        <p:spPr>
          <a:xfrm>
            <a:off x="4596976" y="1921858"/>
            <a:ext cx="1271168" cy="9969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Скругленный прямоугольник 8"/>
          <p:cNvSpPr/>
          <p:nvPr/>
        </p:nvSpPr>
        <p:spPr>
          <a:xfrm>
            <a:off x="467544" y="3012192"/>
            <a:ext cx="3744416" cy="331236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ru-RU" sz="2400" b="1" dirty="0" smtClean="0">
                <a:solidFill>
                  <a:schemeClr val="tx2">
                    <a:lumMod val="50000"/>
                  </a:schemeClr>
                </a:solidFill>
              </a:rPr>
              <a:t>«Открытость </a:t>
            </a:r>
            <a:r>
              <a:rPr lang="ru-RU" sz="2400" b="1" dirty="0">
                <a:solidFill>
                  <a:schemeClr val="tx2">
                    <a:lumMod val="50000"/>
                  </a:schemeClr>
                </a:solidFill>
              </a:rPr>
              <a:t>внутрь»</a:t>
            </a:r>
            <a:r>
              <a:rPr lang="ru-RU" b="1" dirty="0">
                <a:solidFill>
                  <a:schemeClr val="tx2">
                    <a:lumMod val="50000"/>
                  </a:schemeClr>
                </a:solidFill>
              </a:rPr>
              <a:t> </a:t>
            </a:r>
            <a:r>
              <a:rPr lang="ru-RU" dirty="0">
                <a:solidFill>
                  <a:schemeClr val="tx2">
                    <a:lumMod val="50000"/>
                  </a:schemeClr>
                </a:solidFill>
              </a:rPr>
              <a:t>- это вовлечение родителей в образовательный процесс детского сада. Одни родители с удовольствием организуют экскурсию, «поход» в ближайший лес, выход в музей, другие помогут в оснащении педагогического процесса, третьи – чему-то научат детей. </a:t>
            </a:r>
          </a:p>
        </p:txBody>
      </p:sp>
      <p:sp>
        <p:nvSpPr>
          <p:cNvPr id="10" name="Скругленный прямоугольник 9"/>
          <p:cNvSpPr/>
          <p:nvPr/>
        </p:nvSpPr>
        <p:spPr>
          <a:xfrm>
            <a:off x="4932040" y="2996952"/>
            <a:ext cx="3791448" cy="230425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lvl="0" algn="ctr"/>
            <a:r>
              <a:rPr lang="ru-RU" sz="2400" b="1" dirty="0" smtClean="0">
                <a:solidFill>
                  <a:schemeClr val="tx2">
                    <a:lumMod val="50000"/>
                  </a:schemeClr>
                </a:solidFill>
              </a:rPr>
              <a:t>«Открытость наружу»</a:t>
            </a:r>
            <a:r>
              <a:rPr lang="ru-RU" b="1" dirty="0" smtClean="0">
                <a:solidFill>
                  <a:schemeClr val="tx2">
                    <a:lumMod val="50000"/>
                  </a:schemeClr>
                </a:solidFill>
              </a:rPr>
              <a:t> </a:t>
            </a:r>
            <a:r>
              <a:rPr lang="ru-RU" dirty="0" smtClean="0">
                <a:solidFill>
                  <a:schemeClr val="tx2">
                    <a:lumMod val="50000"/>
                  </a:schemeClr>
                </a:solidFill>
              </a:rPr>
              <a:t>означает</a:t>
            </a:r>
            <a:r>
              <a:rPr lang="ru-RU" dirty="0">
                <a:solidFill>
                  <a:schemeClr val="tx2">
                    <a:lumMod val="50000"/>
                  </a:schemeClr>
                </a:solidFill>
              </a:rPr>
              <a:t>, что детский сад открыт влияниям микросоциума, готов сотрудничать с расположенными на его территории социальными институтами, вовлекать родителей к участию в </a:t>
            </a:r>
            <a:r>
              <a:rPr lang="ru-RU" dirty="0" smtClean="0">
                <a:solidFill>
                  <a:schemeClr val="tx2">
                    <a:lumMod val="50000"/>
                  </a:schemeClr>
                </a:solidFill>
              </a:rPr>
              <a:t>конкурсах.</a:t>
            </a:r>
            <a:endParaRPr lang="ru-RU" dirty="0">
              <a:solidFill>
                <a:schemeClr val="tx2">
                  <a:lumMod val="50000"/>
                </a:schemeClr>
              </a:solidFill>
            </a:endParaRPr>
          </a:p>
        </p:txBody>
      </p:sp>
    </p:spTree>
    <p:extLst>
      <p:ext uri="{BB962C8B-B14F-4D97-AF65-F5344CB8AC3E}">
        <p14:creationId xmlns:p14="http://schemas.microsoft.com/office/powerpoint/2010/main" val="7536989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05918"/>
            <a:ext cx="9144000" cy="584775"/>
          </a:xfrm>
          <a:prstGeom prst="rect">
            <a:avLst/>
          </a:prstGeom>
          <a:noFill/>
        </p:spPr>
        <p:txBody>
          <a:bodyPr wrap="square" rtlCol="0">
            <a:spAutoFit/>
          </a:bodyPr>
          <a:lstStyle/>
          <a:p>
            <a:pPr algn="ctr"/>
            <a:r>
              <a:rPr lang="ru-RU" sz="3200" b="1" u="sng" dirty="0" smtClean="0">
                <a:solidFill>
                  <a:schemeClr val="tx2">
                    <a:lumMod val="50000"/>
                  </a:schemeClr>
                </a:solidFill>
              </a:rPr>
              <a:t>Формы </a:t>
            </a:r>
            <a:r>
              <a:rPr lang="ru-RU" sz="3200" b="1" u="sng" dirty="0">
                <a:solidFill>
                  <a:schemeClr val="tx2">
                    <a:lumMod val="50000"/>
                  </a:schemeClr>
                </a:solidFill>
              </a:rPr>
              <a:t>работы с </a:t>
            </a:r>
            <a:r>
              <a:rPr lang="ru-RU" sz="3200" b="1" u="sng" dirty="0" smtClean="0">
                <a:solidFill>
                  <a:schemeClr val="tx2">
                    <a:lumMod val="50000"/>
                  </a:schemeClr>
                </a:solidFill>
              </a:rPr>
              <a:t>родителями</a:t>
            </a:r>
          </a:p>
        </p:txBody>
      </p:sp>
      <p:sp>
        <p:nvSpPr>
          <p:cNvPr id="9" name="Скругленный прямоугольник 8"/>
          <p:cNvSpPr/>
          <p:nvPr/>
        </p:nvSpPr>
        <p:spPr>
          <a:xfrm>
            <a:off x="179512" y="3861048"/>
            <a:ext cx="4392488" cy="28803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ru-RU" b="1" i="1" dirty="0" smtClean="0">
                <a:solidFill>
                  <a:schemeClr val="tx2">
                    <a:lumMod val="50000"/>
                  </a:schemeClr>
                </a:solidFill>
                <a:latin typeface="PT Sans"/>
              </a:rPr>
              <a:t>Наглядно информационные</a:t>
            </a:r>
            <a:endParaRPr lang="ru-RU" dirty="0">
              <a:solidFill>
                <a:schemeClr val="tx2">
                  <a:lumMod val="50000"/>
                </a:schemeClr>
              </a:solidFill>
              <a:latin typeface="PT Sans"/>
            </a:endParaRPr>
          </a:p>
          <a:p>
            <a:pPr>
              <a:buFont typeface="Arial"/>
              <a:buChar char="•"/>
            </a:pPr>
            <a:r>
              <a:rPr lang="ru-RU" dirty="0" smtClean="0">
                <a:solidFill>
                  <a:schemeClr val="tx2">
                    <a:lumMod val="50000"/>
                  </a:schemeClr>
                </a:solidFill>
                <a:latin typeface="PT Sans"/>
              </a:rPr>
              <a:t> выпуск </a:t>
            </a:r>
            <a:r>
              <a:rPr lang="ru-RU" dirty="0">
                <a:solidFill>
                  <a:schemeClr val="tx2">
                    <a:lumMod val="50000"/>
                  </a:schemeClr>
                </a:solidFill>
                <a:latin typeface="PT Sans"/>
              </a:rPr>
              <a:t>газет,</a:t>
            </a:r>
          </a:p>
          <a:p>
            <a:pPr>
              <a:buFont typeface="Arial"/>
              <a:buChar char="•"/>
            </a:pPr>
            <a:r>
              <a:rPr lang="ru-RU" dirty="0" smtClean="0">
                <a:solidFill>
                  <a:schemeClr val="tx2">
                    <a:lumMod val="50000"/>
                  </a:schemeClr>
                </a:solidFill>
                <a:latin typeface="PT Sans"/>
              </a:rPr>
              <a:t> паспорт </a:t>
            </a:r>
            <a:r>
              <a:rPr lang="ru-RU" dirty="0">
                <a:solidFill>
                  <a:schemeClr val="tx2">
                    <a:lumMod val="50000"/>
                  </a:schemeClr>
                </a:solidFill>
                <a:latin typeface="PT Sans"/>
              </a:rPr>
              <a:t>здоровья,</a:t>
            </a:r>
          </a:p>
          <a:p>
            <a:pPr>
              <a:buFont typeface="Arial"/>
              <a:buChar char="•"/>
            </a:pPr>
            <a:r>
              <a:rPr lang="ru-RU" dirty="0" smtClean="0">
                <a:solidFill>
                  <a:schemeClr val="tx2">
                    <a:lumMod val="50000"/>
                  </a:schemeClr>
                </a:solidFill>
                <a:latin typeface="PT Sans"/>
              </a:rPr>
              <a:t> открытые </a:t>
            </a:r>
            <a:r>
              <a:rPr lang="ru-RU" dirty="0">
                <a:solidFill>
                  <a:schemeClr val="tx2">
                    <a:lumMod val="50000"/>
                  </a:schemeClr>
                </a:solidFill>
                <a:latin typeface="PT Sans"/>
              </a:rPr>
              <a:t>занятия для родителей,</a:t>
            </a:r>
          </a:p>
          <a:p>
            <a:pPr>
              <a:buFont typeface="Arial"/>
              <a:buChar char="•"/>
            </a:pPr>
            <a:r>
              <a:rPr lang="ru-RU" dirty="0" smtClean="0">
                <a:solidFill>
                  <a:schemeClr val="tx2">
                    <a:lumMod val="50000"/>
                  </a:schemeClr>
                </a:solidFill>
                <a:latin typeface="PT Sans"/>
              </a:rPr>
              <a:t> библиотека «Мамины   книжки»,</a:t>
            </a:r>
            <a:endParaRPr lang="ru-RU" dirty="0">
              <a:solidFill>
                <a:schemeClr val="tx2">
                  <a:lumMod val="50000"/>
                </a:schemeClr>
              </a:solidFill>
              <a:latin typeface="PT Sans"/>
            </a:endParaRPr>
          </a:p>
          <a:p>
            <a:pPr>
              <a:buFont typeface="Arial"/>
              <a:buChar char="•"/>
            </a:pPr>
            <a:r>
              <a:rPr lang="ru-RU" dirty="0" smtClean="0">
                <a:solidFill>
                  <a:schemeClr val="tx2">
                    <a:lumMod val="50000"/>
                  </a:schemeClr>
                </a:solidFill>
                <a:latin typeface="PT Sans"/>
              </a:rPr>
              <a:t> информационные стенгазеты,</a:t>
            </a:r>
            <a:endParaRPr lang="ru-RU" dirty="0">
              <a:solidFill>
                <a:schemeClr val="tx2">
                  <a:lumMod val="50000"/>
                </a:schemeClr>
              </a:solidFill>
              <a:latin typeface="PT Sans"/>
            </a:endParaRPr>
          </a:p>
          <a:p>
            <a:pPr>
              <a:buFont typeface="Arial"/>
              <a:buChar char="•"/>
            </a:pPr>
            <a:r>
              <a:rPr lang="ru-RU" dirty="0" smtClean="0">
                <a:solidFill>
                  <a:schemeClr val="tx2">
                    <a:lumMod val="50000"/>
                  </a:schemeClr>
                </a:solidFill>
                <a:latin typeface="PT Sans"/>
              </a:rPr>
              <a:t> дни </a:t>
            </a:r>
            <a:r>
              <a:rPr lang="ru-RU" dirty="0">
                <a:solidFill>
                  <a:schemeClr val="tx2">
                    <a:lumMod val="50000"/>
                  </a:schemeClr>
                </a:solidFill>
                <a:latin typeface="PT Sans"/>
              </a:rPr>
              <a:t>открытых дверей,</a:t>
            </a:r>
          </a:p>
          <a:p>
            <a:pPr>
              <a:buFont typeface="Arial"/>
              <a:buChar char="•"/>
            </a:pPr>
            <a:r>
              <a:rPr lang="ru-RU" dirty="0" smtClean="0">
                <a:solidFill>
                  <a:schemeClr val="tx2">
                    <a:lumMod val="50000"/>
                  </a:schemeClr>
                </a:solidFill>
                <a:latin typeface="PT Sans"/>
              </a:rPr>
              <a:t> фотовыставки</a:t>
            </a:r>
            <a:r>
              <a:rPr lang="ru-RU" dirty="0">
                <a:solidFill>
                  <a:schemeClr val="tx2">
                    <a:lumMod val="50000"/>
                  </a:schemeClr>
                </a:solidFill>
                <a:latin typeface="PT Sans"/>
              </a:rPr>
              <a:t>,</a:t>
            </a:r>
          </a:p>
          <a:p>
            <a:pPr>
              <a:buFont typeface="Arial"/>
              <a:buChar char="•"/>
            </a:pPr>
            <a:r>
              <a:rPr lang="ru-RU" dirty="0" smtClean="0">
                <a:solidFill>
                  <a:schemeClr val="tx2">
                    <a:lumMod val="50000"/>
                  </a:schemeClr>
                </a:solidFill>
                <a:latin typeface="PT Sans"/>
              </a:rPr>
              <a:t> дневник группы.</a:t>
            </a:r>
            <a:endParaRPr lang="ru-RU" b="0" i="0" dirty="0">
              <a:solidFill>
                <a:schemeClr val="tx2">
                  <a:lumMod val="50000"/>
                </a:schemeClr>
              </a:solidFill>
              <a:effectLst/>
              <a:latin typeface="PT Sans"/>
            </a:endParaRPr>
          </a:p>
        </p:txBody>
      </p:sp>
      <p:sp>
        <p:nvSpPr>
          <p:cNvPr id="10" name="Скругленный прямоугольник 9"/>
          <p:cNvSpPr/>
          <p:nvPr/>
        </p:nvSpPr>
        <p:spPr>
          <a:xfrm>
            <a:off x="5220072" y="1267860"/>
            <a:ext cx="3456384" cy="172819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ru-RU" b="1" i="1" dirty="0">
                <a:solidFill>
                  <a:schemeClr val="tx2">
                    <a:lumMod val="50000"/>
                  </a:schemeClr>
                </a:solidFill>
                <a:latin typeface="PT Sans"/>
              </a:rPr>
              <a:t>Досуговые</a:t>
            </a:r>
            <a:endParaRPr lang="ru-RU" dirty="0">
              <a:solidFill>
                <a:schemeClr val="tx2">
                  <a:lumMod val="50000"/>
                </a:schemeClr>
              </a:solidFill>
              <a:latin typeface="PT Sans"/>
            </a:endParaRPr>
          </a:p>
          <a:p>
            <a:pPr>
              <a:buFont typeface="Arial"/>
              <a:buChar char="•"/>
            </a:pPr>
            <a:r>
              <a:rPr lang="ru-RU" dirty="0" smtClean="0">
                <a:solidFill>
                  <a:schemeClr val="tx2">
                    <a:lumMod val="50000"/>
                  </a:schemeClr>
                </a:solidFill>
                <a:latin typeface="PT Sans"/>
              </a:rPr>
              <a:t> праздники</a:t>
            </a:r>
            <a:r>
              <a:rPr lang="ru-RU" dirty="0">
                <a:solidFill>
                  <a:schemeClr val="tx2">
                    <a:lumMod val="50000"/>
                  </a:schemeClr>
                </a:solidFill>
                <a:latin typeface="PT Sans"/>
              </a:rPr>
              <a:t>,</a:t>
            </a:r>
          </a:p>
          <a:p>
            <a:pPr>
              <a:buFont typeface="Arial"/>
              <a:buChar char="•"/>
            </a:pPr>
            <a:r>
              <a:rPr lang="ru-RU" dirty="0" smtClean="0">
                <a:solidFill>
                  <a:schemeClr val="tx2">
                    <a:lumMod val="50000"/>
                  </a:schemeClr>
                </a:solidFill>
                <a:latin typeface="PT Sans"/>
              </a:rPr>
              <a:t> совместные </a:t>
            </a:r>
            <a:r>
              <a:rPr lang="ru-RU" dirty="0">
                <a:solidFill>
                  <a:schemeClr val="tx2">
                    <a:lumMod val="50000"/>
                  </a:schemeClr>
                </a:solidFill>
                <a:latin typeface="PT Sans"/>
              </a:rPr>
              <a:t>досуги,</a:t>
            </a:r>
          </a:p>
          <a:p>
            <a:pPr>
              <a:buFont typeface="Arial"/>
              <a:buChar char="•"/>
            </a:pPr>
            <a:r>
              <a:rPr lang="ru-RU" dirty="0" smtClean="0">
                <a:solidFill>
                  <a:schemeClr val="tx2">
                    <a:lumMod val="50000"/>
                  </a:schemeClr>
                </a:solidFill>
                <a:latin typeface="PT Sans"/>
              </a:rPr>
              <a:t> участие </a:t>
            </a:r>
            <a:r>
              <a:rPr lang="ru-RU" dirty="0">
                <a:solidFill>
                  <a:schemeClr val="tx2">
                    <a:lumMod val="50000"/>
                  </a:schemeClr>
                </a:solidFill>
                <a:latin typeface="PT Sans"/>
              </a:rPr>
              <a:t>родителей в конкурсах, выставках, экскурсиях.</a:t>
            </a:r>
            <a:endParaRPr lang="ru-RU" b="0" i="0" dirty="0">
              <a:solidFill>
                <a:schemeClr val="tx2">
                  <a:lumMod val="50000"/>
                </a:schemeClr>
              </a:solidFill>
              <a:effectLst/>
              <a:latin typeface="PT Sans"/>
            </a:endParaRPr>
          </a:p>
        </p:txBody>
      </p:sp>
      <p:sp>
        <p:nvSpPr>
          <p:cNvPr id="11" name="Скругленный прямоугольник 10"/>
          <p:cNvSpPr/>
          <p:nvPr/>
        </p:nvSpPr>
        <p:spPr>
          <a:xfrm>
            <a:off x="462608" y="1339476"/>
            <a:ext cx="3240360" cy="165618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ru-RU" b="1" i="1" dirty="0">
                <a:solidFill>
                  <a:schemeClr val="tx2">
                    <a:lumMod val="50000"/>
                  </a:schemeClr>
                </a:solidFill>
                <a:latin typeface="PT Sans"/>
              </a:rPr>
              <a:t>Информационно-аналитические</a:t>
            </a:r>
            <a:endParaRPr lang="ru-RU" dirty="0">
              <a:solidFill>
                <a:schemeClr val="tx2">
                  <a:lumMod val="50000"/>
                </a:schemeClr>
              </a:solidFill>
              <a:latin typeface="PT Sans"/>
            </a:endParaRPr>
          </a:p>
          <a:p>
            <a:pPr>
              <a:buFont typeface="Arial"/>
              <a:buChar char="•"/>
            </a:pPr>
            <a:r>
              <a:rPr lang="ru-RU" dirty="0" smtClean="0">
                <a:solidFill>
                  <a:schemeClr val="tx2">
                    <a:lumMod val="50000"/>
                  </a:schemeClr>
                </a:solidFill>
                <a:latin typeface="PT Sans"/>
              </a:rPr>
              <a:t> анкетирование</a:t>
            </a:r>
            <a:r>
              <a:rPr lang="ru-RU" dirty="0">
                <a:solidFill>
                  <a:schemeClr val="tx2">
                    <a:lumMod val="50000"/>
                  </a:schemeClr>
                </a:solidFill>
                <a:latin typeface="PT Sans"/>
              </a:rPr>
              <a:t>,</a:t>
            </a:r>
          </a:p>
          <a:p>
            <a:pPr>
              <a:buFont typeface="Arial"/>
              <a:buChar char="•"/>
            </a:pPr>
            <a:r>
              <a:rPr lang="ru-RU" dirty="0" smtClean="0">
                <a:solidFill>
                  <a:schemeClr val="tx2">
                    <a:lumMod val="50000"/>
                  </a:schemeClr>
                </a:solidFill>
                <a:latin typeface="PT Sans"/>
              </a:rPr>
              <a:t> опрос</a:t>
            </a:r>
            <a:r>
              <a:rPr lang="ru-RU" dirty="0">
                <a:solidFill>
                  <a:schemeClr val="tx2">
                    <a:lumMod val="50000"/>
                  </a:schemeClr>
                </a:solidFill>
                <a:latin typeface="PT Sans"/>
              </a:rPr>
              <a:t>,</a:t>
            </a:r>
          </a:p>
          <a:p>
            <a:pPr>
              <a:buFont typeface="Arial"/>
              <a:buChar char="•"/>
            </a:pPr>
            <a:r>
              <a:rPr lang="ru-RU" dirty="0" smtClean="0">
                <a:solidFill>
                  <a:schemeClr val="tx2">
                    <a:lumMod val="50000"/>
                  </a:schemeClr>
                </a:solidFill>
                <a:latin typeface="PT Sans"/>
              </a:rPr>
              <a:t> «почтовый ящик».</a:t>
            </a:r>
            <a:endParaRPr lang="ru-RU" b="0" i="0" dirty="0">
              <a:solidFill>
                <a:schemeClr val="tx2">
                  <a:lumMod val="50000"/>
                </a:schemeClr>
              </a:solidFill>
              <a:effectLst/>
              <a:latin typeface="PT Sans"/>
            </a:endParaRPr>
          </a:p>
        </p:txBody>
      </p:sp>
      <p:sp>
        <p:nvSpPr>
          <p:cNvPr id="12" name="Скругленный прямоугольник 11"/>
          <p:cNvSpPr/>
          <p:nvPr/>
        </p:nvSpPr>
        <p:spPr>
          <a:xfrm>
            <a:off x="4778308" y="3861048"/>
            <a:ext cx="4186180" cy="28803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ru-RU" b="1" i="1" dirty="0">
                <a:solidFill>
                  <a:schemeClr val="tx2">
                    <a:lumMod val="50000"/>
                  </a:schemeClr>
                </a:solidFill>
                <a:latin typeface="PT Sans"/>
              </a:rPr>
              <a:t>Познавательные</a:t>
            </a:r>
            <a:endParaRPr lang="ru-RU" dirty="0">
              <a:solidFill>
                <a:schemeClr val="tx2">
                  <a:lumMod val="50000"/>
                </a:schemeClr>
              </a:solidFill>
              <a:latin typeface="PT Sans"/>
            </a:endParaRPr>
          </a:p>
          <a:p>
            <a:pPr>
              <a:buFont typeface="Arial"/>
              <a:buChar char="•"/>
            </a:pPr>
            <a:r>
              <a:rPr lang="ru-RU" dirty="0" smtClean="0">
                <a:solidFill>
                  <a:schemeClr val="tx2">
                    <a:lumMod val="50000"/>
                  </a:schemeClr>
                </a:solidFill>
                <a:latin typeface="PT Sans"/>
              </a:rPr>
              <a:t> семинары </a:t>
            </a:r>
            <a:r>
              <a:rPr lang="ru-RU" dirty="0">
                <a:solidFill>
                  <a:schemeClr val="tx2">
                    <a:lumMod val="50000"/>
                  </a:schemeClr>
                </a:solidFill>
                <a:latin typeface="PT Sans"/>
              </a:rPr>
              <a:t>- практикумы,</a:t>
            </a:r>
          </a:p>
          <a:p>
            <a:pPr>
              <a:buFont typeface="Arial"/>
              <a:buChar char="•"/>
            </a:pPr>
            <a:r>
              <a:rPr lang="ru-RU" dirty="0" smtClean="0">
                <a:solidFill>
                  <a:schemeClr val="tx2">
                    <a:lumMod val="50000"/>
                  </a:schemeClr>
                </a:solidFill>
                <a:latin typeface="PT Sans"/>
              </a:rPr>
              <a:t> нетрадиционные </a:t>
            </a:r>
            <a:r>
              <a:rPr lang="ru-RU" dirty="0">
                <a:solidFill>
                  <a:schemeClr val="tx2">
                    <a:lumMod val="50000"/>
                  </a:schemeClr>
                </a:solidFill>
                <a:latin typeface="PT Sans"/>
              </a:rPr>
              <a:t>родительские </a:t>
            </a:r>
            <a:r>
              <a:rPr lang="ru-RU" dirty="0" smtClean="0">
                <a:solidFill>
                  <a:schemeClr val="tx2">
                    <a:lumMod val="50000"/>
                  </a:schemeClr>
                </a:solidFill>
                <a:latin typeface="PT Sans"/>
              </a:rPr>
              <a:t>      собрания</a:t>
            </a:r>
            <a:r>
              <a:rPr lang="ru-RU" dirty="0">
                <a:solidFill>
                  <a:schemeClr val="tx2">
                    <a:lumMod val="50000"/>
                  </a:schemeClr>
                </a:solidFill>
                <a:latin typeface="PT Sans"/>
              </a:rPr>
              <a:t>,</a:t>
            </a:r>
          </a:p>
          <a:p>
            <a:pPr>
              <a:buFont typeface="Arial"/>
              <a:buChar char="•"/>
            </a:pPr>
            <a:r>
              <a:rPr lang="ru-RU" dirty="0" smtClean="0">
                <a:solidFill>
                  <a:schemeClr val="tx2">
                    <a:lumMod val="50000"/>
                  </a:schemeClr>
                </a:solidFill>
                <a:latin typeface="PT Sans"/>
              </a:rPr>
              <a:t> семейная </a:t>
            </a:r>
            <a:r>
              <a:rPr lang="ru-RU" dirty="0">
                <a:solidFill>
                  <a:schemeClr val="tx2">
                    <a:lumMod val="50000"/>
                  </a:schemeClr>
                </a:solidFill>
                <a:latin typeface="PT Sans"/>
              </a:rPr>
              <a:t>художественная студия,</a:t>
            </a:r>
          </a:p>
          <a:p>
            <a:pPr>
              <a:buFont typeface="Arial"/>
              <a:buChar char="•"/>
            </a:pPr>
            <a:r>
              <a:rPr lang="ru-RU" dirty="0" smtClean="0">
                <a:solidFill>
                  <a:schemeClr val="tx2">
                    <a:lumMod val="50000"/>
                  </a:schemeClr>
                </a:solidFill>
                <a:latin typeface="PT Sans"/>
              </a:rPr>
              <a:t> родительские </a:t>
            </a:r>
            <a:r>
              <a:rPr lang="ru-RU" dirty="0">
                <a:solidFill>
                  <a:schemeClr val="tx2">
                    <a:lumMod val="50000"/>
                  </a:schemeClr>
                </a:solidFill>
                <a:latin typeface="PT Sans"/>
              </a:rPr>
              <a:t>клубы,</a:t>
            </a:r>
          </a:p>
          <a:p>
            <a:pPr>
              <a:buFont typeface="Arial"/>
              <a:buChar char="•"/>
            </a:pPr>
            <a:r>
              <a:rPr lang="ru-RU" dirty="0" smtClean="0">
                <a:solidFill>
                  <a:schemeClr val="tx2">
                    <a:lumMod val="50000"/>
                  </a:schemeClr>
                </a:solidFill>
                <a:latin typeface="PT Sans"/>
              </a:rPr>
              <a:t> к</a:t>
            </a:r>
            <a:r>
              <a:rPr lang="ru-RU" b="0" i="0" dirty="0" smtClean="0">
                <a:solidFill>
                  <a:schemeClr val="tx2">
                    <a:lumMod val="50000"/>
                  </a:schemeClr>
                </a:solidFill>
                <a:effectLst/>
                <a:latin typeface="PT Sans"/>
              </a:rPr>
              <a:t>руглый стол.</a:t>
            </a:r>
            <a:endParaRPr lang="ru-RU" b="0" i="0" dirty="0">
              <a:solidFill>
                <a:schemeClr val="tx2">
                  <a:lumMod val="50000"/>
                </a:schemeClr>
              </a:solidFill>
              <a:effectLst/>
              <a:latin typeface="PT Sans"/>
            </a:endParaRPr>
          </a:p>
        </p:txBody>
      </p:sp>
      <p:cxnSp>
        <p:nvCxnSpPr>
          <p:cNvPr id="14" name="Прямая со стрелкой 13"/>
          <p:cNvCxnSpPr/>
          <p:nvPr/>
        </p:nvCxnSpPr>
        <p:spPr>
          <a:xfrm flipH="1">
            <a:off x="3491880" y="790693"/>
            <a:ext cx="211088" cy="4771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a:off x="4860032" y="790693"/>
            <a:ext cx="216024" cy="5487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flipH="1">
            <a:off x="3781480" y="819529"/>
            <a:ext cx="360040" cy="28803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a:off x="4480560" y="819529"/>
            <a:ext cx="595496" cy="28803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29434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134501"/>
            <a:ext cx="8568952" cy="6740307"/>
          </a:xfrm>
          <a:prstGeom prst="rect">
            <a:avLst/>
          </a:prstGeom>
        </p:spPr>
        <p:txBody>
          <a:bodyPr wrap="square">
            <a:spAutoFit/>
          </a:bodyPr>
          <a:lstStyle/>
          <a:p>
            <a:pPr algn="just"/>
            <a:r>
              <a:rPr lang="ru-RU" b="1" dirty="0">
                <a:solidFill>
                  <a:schemeClr val="tx2">
                    <a:lumMod val="50000"/>
                  </a:schemeClr>
                </a:solidFill>
              </a:rPr>
              <a:t>Информационные стенгазеты </a:t>
            </a:r>
            <a:r>
              <a:rPr lang="ru-RU" dirty="0">
                <a:solidFill>
                  <a:schemeClr val="tx2">
                    <a:lumMod val="50000"/>
                  </a:schemeClr>
                </a:solidFill>
              </a:rPr>
              <a:t>(представление интересных </a:t>
            </a:r>
            <a:r>
              <a:rPr lang="ru-RU" dirty="0" smtClean="0">
                <a:solidFill>
                  <a:schemeClr val="tx2">
                    <a:lumMod val="50000"/>
                  </a:schemeClr>
                </a:solidFill>
              </a:rPr>
              <a:t>моментов жизнедеятельности </a:t>
            </a:r>
            <a:r>
              <a:rPr lang="ru-RU" dirty="0">
                <a:solidFill>
                  <a:schemeClr val="tx2">
                    <a:lumMod val="50000"/>
                  </a:schemeClr>
                </a:solidFill>
              </a:rPr>
              <a:t>ребенка в детском саду); «Как я </a:t>
            </a:r>
            <a:r>
              <a:rPr lang="ru-RU" dirty="0" smtClean="0">
                <a:solidFill>
                  <a:schemeClr val="tx2">
                    <a:lumMod val="50000"/>
                  </a:schemeClr>
                </a:solidFill>
              </a:rPr>
              <a:t>провёл </a:t>
            </a:r>
            <a:r>
              <a:rPr lang="ru-RU" dirty="0">
                <a:solidFill>
                  <a:schemeClr val="tx2">
                    <a:lumMod val="50000"/>
                  </a:schemeClr>
                </a:solidFill>
              </a:rPr>
              <a:t>этот день», дневник событий </a:t>
            </a:r>
            <a:r>
              <a:rPr lang="ru-RU" dirty="0" smtClean="0">
                <a:solidFill>
                  <a:schemeClr val="tx2">
                    <a:lumMod val="50000"/>
                  </a:schemeClr>
                </a:solidFill>
              </a:rPr>
              <a:t>группы</a:t>
            </a:r>
            <a:r>
              <a:rPr lang="ru-RU" dirty="0">
                <a:solidFill>
                  <a:schemeClr val="tx2">
                    <a:lumMod val="50000"/>
                  </a:schemeClr>
                </a:solidFill>
              </a:rPr>
              <a:t>. </a:t>
            </a:r>
            <a:endParaRPr lang="ru-RU" dirty="0" smtClean="0">
              <a:solidFill>
                <a:schemeClr val="tx2">
                  <a:lumMod val="50000"/>
                </a:schemeClr>
              </a:solidFill>
            </a:endParaRPr>
          </a:p>
          <a:p>
            <a:pPr algn="just"/>
            <a:endParaRPr lang="ru-RU" dirty="0">
              <a:solidFill>
                <a:schemeClr val="tx2">
                  <a:lumMod val="50000"/>
                </a:schemeClr>
              </a:solidFill>
            </a:endParaRPr>
          </a:p>
          <a:p>
            <a:pPr algn="just"/>
            <a:r>
              <a:rPr lang="ru-RU" b="1" dirty="0">
                <a:solidFill>
                  <a:schemeClr val="tx2">
                    <a:lumMod val="50000"/>
                  </a:schemeClr>
                </a:solidFill>
              </a:rPr>
              <a:t>«День открытых дверей» </a:t>
            </a:r>
            <a:r>
              <a:rPr lang="ru-RU" dirty="0">
                <a:solidFill>
                  <a:schemeClr val="tx2">
                    <a:lumMod val="50000"/>
                  </a:schemeClr>
                </a:solidFill>
              </a:rPr>
              <a:t>показ педагогических мероприятий, </a:t>
            </a:r>
            <a:r>
              <a:rPr lang="ru-RU" dirty="0" smtClean="0">
                <a:solidFill>
                  <a:schemeClr val="tx2">
                    <a:lumMod val="50000"/>
                  </a:schemeClr>
                </a:solidFill>
              </a:rPr>
              <a:t>знакомство родителей с </a:t>
            </a:r>
            <a:r>
              <a:rPr lang="ru-RU" dirty="0">
                <a:solidFill>
                  <a:schemeClr val="tx2">
                    <a:lumMod val="50000"/>
                  </a:schemeClr>
                </a:solidFill>
              </a:rPr>
              <a:t>организацией педагогического процесса, с </a:t>
            </a:r>
            <a:r>
              <a:rPr lang="ru-RU" dirty="0" smtClean="0">
                <a:solidFill>
                  <a:schemeClr val="tx2">
                    <a:lumMod val="50000"/>
                  </a:schemeClr>
                </a:solidFill>
              </a:rPr>
              <a:t>приёмами </a:t>
            </a:r>
            <a:r>
              <a:rPr lang="ru-RU" dirty="0">
                <a:solidFill>
                  <a:schemeClr val="tx2">
                    <a:lumMod val="50000"/>
                  </a:schemeClr>
                </a:solidFill>
              </a:rPr>
              <a:t>работы </a:t>
            </a:r>
            <a:r>
              <a:rPr lang="ru-RU" dirty="0" smtClean="0">
                <a:solidFill>
                  <a:schemeClr val="tx2">
                    <a:lumMod val="50000"/>
                  </a:schemeClr>
                </a:solidFill>
              </a:rPr>
              <a:t>воспитателя.</a:t>
            </a:r>
          </a:p>
          <a:p>
            <a:pPr algn="just"/>
            <a:endParaRPr lang="ru-RU" b="1" dirty="0">
              <a:solidFill>
                <a:schemeClr val="tx2">
                  <a:lumMod val="50000"/>
                </a:schemeClr>
              </a:solidFill>
            </a:endParaRPr>
          </a:p>
          <a:p>
            <a:pPr algn="just"/>
            <a:r>
              <a:rPr lang="ru-RU" b="1" dirty="0">
                <a:solidFill>
                  <a:schemeClr val="tx2">
                    <a:lumMod val="50000"/>
                  </a:schemeClr>
                </a:solidFill>
              </a:rPr>
              <a:t>«Круглый стол</a:t>
            </a:r>
            <a:r>
              <a:rPr lang="ru-RU" b="1" dirty="0" smtClean="0">
                <a:solidFill>
                  <a:schemeClr val="tx2">
                    <a:lumMod val="50000"/>
                  </a:schemeClr>
                </a:solidFill>
              </a:rPr>
              <a:t>» </a:t>
            </a:r>
            <a:r>
              <a:rPr lang="ru-RU" dirty="0" smtClean="0">
                <a:solidFill>
                  <a:schemeClr val="tx2">
                    <a:lumMod val="50000"/>
                  </a:schemeClr>
                </a:solidFill>
              </a:rPr>
              <a:t>обсуждение </a:t>
            </a:r>
            <a:r>
              <a:rPr lang="ru-RU" dirty="0">
                <a:solidFill>
                  <a:schemeClr val="tx2">
                    <a:lumMod val="50000"/>
                  </a:schemeClr>
                </a:solidFill>
              </a:rPr>
              <a:t>с родителями актуальных проблем воспитания «Агрессивное поведение </a:t>
            </a:r>
            <a:r>
              <a:rPr lang="ru-RU" dirty="0" smtClean="0">
                <a:solidFill>
                  <a:schemeClr val="tx2">
                    <a:lumMod val="50000"/>
                  </a:schemeClr>
                </a:solidFill>
              </a:rPr>
              <a:t>ребёнка</a:t>
            </a:r>
            <a:r>
              <a:rPr lang="ru-RU" dirty="0">
                <a:solidFill>
                  <a:schemeClr val="tx2">
                    <a:lumMod val="50000"/>
                  </a:schemeClr>
                </a:solidFill>
              </a:rPr>
              <a:t>» (проблемы, возникающие при воспитании детей в различных типах </a:t>
            </a:r>
            <a:r>
              <a:rPr lang="ru-RU" dirty="0" smtClean="0">
                <a:solidFill>
                  <a:schemeClr val="tx2">
                    <a:lumMod val="50000"/>
                  </a:schemeClr>
                </a:solidFill>
              </a:rPr>
              <a:t>семей</a:t>
            </a:r>
            <a:r>
              <a:rPr lang="ru-RU" dirty="0">
                <a:solidFill>
                  <a:schemeClr val="tx2">
                    <a:lumMod val="50000"/>
                  </a:schemeClr>
                </a:solidFill>
              </a:rPr>
              <a:t>). </a:t>
            </a:r>
            <a:r>
              <a:rPr lang="ru-RU" dirty="0" smtClean="0">
                <a:solidFill>
                  <a:schemeClr val="tx2">
                    <a:lumMod val="50000"/>
                  </a:schemeClr>
                </a:solidFill>
              </a:rPr>
              <a:t>Расширяет воспитательный </a:t>
            </a:r>
            <a:r>
              <a:rPr lang="ru-RU" dirty="0">
                <a:solidFill>
                  <a:schemeClr val="tx2">
                    <a:lumMod val="50000"/>
                  </a:schemeClr>
                </a:solidFill>
              </a:rPr>
              <a:t>кругозор не только родителей, но и нас, педагогов. </a:t>
            </a:r>
            <a:endParaRPr lang="ru-RU" dirty="0" smtClean="0">
              <a:solidFill>
                <a:schemeClr val="tx2">
                  <a:lumMod val="50000"/>
                </a:schemeClr>
              </a:solidFill>
            </a:endParaRPr>
          </a:p>
          <a:p>
            <a:pPr algn="just"/>
            <a:endParaRPr lang="ru-RU" b="1" dirty="0">
              <a:solidFill>
                <a:schemeClr val="tx2">
                  <a:lumMod val="50000"/>
                </a:schemeClr>
              </a:solidFill>
            </a:endParaRPr>
          </a:p>
          <a:p>
            <a:pPr algn="just"/>
            <a:r>
              <a:rPr lang="ru-RU" b="1" dirty="0" smtClean="0">
                <a:solidFill>
                  <a:schemeClr val="tx2">
                    <a:lumMod val="50000"/>
                  </a:schemeClr>
                </a:solidFill>
              </a:rPr>
              <a:t>Досуговые мероприятия</a:t>
            </a:r>
            <a:r>
              <a:rPr lang="ru-RU" dirty="0">
                <a:solidFill>
                  <a:schemeClr val="tx2">
                    <a:lumMod val="50000"/>
                  </a:schemeClr>
                </a:solidFill>
              </a:rPr>
              <a:t> </a:t>
            </a:r>
            <a:r>
              <a:rPr lang="ru-RU" dirty="0" smtClean="0">
                <a:solidFill>
                  <a:schemeClr val="tx2">
                    <a:lumMod val="50000"/>
                  </a:schemeClr>
                </a:solidFill>
              </a:rPr>
              <a:t>– всевозможные акции, </a:t>
            </a:r>
            <a:r>
              <a:rPr lang="ru-RU" dirty="0">
                <a:solidFill>
                  <a:schemeClr val="tx2">
                    <a:lumMod val="50000"/>
                  </a:schemeClr>
                </a:solidFill>
              </a:rPr>
              <a:t>праздники, мероприятия как на уровне ДОУ, так и </a:t>
            </a:r>
            <a:r>
              <a:rPr lang="ru-RU" dirty="0" smtClean="0">
                <a:solidFill>
                  <a:schemeClr val="tx2">
                    <a:lumMod val="50000"/>
                  </a:schemeClr>
                </a:solidFill>
              </a:rPr>
              <a:t>муниципальном уровне.</a:t>
            </a:r>
          </a:p>
          <a:p>
            <a:pPr algn="just"/>
            <a:endParaRPr lang="ru-RU" b="1" dirty="0">
              <a:solidFill>
                <a:schemeClr val="tx2">
                  <a:lumMod val="50000"/>
                </a:schemeClr>
              </a:solidFill>
            </a:endParaRPr>
          </a:p>
          <a:p>
            <a:pPr algn="just"/>
            <a:r>
              <a:rPr lang="ru-RU" b="1" dirty="0">
                <a:solidFill>
                  <a:schemeClr val="tx2">
                    <a:lumMod val="50000"/>
                  </a:schemeClr>
                </a:solidFill>
              </a:rPr>
              <a:t>«Гость группы» </a:t>
            </a:r>
            <a:r>
              <a:rPr lang="ru-RU" dirty="0">
                <a:solidFill>
                  <a:schemeClr val="tx2">
                    <a:lumMod val="50000"/>
                  </a:schemeClr>
                </a:solidFill>
              </a:rPr>
              <a:t>- </a:t>
            </a:r>
            <a:r>
              <a:rPr lang="ru-RU" dirty="0" smtClean="0">
                <a:solidFill>
                  <a:schemeClr val="tx2">
                    <a:lumMod val="50000"/>
                  </a:schemeClr>
                </a:solidFill>
              </a:rPr>
              <a:t>привлекаем родителей рассказать </a:t>
            </a:r>
            <a:r>
              <a:rPr lang="ru-RU" dirty="0">
                <a:solidFill>
                  <a:schemeClr val="tx2">
                    <a:lumMod val="50000"/>
                  </a:schemeClr>
                </a:solidFill>
              </a:rPr>
              <a:t>о своей профессии, научить играть в игру, рассказать о своем увлечении и семейных традициях</a:t>
            </a:r>
            <a:r>
              <a:rPr lang="ru-RU" dirty="0" smtClean="0">
                <a:solidFill>
                  <a:schemeClr val="tx2">
                    <a:lumMod val="50000"/>
                  </a:schemeClr>
                </a:solidFill>
              </a:rPr>
              <a:t>.</a:t>
            </a:r>
          </a:p>
          <a:p>
            <a:pPr algn="just"/>
            <a:endParaRPr lang="ru-RU" b="1" dirty="0">
              <a:solidFill>
                <a:schemeClr val="tx2">
                  <a:lumMod val="50000"/>
                </a:schemeClr>
              </a:solidFill>
            </a:endParaRPr>
          </a:p>
          <a:p>
            <a:pPr algn="just"/>
            <a:r>
              <a:rPr lang="ru-RU" b="1" dirty="0">
                <a:solidFill>
                  <a:schemeClr val="tx2">
                    <a:lumMod val="50000"/>
                  </a:schemeClr>
                </a:solidFill>
              </a:rPr>
              <a:t>Семейная художественная студия «Умельцы» </a:t>
            </a:r>
            <a:r>
              <a:rPr lang="ru-RU" dirty="0">
                <a:solidFill>
                  <a:schemeClr val="tx2">
                    <a:lumMod val="50000"/>
                  </a:schemeClr>
                </a:solidFill>
              </a:rPr>
              <a:t>– это своего рода мастерская, объединяющая семьи воспитанников для занятий творчеством в сопровождении педагога. Творческое взаимодействие педагога, детей и родителей в студии может быть разнообразным по форме: совместные </a:t>
            </a:r>
            <a:r>
              <a:rPr lang="ru-RU" dirty="0" err="1">
                <a:solidFill>
                  <a:schemeClr val="tx2">
                    <a:lumMod val="50000"/>
                  </a:schemeClr>
                </a:solidFill>
              </a:rPr>
              <a:t>мастерклассы</a:t>
            </a:r>
            <a:r>
              <a:rPr lang="ru-RU" dirty="0">
                <a:solidFill>
                  <a:schemeClr val="tx2">
                    <a:lumMod val="50000"/>
                  </a:schemeClr>
                </a:solidFill>
              </a:rPr>
              <a:t> для родителей по рисунку, живописи, </a:t>
            </a:r>
            <a:r>
              <a:rPr lang="ru-RU" dirty="0" smtClean="0">
                <a:solidFill>
                  <a:schemeClr val="tx2">
                    <a:lumMod val="50000"/>
                  </a:schemeClr>
                </a:solidFill>
              </a:rPr>
              <a:t>рукоделию.</a:t>
            </a:r>
            <a:endParaRPr lang="ru-RU" b="1" dirty="0">
              <a:solidFill>
                <a:schemeClr val="tx2">
                  <a:lumMod val="50000"/>
                </a:schemeClr>
              </a:solidFill>
            </a:endParaRPr>
          </a:p>
        </p:txBody>
      </p:sp>
    </p:spTree>
    <p:extLst>
      <p:ext uri="{BB962C8B-B14F-4D97-AF65-F5344CB8AC3E}">
        <p14:creationId xmlns:p14="http://schemas.microsoft.com/office/powerpoint/2010/main" val="4169939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76672"/>
            <a:ext cx="8784976" cy="3970318"/>
          </a:xfrm>
          <a:prstGeom prst="rect">
            <a:avLst/>
          </a:prstGeom>
        </p:spPr>
        <p:txBody>
          <a:bodyPr wrap="square">
            <a:spAutoFit/>
          </a:bodyPr>
          <a:lstStyle/>
          <a:p>
            <a:pPr algn="just"/>
            <a:r>
              <a:rPr lang="ru-RU" b="1" dirty="0" smtClean="0">
                <a:solidFill>
                  <a:schemeClr val="tx2">
                    <a:lumMod val="50000"/>
                  </a:schemeClr>
                </a:solidFill>
              </a:rPr>
              <a:t>Субботники</a:t>
            </a:r>
            <a:r>
              <a:rPr lang="ru-RU" dirty="0" smtClean="0">
                <a:solidFill>
                  <a:schemeClr val="tx2">
                    <a:lumMod val="50000"/>
                  </a:schemeClr>
                </a:solidFill>
              </a:rPr>
              <a:t> </a:t>
            </a:r>
            <a:r>
              <a:rPr lang="ru-RU" dirty="0">
                <a:solidFill>
                  <a:schemeClr val="tx2">
                    <a:lumMod val="50000"/>
                  </a:schemeClr>
                </a:solidFill>
              </a:rPr>
              <a:t>«Лучший участок», «Даешь, горку</a:t>
            </a:r>
            <a:r>
              <a:rPr lang="ru-RU" dirty="0" smtClean="0">
                <a:solidFill>
                  <a:schemeClr val="tx2">
                    <a:lumMod val="50000"/>
                  </a:schemeClr>
                </a:solidFill>
              </a:rPr>
              <a:t>!» </a:t>
            </a:r>
            <a:r>
              <a:rPr lang="ru-RU" dirty="0">
                <a:solidFill>
                  <a:schemeClr val="tx2">
                    <a:lumMod val="50000"/>
                  </a:schemeClr>
                </a:solidFill>
              </a:rPr>
              <a:t>(приглашаем в стихотворной форме</a:t>
            </a:r>
            <a:r>
              <a:rPr lang="ru-RU" dirty="0" smtClean="0">
                <a:solidFill>
                  <a:schemeClr val="tx2">
                    <a:lumMod val="50000"/>
                  </a:schemeClr>
                </a:solidFill>
              </a:rPr>
              <a:t>).</a:t>
            </a:r>
          </a:p>
          <a:p>
            <a:pPr algn="just"/>
            <a:endParaRPr lang="ru-RU" dirty="0" smtClean="0">
              <a:solidFill>
                <a:schemeClr val="tx2">
                  <a:lumMod val="50000"/>
                </a:schemeClr>
              </a:solidFill>
            </a:endParaRPr>
          </a:p>
          <a:p>
            <a:pPr algn="just"/>
            <a:r>
              <a:rPr lang="ru-RU" dirty="0" smtClean="0">
                <a:solidFill>
                  <a:schemeClr val="tx2">
                    <a:lumMod val="50000"/>
                  </a:schemeClr>
                </a:solidFill>
                <a:cs typeface="Calibri" panose="020F0502020204030204" pitchFamily="34" charset="0"/>
              </a:rPr>
              <a:t>Одна из эффективных форм </a:t>
            </a:r>
            <a:r>
              <a:rPr lang="ru-RU" dirty="0">
                <a:solidFill>
                  <a:schemeClr val="tx2">
                    <a:lumMod val="50000"/>
                  </a:schemeClr>
                </a:solidFill>
                <a:cs typeface="Calibri" panose="020F0502020204030204" pitchFamily="34" charset="0"/>
              </a:rPr>
              <a:t>работы с родителями – </a:t>
            </a:r>
            <a:r>
              <a:rPr lang="ru-RU" b="1" dirty="0">
                <a:solidFill>
                  <a:schemeClr val="tx2">
                    <a:lumMod val="50000"/>
                  </a:schemeClr>
                </a:solidFill>
                <a:cs typeface="Calibri" panose="020F0502020204030204" pitchFamily="34" charset="0"/>
              </a:rPr>
              <a:t>родительский клуб</a:t>
            </a:r>
            <a:r>
              <a:rPr lang="ru-RU" b="1" dirty="0" smtClean="0">
                <a:solidFill>
                  <a:schemeClr val="tx2">
                    <a:lumMod val="50000"/>
                  </a:schemeClr>
                </a:solidFill>
              </a:rPr>
              <a:t>. </a:t>
            </a:r>
            <a:r>
              <a:rPr lang="ru-RU" dirty="0" smtClean="0">
                <a:solidFill>
                  <a:schemeClr val="tx2">
                    <a:lumMod val="50000"/>
                  </a:schemeClr>
                </a:solidFill>
              </a:rPr>
              <a:t>Темы </a:t>
            </a:r>
            <a:r>
              <a:rPr lang="ru-RU" dirty="0">
                <a:solidFill>
                  <a:schemeClr val="tx2">
                    <a:lumMod val="50000"/>
                  </a:schemeClr>
                </a:solidFill>
              </a:rPr>
              <a:t>выбирают с </a:t>
            </a:r>
            <a:r>
              <a:rPr lang="ru-RU" dirty="0" smtClean="0">
                <a:solidFill>
                  <a:schemeClr val="tx2">
                    <a:lumMod val="50000"/>
                  </a:schemeClr>
                </a:solidFill>
              </a:rPr>
              <a:t>учетом пожеланий родителей </a:t>
            </a:r>
            <a:r>
              <a:rPr lang="ru-RU" dirty="0">
                <a:solidFill>
                  <a:schemeClr val="tx2">
                    <a:lumMod val="50000"/>
                  </a:schemeClr>
                </a:solidFill>
              </a:rPr>
              <a:t>(руководствуясь результатами анкетирования). В</a:t>
            </a:r>
            <a:r>
              <a:rPr lang="ru-RU" dirty="0" smtClean="0">
                <a:solidFill>
                  <a:schemeClr val="tx2">
                    <a:lumMod val="50000"/>
                  </a:schemeClr>
                </a:solidFill>
              </a:rPr>
              <a:t> заседании</a:t>
            </a:r>
            <a:r>
              <a:rPr lang="ru-RU" dirty="0">
                <a:solidFill>
                  <a:schemeClr val="tx2">
                    <a:lumMod val="50000"/>
                  </a:schemeClr>
                </a:solidFill>
              </a:rPr>
              <a:t> </a:t>
            </a:r>
            <a:r>
              <a:rPr lang="ru-RU" dirty="0" smtClean="0">
                <a:solidFill>
                  <a:schemeClr val="tx2">
                    <a:lumMod val="50000"/>
                  </a:schemeClr>
                </a:solidFill>
              </a:rPr>
              <a:t>принимают участие дети; включена практическая </a:t>
            </a:r>
            <a:r>
              <a:rPr lang="ru-RU" dirty="0">
                <a:solidFill>
                  <a:schemeClr val="tx2">
                    <a:lumMod val="50000"/>
                  </a:schemeClr>
                </a:solidFill>
              </a:rPr>
              <a:t>часть или мастер-класс. В заключении каждый родитель получает памятку по </a:t>
            </a:r>
            <a:r>
              <a:rPr lang="ru-RU" dirty="0" smtClean="0">
                <a:solidFill>
                  <a:schemeClr val="tx2">
                    <a:lumMod val="50000"/>
                  </a:schemeClr>
                </a:solidFill>
              </a:rPr>
              <a:t>теме заседания, также выпускается газета.</a:t>
            </a:r>
          </a:p>
          <a:p>
            <a:pPr algn="just"/>
            <a:endParaRPr lang="ru-RU" dirty="0">
              <a:solidFill>
                <a:schemeClr val="tx2">
                  <a:lumMod val="50000"/>
                </a:schemeClr>
              </a:solidFill>
            </a:endParaRPr>
          </a:p>
          <a:p>
            <a:pPr algn="just"/>
            <a:r>
              <a:rPr lang="ru-RU" dirty="0">
                <a:solidFill>
                  <a:schemeClr val="tx2">
                    <a:lumMod val="50000"/>
                  </a:schemeClr>
                </a:solidFill>
              </a:rPr>
              <a:t>О жизни группы родителям расскажет </a:t>
            </a:r>
            <a:r>
              <a:rPr lang="ru-RU" b="1" dirty="0" smtClean="0">
                <a:solidFill>
                  <a:schemeClr val="tx2">
                    <a:lumMod val="50000"/>
                  </a:schemeClr>
                </a:solidFill>
              </a:rPr>
              <a:t>«Дневник группы»</a:t>
            </a:r>
            <a:r>
              <a:rPr lang="ru-RU" dirty="0" smtClean="0">
                <a:solidFill>
                  <a:schemeClr val="tx2">
                    <a:lumMod val="50000"/>
                  </a:schemeClr>
                </a:solidFill>
              </a:rPr>
              <a:t>. В «Дневнике» </a:t>
            </a:r>
            <a:r>
              <a:rPr lang="ru-RU" dirty="0">
                <a:solidFill>
                  <a:schemeClr val="tx2">
                    <a:lumMod val="50000"/>
                  </a:schemeClr>
                </a:solidFill>
              </a:rPr>
              <a:t>отражаются наиболее важные события: праздники и развлечения, дни рождения детей, походы и экскурсии, встречи гостей, интересные занятия, успехи отдельных детей. Там же помещаются фотографии, сочинения детей, продукты коллективного детского творчества.</a:t>
            </a:r>
            <a:endParaRPr lang="ru-RU" dirty="0" smtClean="0">
              <a:solidFill>
                <a:schemeClr val="tx2">
                  <a:lumMod val="50000"/>
                </a:schemeClr>
              </a:solidFill>
            </a:endParaRPr>
          </a:p>
          <a:p>
            <a:endParaRPr lang="ru-RU" b="1" dirty="0" smtClean="0"/>
          </a:p>
        </p:txBody>
      </p:sp>
    </p:spTree>
    <p:extLst>
      <p:ext uri="{BB962C8B-B14F-4D97-AF65-F5344CB8AC3E}">
        <p14:creationId xmlns:p14="http://schemas.microsoft.com/office/powerpoint/2010/main" val="2260711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278642"/>
          </a:xfrm>
          <a:prstGeom prst="rect">
            <a:avLst/>
          </a:prstGeom>
        </p:spPr>
        <p:txBody>
          <a:bodyPr wrap="square">
            <a:spAutoFit/>
          </a:bodyPr>
          <a:lstStyle/>
          <a:p>
            <a:pPr algn="ctr"/>
            <a:r>
              <a:rPr lang="ru-RU" sz="2400" b="1" dirty="0">
                <a:solidFill>
                  <a:schemeClr val="tx2">
                    <a:lumMod val="50000"/>
                  </a:schemeClr>
                </a:solidFill>
              </a:rPr>
              <a:t>Родительские собрания нетрадиционной </a:t>
            </a:r>
            <a:r>
              <a:rPr lang="ru-RU" sz="2400" b="1" dirty="0" smtClean="0">
                <a:solidFill>
                  <a:schemeClr val="tx2">
                    <a:lumMod val="50000"/>
                  </a:schemeClr>
                </a:solidFill>
              </a:rPr>
              <a:t>формы</a:t>
            </a:r>
          </a:p>
          <a:p>
            <a:pPr algn="just"/>
            <a:r>
              <a:rPr lang="ru-RU" b="1" dirty="0">
                <a:solidFill>
                  <a:schemeClr val="tx2">
                    <a:lumMod val="50000"/>
                  </a:schemeClr>
                </a:solidFill>
              </a:rPr>
              <a:t>«Педагогическая лаборатория</a:t>
            </a:r>
            <a:r>
              <a:rPr lang="ru-RU" b="1" dirty="0" smtClean="0">
                <a:solidFill>
                  <a:schemeClr val="tx2">
                    <a:lumMod val="50000"/>
                  </a:schemeClr>
                </a:solidFill>
              </a:rPr>
              <a:t>». </a:t>
            </a:r>
            <a:r>
              <a:rPr lang="ru-RU" dirty="0">
                <a:solidFill>
                  <a:schemeClr val="tx2">
                    <a:lumMod val="50000"/>
                  </a:schemeClr>
                </a:solidFill>
              </a:rPr>
              <a:t>Рекомендуется проводить в начале или в конце года. На них обсуждается участие родителей в различных мероприятиях. </a:t>
            </a:r>
            <a:r>
              <a:rPr lang="ru-RU" dirty="0" smtClean="0">
                <a:solidFill>
                  <a:schemeClr val="tx2">
                    <a:lumMod val="50000"/>
                  </a:schemeClr>
                </a:solidFill>
              </a:rPr>
              <a:t>Проходит </a:t>
            </a:r>
            <a:r>
              <a:rPr lang="ru-RU" dirty="0">
                <a:solidFill>
                  <a:schemeClr val="tx2">
                    <a:lumMod val="50000"/>
                  </a:schemeClr>
                </a:solidFill>
              </a:rPr>
              <a:t>обсуждение либо намеченных мероприятий либо анализируются прошедшие и подводятся итоги. </a:t>
            </a:r>
            <a:endParaRPr lang="ru-RU" dirty="0" smtClean="0">
              <a:solidFill>
                <a:schemeClr val="tx2">
                  <a:lumMod val="50000"/>
                </a:schemeClr>
              </a:solidFill>
            </a:endParaRPr>
          </a:p>
          <a:p>
            <a:pPr algn="just"/>
            <a:r>
              <a:rPr lang="ru-RU" b="1" dirty="0">
                <a:solidFill>
                  <a:schemeClr val="tx2">
                    <a:lumMod val="50000"/>
                  </a:schemeClr>
                </a:solidFill>
              </a:rPr>
              <a:t>«Читательская конференция</a:t>
            </a:r>
            <a:r>
              <a:rPr lang="ru-RU" b="1" dirty="0" smtClean="0">
                <a:solidFill>
                  <a:schemeClr val="tx2">
                    <a:lumMod val="50000"/>
                  </a:schemeClr>
                </a:solidFill>
              </a:rPr>
              <a:t>». </a:t>
            </a:r>
            <a:r>
              <a:rPr lang="ru-RU" dirty="0">
                <a:solidFill>
                  <a:schemeClr val="tx2">
                    <a:lumMod val="50000"/>
                  </a:schemeClr>
                </a:solidFill>
              </a:rPr>
              <a:t>Проводится подготовительный этап перед собранием, где родителям дается какое – либо задание по определенной теме. Подготовленное задание обсуждается с различных позиций. </a:t>
            </a:r>
            <a:endParaRPr lang="ru-RU" dirty="0" smtClean="0">
              <a:solidFill>
                <a:schemeClr val="tx2">
                  <a:lumMod val="50000"/>
                </a:schemeClr>
              </a:solidFill>
            </a:endParaRPr>
          </a:p>
          <a:p>
            <a:pPr algn="just"/>
            <a:r>
              <a:rPr lang="ru-RU" b="1" dirty="0">
                <a:solidFill>
                  <a:schemeClr val="tx2">
                    <a:lumMod val="50000"/>
                  </a:schemeClr>
                </a:solidFill>
              </a:rPr>
              <a:t>«Аукцион</a:t>
            </a:r>
            <a:r>
              <a:rPr lang="ru-RU" b="1" dirty="0" smtClean="0">
                <a:solidFill>
                  <a:schemeClr val="tx2">
                    <a:lumMod val="50000"/>
                  </a:schemeClr>
                </a:solidFill>
              </a:rPr>
              <a:t>». </a:t>
            </a:r>
            <a:r>
              <a:rPr lang="ru-RU" dirty="0">
                <a:solidFill>
                  <a:schemeClr val="tx2">
                    <a:lumMod val="50000"/>
                  </a:schemeClr>
                </a:solidFill>
              </a:rPr>
              <a:t>Собрание проходит в виде «продажи» полезных советов по выбранной теме в игровой форме</a:t>
            </a:r>
            <a:r>
              <a:rPr lang="ru-RU" i="1" dirty="0">
                <a:solidFill>
                  <a:schemeClr val="tx2">
                    <a:lumMod val="50000"/>
                  </a:schemeClr>
                </a:solidFill>
              </a:rPr>
              <a:t>. Например, кризис трех лет. Воспитатель дает понятие кризиса трех лет. Совместно с родителями он анализирует, как остро протекает этот период у детей. Воспитатель предлагает поделиться родителям, как они преодолевали данный период или как они сейчас с ним справляются. Все происходит  в виде игры и за каждый совет даются фишки, т.е. советы продаются за фишки. Советы набравшие большее количество фишек помещают на стенд « Копилка родительского опыта</a:t>
            </a:r>
            <a:r>
              <a:rPr lang="ru-RU" i="1" dirty="0" smtClean="0">
                <a:solidFill>
                  <a:schemeClr val="tx2">
                    <a:lumMod val="50000"/>
                  </a:schemeClr>
                </a:solidFill>
              </a:rPr>
              <a:t>».</a:t>
            </a:r>
          </a:p>
          <a:p>
            <a:pPr algn="just"/>
            <a:r>
              <a:rPr lang="ru-RU" b="1" dirty="0">
                <a:solidFill>
                  <a:schemeClr val="tx2">
                    <a:lumMod val="50000"/>
                  </a:schemeClr>
                </a:solidFill>
              </a:rPr>
              <a:t>«Душевный разговор</a:t>
            </a:r>
            <a:r>
              <a:rPr lang="ru-RU" b="1" dirty="0" smtClean="0">
                <a:solidFill>
                  <a:schemeClr val="tx2">
                    <a:lumMod val="50000"/>
                  </a:schemeClr>
                </a:solidFill>
              </a:rPr>
              <a:t>». </a:t>
            </a:r>
            <a:r>
              <a:rPr lang="ru-RU" dirty="0">
                <a:solidFill>
                  <a:schemeClr val="tx2">
                    <a:lumMod val="50000"/>
                  </a:schemeClr>
                </a:solidFill>
              </a:rPr>
              <a:t>Собрание рассчитано не на всех родителей, а лишь на тех, чьи дети имеют общие проблемы (в общении со сверстниками, агрессивность и др.). Можно провести анкетирование по теме, в конце собрания родителям не дают рекомендаций, а они сами к ним </a:t>
            </a:r>
            <a:r>
              <a:rPr lang="ru-RU" dirty="0" smtClean="0">
                <a:solidFill>
                  <a:schemeClr val="tx2">
                    <a:lumMod val="50000"/>
                  </a:schemeClr>
                </a:solidFill>
              </a:rPr>
              <a:t>приходят.</a:t>
            </a:r>
          </a:p>
          <a:p>
            <a:pPr algn="just"/>
            <a:r>
              <a:rPr lang="ru-RU" b="1" dirty="0">
                <a:solidFill>
                  <a:schemeClr val="tx2">
                    <a:lumMod val="50000"/>
                  </a:schemeClr>
                </a:solidFill>
              </a:rPr>
              <a:t>«Мастер – класс</a:t>
            </a:r>
            <a:r>
              <a:rPr lang="ru-RU" b="1" dirty="0" smtClean="0">
                <a:solidFill>
                  <a:schemeClr val="tx2">
                    <a:lumMod val="50000"/>
                  </a:schemeClr>
                </a:solidFill>
              </a:rPr>
              <a:t>». </a:t>
            </a:r>
            <a:r>
              <a:rPr lang="ru-RU" dirty="0">
                <a:solidFill>
                  <a:schemeClr val="tx2">
                    <a:lumMod val="50000"/>
                  </a:schemeClr>
                </a:solidFill>
              </a:rPr>
              <a:t>Собрание, на котором родители демонстрируют свои достижения в области воспитания детей. Предварительно воспитатель дает тему нескольким родителям и поручает каждому провести маленький урок, на котором они должны будут объяснить всем собравшимся родителям, как научить ребенка убирать за собой игрушки, умываться. </a:t>
            </a:r>
          </a:p>
        </p:txBody>
      </p:sp>
    </p:spTree>
    <p:extLst>
      <p:ext uri="{BB962C8B-B14F-4D97-AF65-F5344CB8AC3E}">
        <p14:creationId xmlns:p14="http://schemas.microsoft.com/office/powerpoint/2010/main" val="2527787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7504" y="116632"/>
            <a:ext cx="8856984" cy="10156627"/>
          </a:xfrm>
          <a:prstGeom prst="rect">
            <a:avLst/>
          </a:prstGeom>
        </p:spPr>
        <p:txBody>
          <a:bodyPr wrap="square">
            <a:spAutoFit/>
          </a:bodyPr>
          <a:lstStyle/>
          <a:p>
            <a:pPr lvl="0" algn="ctr"/>
            <a:endParaRPr lang="ru-RU" b="1" dirty="0" smtClean="0">
              <a:solidFill>
                <a:schemeClr val="tx2">
                  <a:lumMod val="50000"/>
                </a:schemeClr>
              </a:solidFill>
            </a:endParaRPr>
          </a:p>
          <a:p>
            <a:pPr lvl="0" algn="ctr"/>
            <a:r>
              <a:rPr lang="ru-RU" b="1" dirty="0" smtClean="0">
                <a:solidFill>
                  <a:schemeClr val="tx2">
                    <a:lumMod val="50000"/>
                  </a:schemeClr>
                </a:solidFill>
              </a:rPr>
              <a:t>Методы</a:t>
            </a:r>
            <a:r>
              <a:rPr lang="ru-RU" b="1" dirty="0">
                <a:solidFill>
                  <a:schemeClr val="tx2">
                    <a:lumMod val="50000"/>
                  </a:schemeClr>
                </a:solidFill>
              </a:rPr>
              <a:t>  активизации </a:t>
            </a:r>
            <a:r>
              <a:rPr lang="ru-RU" b="1" dirty="0" smtClean="0">
                <a:solidFill>
                  <a:schemeClr val="tx2">
                    <a:lumMod val="50000"/>
                  </a:schemeClr>
                </a:solidFill>
              </a:rPr>
              <a:t>родителей используемые </a:t>
            </a:r>
          </a:p>
          <a:p>
            <a:pPr lvl="0" algn="ctr"/>
            <a:r>
              <a:rPr lang="ru-RU" b="1" dirty="0" smtClean="0">
                <a:solidFill>
                  <a:schemeClr val="tx2">
                    <a:lumMod val="50000"/>
                  </a:schemeClr>
                </a:solidFill>
              </a:rPr>
              <a:t>на нетрадиционных родительских собраниях:</a:t>
            </a:r>
          </a:p>
          <a:p>
            <a:pPr lvl="0" algn="ctr"/>
            <a:endParaRPr lang="ru-RU" b="1" dirty="0" smtClean="0">
              <a:solidFill>
                <a:schemeClr val="tx2">
                  <a:lumMod val="50000"/>
                </a:schemeClr>
              </a:solidFill>
            </a:endParaRPr>
          </a:p>
          <a:p>
            <a:pPr marL="285750" lvl="0" indent="-285750" algn="just">
              <a:buFont typeface="Arial" panose="020B0604020202020204" pitchFamily="34" charset="0"/>
              <a:buChar char="•"/>
            </a:pPr>
            <a:r>
              <a:rPr lang="ru-RU" sz="1600" b="1" dirty="0">
                <a:solidFill>
                  <a:schemeClr val="tx2">
                    <a:lumMod val="50000"/>
                  </a:schemeClr>
                </a:solidFill>
              </a:rPr>
              <a:t>«Мозговой </a:t>
            </a:r>
            <a:r>
              <a:rPr lang="ru-RU" sz="1600" b="1" dirty="0" smtClean="0">
                <a:solidFill>
                  <a:schemeClr val="tx2">
                    <a:lumMod val="50000"/>
                  </a:schemeClr>
                </a:solidFill>
              </a:rPr>
              <a:t>штурм». </a:t>
            </a:r>
            <a:r>
              <a:rPr lang="ru-RU" sz="1600" dirty="0" smtClean="0">
                <a:solidFill>
                  <a:schemeClr val="tx2">
                    <a:lumMod val="50000"/>
                  </a:schemeClr>
                </a:solidFill>
              </a:rPr>
              <a:t>Метод </a:t>
            </a:r>
            <a:r>
              <a:rPr lang="ru-RU" sz="1600" dirty="0">
                <a:solidFill>
                  <a:schemeClr val="tx2">
                    <a:lumMod val="50000"/>
                  </a:schemeClr>
                </a:solidFill>
              </a:rPr>
              <a:t>коллективной мыслительной деятельности, позволяющий достичь понимания друг друга, когда общая проблема является личной для целой группы.</a:t>
            </a:r>
            <a:endParaRPr lang="ru-RU" sz="1600" dirty="0" smtClean="0">
              <a:solidFill>
                <a:schemeClr val="tx2">
                  <a:lumMod val="50000"/>
                </a:schemeClr>
              </a:solidFill>
            </a:endParaRPr>
          </a:p>
          <a:p>
            <a:pPr marL="285750" lvl="0" indent="-285750" algn="just">
              <a:buFont typeface="Arial" panose="020B0604020202020204" pitchFamily="34" charset="0"/>
              <a:buChar char="•"/>
            </a:pPr>
            <a:r>
              <a:rPr lang="ru-RU" sz="1600" b="1" dirty="0">
                <a:solidFill>
                  <a:schemeClr val="tx2">
                    <a:lumMod val="50000"/>
                  </a:schemeClr>
                </a:solidFill>
              </a:rPr>
              <a:t>«Список прилагательных и определений</a:t>
            </a:r>
            <a:r>
              <a:rPr lang="ru-RU" sz="1600" b="1" dirty="0" smtClean="0">
                <a:solidFill>
                  <a:schemeClr val="tx2">
                    <a:lumMod val="50000"/>
                  </a:schemeClr>
                </a:solidFill>
              </a:rPr>
              <a:t>». </a:t>
            </a:r>
            <a:r>
              <a:rPr lang="ru-RU" sz="1600" dirty="0">
                <a:solidFill>
                  <a:schemeClr val="tx2">
                    <a:lumMod val="50000"/>
                  </a:schemeClr>
                </a:solidFill>
              </a:rPr>
              <a:t>Такой список прилагательных определяет различные качества, свойства и характеристики объекта, деятельности или личности, которые необходимо улучшить. Сначала предлагаются качества или характеристики (прилагательные), затем они рассматриваются каждое в отдельности и решается, каким путем можно улучшить или усилить соответствующую характеристику. </a:t>
            </a:r>
            <a:r>
              <a:rPr lang="ru-RU" sz="1600" i="1" dirty="0">
                <a:solidFill>
                  <a:schemeClr val="tx2">
                    <a:lumMod val="50000"/>
                  </a:schemeClr>
                </a:solidFill>
              </a:rPr>
              <a:t>Например, «Каким бы вы хотели видеть вашего ребенка на пороге школы?» Родители перечисляют качества, т.е. прилагательные, а затем совместно достигается пути реализации цели</a:t>
            </a:r>
            <a:r>
              <a:rPr lang="ru-RU" sz="1600" i="1" dirty="0" smtClean="0">
                <a:solidFill>
                  <a:schemeClr val="tx2">
                    <a:lumMod val="50000"/>
                  </a:schemeClr>
                </a:solidFill>
              </a:rPr>
              <a:t>.</a:t>
            </a:r>
          </a:p>
          <a:p>
            <a:pPr marL="285750" lvl="0" indent="-285750" algn="just">
              <a:buFont typeface="Arial" panose="020B0604020202020204" pitchFamily="34" charset="0"/>
              <a:buChar char="•"/>
            </a:pPr>
            <a:r>
              <a:rPr lang="ru-RU" sz="1600" b="1" dirty="0">
                <a:solidFill>
                  <a:schemeClr val="tx2">
                    <a:lumMod val="50000"/>
                  </a:schemeClr>
                </a:solidFill>
              </a:rPr>
              <a:t>«Ассоциации</a:t>
            </a:r>
            <a:r>
              <a:rPr lang="ru-RU" sz="1600" b="1" dirty="0" smtClean="0">
                <a:solidFill>
                  <a:schemeClr val="tx2">
                    <a:lumMod val="50000"/>
                  </a:schemeClr>
                </a:solidFill>
              </a:rPr>
              <a:t>». </a:t>
            </a:r>
            <a:r>
              <a:rPr lang="ru-RU" sz="1600" dirty="0">
                <a:solidFill>
                  <a:schemeClr val="tx2">
                    <a:lumMod val="50000"/>
                  </a:schemeClr>
                </a:solidFill>
              </a:rPr>
              <a:t>На листе бумаги рисуется символ, олицетворяющий проблему или ее существенный момент (что мешает установлению доверия в детском коллективе или педагог для нашей группы). Затем по ассоциации изображают другой символ, пока не придет подходящая идея решения</a:t>
            </a:r>
            <a:r>
              <a:rPr lang="ru-RU" sz="1600" dirty="0" smtClean="0">
                <a:solidFill>
                  <a:schemeClr val="tx2">
                    <a:lumMod val="50000"/>
                  </a:schemeClr>
                </a:solidFill>
              </a:rPr>
              <a:t>.</a:t>
            </a:r>
          </a:p>
          <a:p>
            <a:pPr marL="285750" lvl="0" indent="-285750" algn="just">
              <a:buFont typeface="Arial" panose="020B0604020202020204" pitchFamily="34" charset="0"/>
              <a:buChar char="•"/>
            </a:pPr>
            <a:r>
              <a:rPr lang="ru-RU" sz="1600" b="1" dirty="0">
                <a:solidFill>
                  <a:schemeClr val="tx2">
                    <a:lumMod val="50000"/>
                  </a:schemeClr>
                </a:solidFill>
              </a:rPr>
              <a:t>«Запись на листах</a:t>
            </a:r>
            <a:r>
              <a:rPr lang="ru-RU" sz="1600" b="1" dirty="0" smtClean="0">
                <a:solidFill>
                  <a:schemeClr val="tx2">
                    <a:lumMod val="50000"/>
                  </a:schemeClr>
                </a:solidFill>
              </a:rPr>
              <a:t>».  </a:t>
            </a:r>
            <a:r>
              <a:rPr lang="ru-RU" sz="1600" dirty="0">
                <a:solidFill>
                  <a:schemeClr val="tx2">
                    <a:lumMod val="50000"/>
                  </a:schemeClr>
                </a:solidFill>
              </a:rPr>
              <a:t>При обсуждении проблемы каждый из родителей получает листы бумаги для заметок. Педагог формулирует проблему и просит всех предлагать возможные решения. Каждое предложение записывается на отдельном листе. Проблему нужно формулировать четко. Например, «Как успокоить ребенка, если он расстроен». Каждый родитель пишет свой вариант, затем все мнения обсуждаются. Вводится запрет на критику</a:t>
            </a:r>
            <a:r>
              <a:rPr lang="ru-RU" sz="1600" dirty="0" smtClean="0">
                <a:solidFill>
                  <a:schemeClr val="tx2">
                    <a:lumMod val="50000"/>
                  </a:schemeClr>
                </a:solidFill>
              </a:rPr>
              <a:t>.</a:t>
            </a:r>
          </a:p>
          <a:p>
            <a:pPr marL="285750" lvl="0" indent="-285750" algn="just">
              <a:buFont typeface="Arial" panose="020B0604020202020204" pitchFamily="34" charset="0"/>
              <a:buChar char="•"/>
            </a:pPr>
            <a:r>
              <a:rPr lang="ru-RU" sz="1600" b="1" dirty="0">
                <a:solidFill>
                  <a:schemeClr val="tx2">
                    <a:lumMod val="50000"/>
                  </a:schemeClr>
                </a:solidFill>
              </a:rPr>
              <a:t>«Мини - эксперимент</a:t>
            </a:r>
            <a:r>
              <a:rPr lang="ru-RU" sz="1600" b="1" dirty="0" smtClean="0">
                <a:solidFill>
                  <a:schemeClr val="tx2">
                    <a:lumMod val="50000"/>
                  </a:schemeClr>
                </a:solidFill>
              </a:rPr>
              <a:t>». </a:t>
            </a:r>
            <a:r>
              <a:rPr lang="ru-RU" sz="1600" dirty="0">
                <a:solidFill>
                  <a:schemeClr val="tx2">
                    <a:lumMod val="50000"/>
                  </a:schemeClr>
                </a:solidFill>
              </a:rPr>
              <a:t>Этот метод позволяет включить родителей в исследовательскую деятельность, создать познавательный конфликт и использовать интеллектуальные чувства родителей ( интерес, любопытство). Тема может быть любой, подводятся итоги взаимосвязи реального, желаемого и достижимого.</a:t>
            </a:r>
            <a:endParaRPr lang="ru-RU" sz="1600" dirty="0" smtClean="0">
              <a:solidFill>
                <a:schemeClr val="tx2">
                  <a:lumMod val="50000"/>
                </a:schemeClr>
              </a:solidFill>
            </a:endParaRPr>
          </a:p>
          <a:p>
            <a:pPr lvl="0" algn="just"/>
            <a:endParaRPr lang="ru-RU" sz="1400" b="1" dirty="0" smtClean="0">
              <a:solidFill>
                <a:prstClr val="black"/>
              </a:solidFill>
            </a:endParaRPr>
          </a:p>
          <a:p>
            <a:pPr lvl="0"/>
            <a:endParaRPr lang="ru-RU" b="1" dirty="0" smtClean="0">
              <a:solidFill>
                <a:prstClr val="black"/>
              </a:solidFill>
            </a:endParaRPr>
          </a:p>
          <a:p>
            <a:pPr lvl="0"/>
            <a:endParaRPr lang="ru-RU" b="1" dirty="0">
              <a:solidFill>
                <a:prstClr val="black"/>
              </a:solidFill>
            </a:endParaRPr>
          </a:p>
          <a:p>
            <a:pPr lvl="0"/>
            <a:endParaRPr lang="ru-RU" b="1" dirty="0" smtClean="0">
              <a:solidFill>
                <a:prstClr val="black"/>
              </a:solidFill>
            </a:endParaRPr>
          </a:p>
          <a:p>
            <a:pPr lvl="0"/>
            <a:endParaRPr lang="ru-RU" b="1" dirty="0">
              <a:solidFill>
                <a:prstClr val="black"/>
              </a:solidFill>
            </a:endParaRPr>
          </a:p>
          <a:p>
            <a:pPr lvl="0"/>
            <a:endParaRPr lang="ru-RU" b="1" dirty="0" smtClean="0">
              <a:solidFill>
                <a:prstClr val="black"/>
              </a:solidFill>
            </a:endParaRPr>
          </a:p>
          <a:p>
            <a:pPr lvl="0"/>
            <a:endParaRPr lang="ru-RU" b="1" dirty="0">
              <a:solidFill>
                <a:prstClr val="black"/>
              </a:solidFill>
            </a:endParaRPr>
          </a:p>
          <a:p>
            <a:pPr lvl="0"/>
            <a:endParaRPr lang="ru-RU" b="1" dirty="0" smtClean="0">
              <a:solidFill>
                <a:prstClr val="black"/>
              </a:solidFill>
            </a:endParaRPr>
          </a:p>
          <a:p>
            <a:pPr lvl="0"/>
            <a:endParaRPr lang="ru-RU" b="1" dirty="0">
              <a:solidFill>
                <a:prstClr val="black"/>
              </a:solidFill>
            </a:endParaRPr>
          </a:p>
          <a:p>
            <a:pPr lvl="0"/>
            <a:endParaRPr lang="ru-RU" b="1" dirty="0" smtClean="0">
              <a:solidFill>
                <a:prstClr val="black"/>
              </a:solidFill>
            </a:endParaRPr>
          </a:p>
          <a:p>
            <a:pPr lvl="0"/>
            <a:endParaRPr lang="ru-RU" b="1" dirty="0">
              <a:solidFill>
                <a:prstClr val="black"/>
              </a:solidFill>
            </a:endParaRPr>
          </a:p>
          <a:p>
            <a:pPr lvl="0"/>
            <a:endParaRPr lang="ru-RU" b="1" dirty="0" smtClean="0">
              <a:solidFill>
                <a:prstClr val="black"/>
              </a:solidFill>
            </a:endParaRPr>
          </a:p>
        </p:txBody>
      </p:sp>
    </p:spTree>
    <p:extLst>
      <p:ext uri="{BB962C8B-B14F-4D97-AF65-F5344CB8AC3E}">
        <p14:creationId xmlns:p14="http://schemas.microsoft.com/office/powerpoint/2010/main" val="1279730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7504" y="548680"/>
            <a:ext cx="8928992" cy="2308324"/>
          </a:xfrm>
          <a:prstGeom prst="rect">
            <a:avLst/>
          </a:prstGeom>
        </p:spPr>
        <p:txBody>
          <a:bodyPr wrap="square">
            <a:spAutoFit/>
          </a:bodyPr>
          <a:lstStyle/>
          <a:p>
            <a:pPr lvl="0"/>
            <a:r>
              <a:rPr lang="ru-RU" sz="2400" i="1" dirty="0">
                <a:solidFill>
                  <a:schemeClr val="tx2">
                    <a:lumMod val="50000"/>
                  </a:schemeClr>
                </a:solidFill>
              </a:rPr>
              <a:t>Таким образом, использование инновационных форм работы с семьями воспитанников дает положительный результат: родители становятся активными участниками образовательных отношений и создается атмосфера взаимоуважения. Без родительского участия процесс воспитания невозможен, или, по крайней мере, неполноценен.</a:t>
            </a: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45632"/>
            <a:ext cx="9144000" cy="3312368"/>
          </a:xfrm>
          <a:prstGeom prst="rect">
            <a:avLst/>
          </a:prstGeom>
        </p:spPr>
      </p:pic>
    </p:spTree>
    <p:extLst>
      <p:ext uri="{BB962C8B-B14F-4D97-AF65-F5344CB8AC3E}">
        <p14:creationId xmlns:p14="http://schemas.microsoft.com/office/powerpoint/2010/main" val="140096662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652</TotalTime>
  <Words>839</Words>
  <Application>Microsoft Office PowerPoint</Application>
  <PresentationFormat>Экран (4:3)</PresentationFormat>
  <Paragraphs>88</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26</cp:revision>
  <dcterms:created xsi:type="dcterms:W3CDTF">2022-01-30T15:35:57Z</dcterms:created>
  <dcterms:modified xsi:type="dcterms:W3CDTF">2022-03-24T07:13:31Z</dcterms:modified>
</cp:coreProperties>
</file>