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71" r:id="rId16"/>
    <p:sldId id="272" r:id="rId17"/>
    <p:sldId id="273" r:id="rId18"/>
    <p:sldId id="274"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342832D-1575-43A4-8231-B2DF7118DC2F}" type="datetimeFigureOut">
              <a:rPr lang="ru-RU" smtClean="0"/>
              <a:t>09.04.2022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00F0B92-D529-4F2D-8199-DD0E4B8E6933}"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342832D-1575-43A4-8231-B2DF7118DC2F}" type="datetimeFigureOut">
              <a:rPr lang="ru-RU" smtClean="0"/>
              <a:t>09.04.2022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00F0B92-D529-4F2D-8199-DD0E4B8E693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342832D-1575-43A4-8231-B2DF7118DC2F}" type="datetimeFigureOut">
              <a:rPr lang="ru-RU" smtClean="0"/>
              <a:t>09.04.2022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00F0B92-D529-4F2D-8199-DD0E4B8E693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342832D-1575-43A4-8231-B2DF7118DC2F}" type="datetimeFigureOut">
              <a:rPr lang="ru-RU" smtClean="0"/>
              <a:t>09.04.2022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00F0B92-D529-4F2D-8199-DD0E4B8E6933}"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342832D-1575-43A4-8231-B2DF7118DC2F}" type="datetimeFigureOut">
              <a:rPr lang="ru-RU" smtClean="0"/>
              <a:t>09.04.2022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00F0B92-D529-4F2D-8199-DD0E4B8E693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342832D-1575-43A4-8231-B2DF7118DC2F}" type="datetimeFigureOut">
              <a:rPr lang="ru-RU" smtClean="0"/>
              <a:t>09.04.2022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00F0B92-D529-4F2D-8199-DD0E4B8E6933}"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342832D-1575-43A4-8231-B2DF7118DC2F}" type="datetimeFigureOut">
              <a:rPr lang="ru-RU" smtClean="0"/>
              <a:t>09.04.2022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00F0B92-D529-4F2D-8199-DD0E4B8E6933}"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342832D-1575-43A4-8231-B2DF7118DC2F}" type="datetimeFigureOut">
              <a:rPr lang="ru-RU" smtClean="0"/>
              <a:t>09.04.2022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00F0B92-D529-4F2D-8199-DD0E4B8E693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42832D-1575-43A4-8231-B2DF7118DC2F}" type="datetimeFigureOut">
              <a:rPr lang="ru-RU" smtClean="0"/>
              <a:t>09.04.2022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00F0B92-D529-4F2D-8199-DD0E4B8E693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342832D-1575-43A4-8231-B2DF7118DC2F}" type="datetimeFigureOut">
              <a:rPr lang="ru-RU" smtClean="0"/>
              <a:t>09.04.2022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00F0B92-D529-4F2D-8199-DD0E4B8E693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342832D-1575-43A4-8231-B2DF7118DC2F}" type="datetimeFigureOut">
              <a:rPr lang="ru-RU" smtClean="0"/>
              <a:t>09.04.2022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00F0B92-D529-4F2D-8199-DD0E4B8E6933}"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1342832D-1575-43A4-8231-B2DF7118DC2F}" type="datetimeFigureOut">
              <a:rPr lang="ru-RU" smtClean="0"/>
              <a:t>09.04.2022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500F0B92-D529-4F2D-8199-DD0E4B8E6933}"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851920" y="4653136"/>
            <a:ext cx="4700906" cy="1224136"/>
          </a:xfrm>
        </p:spPr>
        <p:txBody>
          <a:bodyPr>
            <a:normAutofit fontScale="25000" lnSpcReduction="20000"/>
          </a:bodyPr>
          <a:lstStyle/>
          <a:p>
            <a:pPr algn="r"/>
            <a:r>
              <a:rPr lang="ru-RU" sz="9600" dirty="0">
                <a:solidFill>
                  <a:srgbClr val="0070C0"/>
                </a:solidFill>
                <a:latin typeface="Times New Roman" pitchFamily="18" charset="0"/>
                <a:cs typeface="Times New Roman" pitchFamily="18" charset="0"/>
              </a:rPr>
              <a:t>Саранцева М. А.</a:t>
            </a:r>
          </a:p>
          <a:p>
            <a:pPr algn="r"/>
            <a:r>
              <a:rPr lang="ru-RU" sz="9600" dirty="0">
                <a:solidFill>
                  <a:srgbClr val="0070C0"/>
                </a:solidFill>
                <a:latin typeface="Times New Roman" pitchFamily="18" charset="0"/>
                <a:cs typeface="Times New Roman" pitchFamily="18" charset="0"/>
              </a:rPr>
              <a:t>учитель-логопед </a:t>
            </a:r>
            <a:r>
              <a:rPr lang="ru-RU" sz="9600" dirty="0" smtClean="0">
                <a:solidFill>
                  <a:srgbClr val="0070C0"/>
                </a:solidFill>
                <a:latin typeface="Times New Roman" pitchFamily="18" charset="0"/>
                <a:cs typeface="Times New Roman" pitchFamily="18" charset="0"/>
              </a:rPr>
              <a:t>МДОУ </a:t>
            </a:r>
          </a:p>
          <a:p>
            <a:pPr algn="r"/>
            <a:r>
              <a:rPr lang="ru-RU" sz="9600" dirty="0" smtClean="0">
                <a:solidFill>
                  <a:srgbClr val="0070C0"/>
                </a:solidFill>
                <a:latin typeface="Times New Roman" pitchFamily="18" charset="0"/>
                <a:cs typeface="Times New Roman" pitchFamily="18" charset="0"/>
              </a:rPr>
              <a:t>№ </a:t>
            </a:r>
            <a:r>
              <a:rPr lang="ru-RU" sz="9600" dirty="0">
                <a:solidFill>
                  <a:srgbClr val="0070C0"/>
                </a:solidFill>
                <a:latin typeface="Times New Roman" pitchFamily="18" charset="0"/>
                <a:cs typeface="Times New Roman" pitchFamily="18" charset="0"/>
              </a:rPr>
              <a:t>20 «Кузнечик» ЯМР</a:t>
            </a:r>
          </a:p>
          <a:p>
            <a:r>
              <a:rPr lang="ru-RU" dirty="0"/>
              <a:t> </a:t>
            </a:r>
          </a:p>
          <a:p>
            <a:endParaRPr lang="ru-RU" dirty="0"/>
          </a:p>
        </p:txBody>
      </p:sp>
      <p:sp>
        <p:nvSpPr>
          <p:cNvPr id="2" name="Заголовок 1"/>
          <p:cNvSpPr>
            <a:spLocks noGrp="1"/>
          </p:cNvSpPr>
          <p:nvPr>
            <p:ph type="ctrTitle"/>
          </p:nvPr>
        </p:nvSpPr>
        <p:spPr>
          <a:xfrm>
            <a:off x="1043608" y="1196752"/>
            <a:ext cx="7175351" cy="2952328"/>
          </a:xfrm>
        </p:spPr>
        <p:txBody>
          <a:bodyPr/>
          <a:lstStyle/>
          <a:p>
            <a:pPr marL="182880" indent="0" algn="ctr">
              <a:lnSpc>
                <a:spcPct val="107000"/>
              </a:lnSpc>
              <a:spcAft>
                <a:spcPts val="0"/>
              </a:spcAft>
              <a:buNone/>
            </a:pPr>
            <a:r>
              <a:rPr lang="ru-RU" sz="3200" dirty="0">
                <a:solidFill>
                  <a:srgbClr val="0070C0"/>
                </a:solidFill>
                <a:effectLst/>
                <a:latin typeface="Times New Roman"/>
                <a:ea typeface="Calibri"/>
                <a:cs typeface="Times New Roman"/>
              </a:rPr>
              <a:t>«Как Маша звук «р» искала»</a:t>
            </a:r>
            <a:r>
              <a:rPr lang="ru-RU" sz="3200" dirty="0">
                <a:solidFill>
                  <a:srgbClr val="0070C0"/>
                </a:solidFill>
                <a:effectLst/>
                <a:latin typeface="Calibri"/>
                <a:ea typeface="Calibri"/>
                <a:cs typeface="Times New Roman"/>
              </a:rPr>
              <a:t/>
            </a:r>
            <a:br>
              <a:rPr lang="ru-RU" sz="3200" dirty="0">
                <a:solidFill>
                  <a:srgbClr val="0070C0"/>
                </a:solidFill>
                <a:effectLst/>
                <a:latin typeface="Calibri"/>
                <a:ea typeface="Calibri"/>
                <a:cs typeface="Times New Roman"/>
              </a:rPr>
            </a:br>
            <a:r>
              <a:rPr lang="ru-RU" sz="3200" dirty="0">
                <a:solidFill>
                  <a:srgbClr val="0070C0"/>
                </a:solidFill>
                <a:effectLst/>
                <a:latin typeface="Times New Roman"/>
                <a:ea typeface="Calibri"/>
                <a:cs typeface="Times New Roman"/>
              </a:rPr>
              <a:t> </a:t>
            </a:r>
            <a:r>
              <a:rPr lang="ru-RU" sz="3200" dirty="0" smtClean="0">
                <a:solidFill>
                  <a:srgbClr val="0070C0"/>
                </a:solidFill>
                <a:effectLst/>
                <a:latin typeface="Times New Roman"/>
                <a:ea typeface="Calibri"/>
                <a:cs typeface="Times New Roman"/>
              </a:rPr>
              <a:t>Дидактическое </a:t>
            </a:r>
            <a:r>
              <a:rPr lang="ru-RU" sz="3200" dirty="0">
                <a:solidFill>
                  <a:srgbClr val="0070C0"/>
                </a:solidFill>
                <a:effectLst/>
                <a:latin typeface="Times New Roman"/>
                <a:ea typeface="Calibri"/>
                <a:cs typeface="Times New Roman"/>
              </a:rPr>
              <a:t>пособие для детей старшего дошкольного возраста</a:t>
            </a:r>
            <a:r>
              <a:rPr lang="ru-RU" sz="3200" dirty="0">
                <a:solidFill>
                  <a:srgbClr val="0070C0"/>
                </a:solidFill>
                <a:effectLst/>
                <a:latin typeface="Calibri"/>
                <a:ea typeface="Calibri"/>
                <a:cs typeface="Times New Roman"/>
              </a:rPr>
              <a:t/>
            </a:r>
            <a:br>
              <a:rPr lang="ru-RU" sz="3200" dirty="0">
                <a:solidFill>
                  <a:srgbClr val="0070C0"/>
                </a:solidFill>
                <a:effectLst/>
                <a:latin typeface="Calibri"/>
                <a:ea typeface="Calibri"/>
                <a:cs typeface="Times New Roman"/>
              </a:rPr>
            </a:br>
            <a:r>
              <a:rPr lang="ru-RU" sz="3200" dirty="0">
                <a:solidFill>
                  <a:srgbClr val="0070C0"/>
                </a:solidFill>
                <a:effectLst/>
                <a:latin typeface="Times New Roman"/>
                <a:ea typeface="Calibri"/>
                <a:cs typeface="Times New Roman"/>
              </a:rPr>
              <a:t>Сказка с элементами артикуляционной гимнастики</a:t>
            </a:r>
            <a:r>
              <a:rPr lang="ru-RU" sz="4400" dirty="0">
                <a:solidFill>
                  <a:srgbClr val="0070C0"/>
                </a:solidFill>
                <a:effectLst/>
                <a:latin typeface="Calibri"/>
                <a:ea typeface="Calibri"/>
                <a:cs typeface="Times New Roman"/>
              </a:rPr>
              <a:t/>
            </a:r>
            <a:br>
              <a:rPr lang="ru-RU" sz="4400" dirty="0">
                <a:solidFill>
                  <a:srgbClr val="0070C0"/>
                </a:solidFill>
                <a:effectLst/>
                <a:latin typeface="Calibri"/>
                <a:ea typeface="Calibri"/>
                <a:cs typeface="Times New Roman"/>
              </a:rPr>
            </a:br>
            <a:endParaRPr lang="ru-RU" dirty="0">
              <a:solidFill>
                <a:srgbClr val="0070C0"/>
              </a:solidFill>
            </a:endParaRPr>
          </a:p>
        </p:txBody>
      </p:sp>
      <p:pic>
        <p:nvPicPr>
          <p:cNvPr id="10242" name="Picture 2" descr="G:\картинки мульт\маша лежит.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8520" y="3645024"/>
            <a:ext cx="3374927" cy="3374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7923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Documents and Settings\Loner\Рабочий стол\09-04-2022_22-36-31\IMG_20220409_222915_resized_20220409_10362414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6200000">
            <a:off x="4544997" y="2316550"/>
            <a:ext cx="3726414" cy="4968552"/>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C:\Documents and Settings\Loner\Рабочий стол\09-04-2022_22-36-31\IMG_20220409_222848_resized_20220409_103621386.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6200000">
            <a:off x="899592" y="-186953"/>
            <a:ext cx="3456384" cy="46085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31433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C:\Documents and Settings\Loner\Рабочий стол\09-04-2022_22-36-31\IMG_20220409_222955_resized_20220409_103624955.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6200000">
            <a:off x="4707709" y="2621214"/>
            <a:ext cx="3550572" cy="473409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122" name="Picture 2" descr="C:\Documents and Settings\Loner\Рабочий стол\09-04-2022_22-36-31\IMG_20220409_222936_resized_20220409_103622675.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6200000">
            <a:off x="832697" y="-392537"/>
            <a:ext cx="3487062" cy="464941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2770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C:\Documents and Settings\Loner\Рабочий стол\09-04-2022_22-36-31\IMG_20220409_223020_resized_20220409_103620804.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6200000">
            <a:off x="4595115" y="2469781"/>
            <a:ext cx="3595074" cy="479343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146" name="Picture 2" descr="C:\Documents and Settings\Loner\Рабочий стол\09-04-2022_22-36-31\IMG_20220409_223042_resized_20220409_103623634.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6200000">
            <a:off x="879979" y="-367811"/>
            <a:ext cx="3338705" cy="44516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00674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548680"/>
            <a:ext cx="8136904" cy="1938992"/>
          </a:xfrm>
          <a:prstGeom prst="rect">
            <a:avLst/>
          </a:prstGeom>
        </p:spPr>
        <p:txBody>
          <a:bodyPr wrap="square">
            <a:spAutoFit/>
          </a:bodyPr>
          <a:lstStyle/>
          <a:p>
            <a:r>
              <a:rPr lang="ru-RU" sz="2400" dirty="0">
                <a:solidFill>
                  <a:srgbClr val="0070C0"/>
                </a:solidFill>
                <a:latin typeface="Times New Roman" pitchFamily="18" charset="0"/>
                <a:cs typeface="Times New Roman" pitchFamily="18" charset="0"/>
              </a:rPr>
              <a:t> Также прилагаются картинки с артикуляционным укладом упражнений, для наглядности. С помощью их можно составлять свой вариант сказки, что способствует, развитию  воображения, мышления, связной речи а также   развитию моторики.</a:t>
            </a:r>
          </a:p>
        </p:txBody>
      </p:sp>
      <p:pic>
        <p:nvPicPr>
          <p:cNvPr id="5" name="Picture 4" descr="C:\Documents and Settings\Loner\Рабочий стол\09-04-2022_22-36-31\IMG_20220409_224058_resized_20220409_104245989.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6200000">
            <a:off x="2780421" y="2267745"/>
            <a:ext cx="3511150" cy="468153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44789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1700808"/>
            <a:ext cx="6354167" cy="2308324"/>
          </a:xfrm>
          <a:prstGeom prst="rect">
            <a:avLst/>
          </a:prstGeom>
        </p:spPr>
        <p:txBody>
          <a:bodyPr wrap="square">
            <a:spAutoFit/>
          </a:bodyPr>
          <a:lstStyle/>
          <a:p>
            <a:pPr algn="ctr"/>
            <a:r>
              <a:rPr lang="ru-RU" sz="3600" b="1" dirty="0">
                <a:solidFill>
                  <a:srgbClr val="0070C0"/>
                </a:solidFill>
                <a:latin typeface="Times New Roman" pitchFamily="18" charset="0"/>
                <a:cs typeface="Times New Roman" pitchFamily="18" charset="0"/>
              </a:rPr>
              <a:t>Сказка с элементами артикуляционной гимнастики</a:t>
            </a:r>
            <a:endParaRPr lang="ru-RU" sz="3600" dirty="0">
              <a:solidFill>
                <a:srgbClr val="0070C0"/>
              </a:solidFill>
              <a:latin typeface="Times New Roman" pitchFamily="18" charset="0"/>
              <a:cs typeface="Times New Roman" pitchFamily="18" charset="0"/>
            </a:endParaRPr>
          </a:p>
          <a:p>
            <a:pPr algn="ctr"/>
            <a:r>
              <a:rPr lang="ru-RU" sz="3600" b="1" dirty="0">
                <a:solidFill>
                  <a:srgbClr val="0070C0"/>
                </a:solidFill>
                <a:latin typeface="Times New Roman" pitchFamily="18" charset="0"/>
                <a:cs typeface="Times New Roman" pitchFamily="18" charset="0"/>
              </a:rPr>
              <a:t>«Как Маша звук «Р» искала»</a:t>
            </a:r>
            <a:endParaRPr lang="ru-RU" sz="3600" dirty="0">
              <a:solidFill>
                <a:srgbClr val="0070C0"/>
              </a:solidFill>
              <a:latin typeface="Times New Roman" pitchFamily="18" charset="0"/>
              <a:cs typeface="Times New Roman" pitchFamily="18" charset="0"/>
            </a:endParaRPr>
          </a:p>
        </p:txBody>
      </p:sp>
      <p:pic>
        <p:nvPicPr>
          <p:cNvPr id="9218" name="Picture 2" descr="G:\картинки мульт\маша ласточка.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732240" y="3525288"/>
            <a:ext cx="2339182" cy="3325852"/>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G:\картинки мульт\мед акробат.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9512" y="-1"/>
            <a:ext cx="2520280" cy="24210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4069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1188" y="404664"/>
            <a:ext cx="8640960" cy="6001643"/>
          </a:xfrm>
          <a:prstGeom prst="rect">
            <a:avLst/>
          </a:prstGeom>
        </p:spPr>
        <p:txBody>
          <a:bodyPr wrap="square">
            <a:spAutoFit/>
          </a:bodyPr>
          <a:lstStyle/>
          <a:p>
            <a:pPr algn="just"/>
            <a:r>
              <a:rPr lang="ru-RU" sz="2400" dirty="0">
                <a:solidFill>
                  <a:srgbClr val="0070C0"/>
                </a:solidFill>
                <a:latin typeface="Times New Roman" pitchFamily="18" charset="0"/>
                <a:cs typeface="Times New Roman" pitchFamily="18" charset="0"/>
              </a:rPr>
              <a:t>Раз, два, три, четыре, пять! Вот и в сказке мы опять! </a:t>
            </a:r>
          </a:p>
          <a:p>
            <a:pPr algn="just"/>
            <a:r>
              <a:rPr lang="ru-RU" sz="2400" dirty="0">
                <a:solidFill>
                  <a:srgbClr val="0070C0"/>
                </a:solidFill>
                <a:latin typeface="Times New Roman" pitchFamily="18" charset="0"/>
                <a:cs typeface="Times New Roman" pitchFamily="18" charset="0"/>
              </a:rPr>
              <a:t>Жила была Машенька. Да, да, та самая, которая с медведем дружила. Так вот, проснулась наша Машенька утром рано потянулась и улыбнулась (упр. «Улыбка». Губы растянуты в улыбке. Видны сомкнутые зубы). Выглянула в окошко (упр. «Окошко» Широко открываем рот. Удерживаем 5-10 секунд), а там дождь. Расстроилась Маша.  Как же ей в гости к Мишке пойти? Решила она прогнать тучку. Давай поможем Маше. Прогоним дождливую тучку. (Дыхательное упр. «Подуй на дождинки» Вдыхаем через нос. Плавно и долго выдыхаем через рот, не надувая щек).  </a:t>
            </a:r>
          </a:p>
          <a:p>
            <a:pPr algn="just"/>
            <a:r>
              <a:rPr lang="ru-RU" sz="2400" dirty="0">
                <a:solidFill>
                  <a:srgbClr val="0070C0"/>
                </a:solidFill>
                <a:latin typeface="Times New Roman" pitchFamily="18" charset="0"/>
                <a:cs typeface="Times New Roman" pitchFamily="18" charset="0"/>
              </a:rPr>
              <a:t>Вот кажется и дождик закончился. «Какое </a:t>
            </a:r>
            <a:r>
              <a:rPr lang="ru-RU" sz="2400" dirty="0" err="1">
                <a:solidFill>
                  <a:srgbClr val="0070C0"/>
                </a:solidFill>
                <a:latin typeface="Times New Roman" pitchFamily="18" charset="0"/>
                <a:cs typeface="Times New Roman" pitchFamily="18" charset="0"/>
              </a:rPr>
              <a:t>яЛкое</a:t>
            </a:r>
            <a:r>
              <a:rPr lang="ru-RU" sz="2400" dirty="0">
                <a:solidFill>
                  <a:srgbClr val="0070C0"/>
                </a:solidFill>
                <a:latin typeface="Times New Roman" pitchFamily="18" charset="0"/>
                <a:cs typeface="Times New Roman" pitchFamily="18" charset="0"/>
              </a:rPr>
              <a:t> солнышко выглянула» - вскрикнула Маша. «Ой, кажется, у меня звук убежал. Что-то не </a:t>
            </a:r>
            <a:r>
              <a:rPr lang="ru-RU" sz="2400" dirty="0" err="1">
                <a:solidFill>
                  <a:srgbClr val="0070C0"/>
                </a:solidFill>
                <a:latin typeface="Times New Roman" pitchFamily="18" charset="0"/>
                <a:cs typeface="Times New Roman" pitchFamily="18" charset="0"/>
              </a:rPr>
              <a:t>Лычит</a:t>
            </a:r>
            <a:r>
              <a:rPr lang="ru-RU" sz="2400" dirty="0">
                <a:solidFill>
                  <a:srgbClr val="0070C0"/>
                </a:solidFill>
                <a:latin typeface="Times New Roman" pitchFamily="18" charset="0"/>
                <a:cs typeface="Times New Roman" pitchFamily="18" charset="0"/>
              </a:rPr>
              <a:t> совсем. Надо срочно искать мой звук». Посмотрела Маша на язычок, на месте. «Ничего не понимаю.  Пойду узнаю у Мишки. Может он сможет помочь».</a:t>
            </a:r>
          </a:p>
        </p:txBody>
      </p:sp>
    </p:spTree>
    <p:extLst>
      <p:ext uri="{BB962C8B-B14F-4D97-AF65-F5344CB8AC3E}">
        <p14:creationId xmlns:p14="http://schemas.microsoft.com/office/powerpoint/2010/main" val="7589927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692696"/>
            <a:ext cx="8424936" cy="5262979"/>
          </a:xfrm>
          <a:prstGeom prst="rect">
            <a:avLst/>
          </a:prstGeom>
        </p:spPr>
        <p:txBody>
          <a:bodyPr wrap="square">
            <a:spAutoFit/>
          </a:bodyPr>
          <a:lstStyle/>
          <a:p>
            <a:pPr algn="just"/>
            <a:r>
              <a:rPr lang="ru-RU" sz="2400" dirty="0">
                <a:solidFill>
                  <a:srgbClr val="0070C0"/>
                </a:solidFill>
                <a:latin typeface="Times New Roman" pitchFamily="18" charset="0"/>
                <a:cs typeface="Times New Roman" pitchFamily="18" charset="0"/>
              </a:rPr>
              <a:t>Отправилась Маша к медведю в гости. А Мишка тем временем стол накрывал, чай пить. Тут и Маша подоспела. Мишка испек блины с медом и малиной. (упр. «Блинчик» Улыбнуться, широко открыть рот, широкий язык на нижнюю губу и удерживать неподвижно 5-10 секунд) Маша достала красивые чашки в горошек. (упр. «Чашечка» Улыбнуться, открыть рот, высунуть язык, тянуть к носу, боковые края загнуть вверх). Стали Мишка и Маша чай пить. Да такое варенье вкусное у Медведя, что, Маша вся перепачкалась. Облизала Маша губки и рассказала Мише, что звук потеряла (упр. «Вкусное варенье» Широким языком обхватить верхнюю губу, удерживать позу обхвата, затем стянуть язык в рот). Мишка только плечами пожал. Не знает он, где звук искать. Знает, только, чтобы его найти нужно тренировать язычок, но как не знает.</a:t>
            </a:r>
          </a:p>
        </p:txBody>
      </p:sp>
    </p:spTree>
    <p:extLst>
      <p:ext uri="{BB962C8B-B14F-4D97-AF65-F5344CB8AC3E}">
        <p14:creationId xmlns:p14="http://schemas.microsoft.com/office/powerpoint/2010/main" val="18550960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548680"/>
            <a:ext cx="8784976" cy="5632311"/>
          </a:xfrm>
          <a:prstGeom prst="rect">
            <a:avLst/>
          </a:prstGeom>
        </p:spPr>
        <p:txBody>
          <a:bodyPr wrap="square">
            <a:spAutoFit/>
          </a:bodyPr>
          <a:lstStyle/>
          <a:p>
            <a:pPr algn="just"/>
            <a:r>
              <a:rPr lang="ru-RU" sz="2000" dirty="0">
                <a:solidFill>
                  <a:srgbClr val="0070C0"/>
                </a:solidFill>
                <a:latin typeface="Times New Roman" pitchFamily="18" charset="0"/>
                <a:cs typeface="Times New Roman" pitchFamily="18" charset="0"/>
              </a:rPr>
              <a:t>Отправилась Маша к волкам. Может они знают? Волки тоже ничем не смогли помочь.  Только выть умеют. Пошла Маша дальше по лесной тропинке. Сначала встретила ежей. Они грибы собирали. Спросила Маша, не смогут ли ежи научить? Ежи только пофыркали. «Ну тогда хоть грибов насобираю» - решила Маша. Насобирала целую корзину. (упр. «Грибок» Улыбнуться, широко открыть рот, прижать язык к небу, чтобы подъязычная связка была натянута. Удерживать 5-10 секунд). Вдруг где-то на дереве застучал дятел: «Д-Д-Д-Д-Д!» Маша тоже начала повторять за дятлом (</a:t>
            </a:r>
            <a:r>
              <a:rPr lang="ru-RU" sz="2000" dirty="0" err="1">
                <a:solidFill>
                  <a:srgbClr val="0070C0"/>
                </a:solidFill>
                <a:latin typeface="Times New Roman" pitchFamily="18" charset="0"/>
                <a:cs typeface="Times New Roman" pitchFamily="18" charset="0"/>
              </a:rPr>
              <a:t>упр</a:t>
            </a:r>
            <a:r>
              <a:rPr lang="ru-RU" sz="2000" dirty="0">
                <a:solidFill>
                  <a:srgbClr val="0070C0"/>
                </a:solidFill>
                <a:latin typeface="Times New Roman" pitchFamily="18" charset="0"/>
                <a:cs typeface="Times New Roman" pitchFamily="18" charset="0"/>
              </a:rPr>
              <a:t> «Дятел» Широко улыбнуться, произносить звук «д» упирая широкий язык за верхние зубы). Пока Маша дятлу подражала, не заметила, как встретила индюка. Спросила, не знает ли он где ей звук отыскать. Может он её научит? Индюк только </a:t>
            </a:r>
            <a:r>
              <a:rPr lang="ru-RU" sz="2000" dirty="0" err="1">
                <a:solidFill>
                  <a:srgbClr val="0070C0"/>
                </a:solidFill>
                <a:latin typeface="Times New Roman" pitchFamily="18" charset="0"/>
                <a:cs typeface="Times New Roman" pitchFamily="18" charset="0"/>
              </a:rPr>
              <a:t>болобочет</a:t>
            </a:r>
            <a:r>
              <a:rPr lang="ru-RU" sz="2000" dirty="0">
                <a:solidFill>
                  <a:srgbClr val="0070C0"/>
                </a:solidFill>
                <a:latin typeface="Times New Roman" pitchFamily="18" charset="0"/>
                <a:cs typeface="Times New Roman" pitchFamily="18" charset="0"/>
              </a:rPr>
              <a:t>, а звук «р» не говорит. Попробовала Маша повторить за индюком, да только дразнилка какая-то получается (упр. «Болтушка» Скользить «чашечкой» по верхней губе с работающими голосовыми связками). Брела Маша к домику медведя, видит, там Панда забор красит. Решила Маша помочь. Да так увлеклась, что язык в ротике тоже повторял движения кисточки (упр. «Маляр» Губы в улыбке, рот широко открыт, кончиком языка водить по нёбу вперед-назад).</a:t>
            </a:r>
          </a:p>
        </p:txBody>
      </p:sp>
    </p:spTree>
    <p:extLst>
      <p:ext uri="{BB962C8B-B14F-4D97-AF65-F5344CB8AC3E}">
        <p14:creationId xmlns:p14="http://schemas.microsoft.com/office/powerpoint/2010/main" val="34952315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980728"/>
            <a:ext cx="8640960" cy="4893647"/>
          </a:xfrm>
          <a:prstGeom prst="rect">
            <a:avLst/>
          </a:prstGeom>
        </p:spPr>
        <p:txBody>
          <a:bodyPr wrap="square">
            <a:spAutoFit/>
          </a:bodyPr>
          <a:lstStyle/>
          <a:p>
            <a:pPr algn="just"/>
            <a:r>
              <a:rPr lang="ru-RU" sz="2400" dirty="0">
                <a:solidFill>
                  <a:srgbClr val="0070C0"/>
                </a:solidFill>
                <a:latin typeface="Times New Roman" pitchFamily="18" charset="0"/>
                <a:cs typeface="Times New Roman" pitchFamily="18" charset="0"/>
              </a:rPr>
              <a:t>Пришла Маша, расстроенная к Мишке на речку, он там рыбу ловил. Решила тоже рыбку поймать. Вдруг золотая попадется и поможет звук вернуть. Сиди с удочкой, ждет. А рыбка ну никак не клюёт, только пчелка над ухом жужжит: «ДЖ-ДЖ-ДЖ!» Стала Маша пчелу дразнить: «ДЖ-ДЖ-ДЖ!» (упр. «Злая пчела». Произносить сочетание «</a:t>
            </a:r>
            <a:r>
              <a:rPr lang="ru-RU" sz="2400" dirty="0" err="1">
                <a:solidFill>
                  <a:srgbClr val="0070C0"/>
                </a:solidFill>
                <a:latin typeface="Times New Roman" pitchFamily="18" charset="0"/>
                <a:cs typeface="Times New Roman" pitchFamily="18" charset="0"/>
              </a:rPr>
              <a:t>дж</a:t>
            </a:r>
            <a:r>
              <a:rPr lang="ru-RU" sz="2400" dirty="0">
                <a:solidFill>
                  <a:srgbClr val="0070C0"/>
                </a:solidFill>
                <a:latin typeface="Times New Roman" pitchFamily="18" charset="0"/>
                <a:cs typeface="Times New Roman" pitchFamily="18" charset="0"/>
              </a:rPr>
              <a:t>» при этом губы в улыбке, рот широко открыт, сильная воздушная струя направлена на кончик языка) А сама язык пальчиком двигает, да как зарычит: «Р-Р-Р!». Мишка от испуга чуть удочку не потерял. «Мишка, Мишка, «р» </a:t>
            </a:r>
            <a:r>
              <a:rPr lang="ru-RU" sz="2400" dirty="0" err="1">
                <a:solidFill>
                  <a:srgbClr val="0070C0"/>
                </a:solidFill>
                <a:latin typeface="Times New Roman" pitchFamily="18" charset="0"/>
                <a:cs typeface="Times New Roman" pitchFamily="18" charset="0"/>
              </a:rPr>
              <a:t>веРРРнулся</a:t>
            </a:r>
            <a:r>
              <a:rPr lang="ru-RU" sz="2400" dirty="0">
                <a:solidFill>
                  <a:srgbClr val="0070C0"/>
                </a:solidFill>
                <a:latin typeface="Times New Roman" pitchFamily="18" charset="0"/>
                <a:cs typeface="Times New Roman" pitchFamily="18" charset="0"/>
              </a:rPr>
              <a:t>, </a:t>
            </a:r>
            <a:r>
              <a:rPr lang="ru-RU" sz="2400" dirty="0" err="1">
                <a:solidFill>
                  <a:srgbClr val="0070C0"/>
                </a:solidFill>
                <a:latin typeface="Times New Roman" pitchFamily="18" charset="0"/>
                <a:cs typeface="Times New Roman" pitchFamily="18" charset="0"/>
              </a:rPr>
              <a:t>уРРРа</a:t>
            </a:r>
            <a:r>
              <a:rPr lang="ru-RU" sz="2400" dirty="0">
                <a:solidFill>
                  <a:srgbClr val="0070C0"/>
                </a:solidFill>
                <a:latin typeface="Times New Roman" pitchFamily="18" charset="0"/>
                <a:cs typeface="Times New Roman" pitchFamily="18" charset="0"/>
              </a:rPr>
              <a:t>!!!» - кричала радостная Маша. А тут и у Мишки радость. Рыбка клюнула, да не одна.</a:t>
            </a:r>
          </a:p>
          <a:p>
            <a:pPr algn="just"/>
            <a:r>
              <a:rPr lang="ru-RU" sz="2400" dirty="0">
                <a:solidFill>
                  <a:srgbClr val="0070C0"/>
                </a:solidFill>
                <a:latin typeface="Times New Roman" pitchFamily="18" charset="0"/>
                <a:cs typeface="Times New Roman" pitchFamily="18" charset="0"/>
              </a:rPr>
              <a:t>Вот так Маша в сказке  звук «р» нашла! И у тебя всё получится!</a:t>
            </a:r>
          </a:p>
          <a:p>
            <a:pPr algn="just"/>
            <a:r>
              <a:rPr lang="ru-RU" sz="2400" dirty="0">
                <a:solidFill>
                  <a:srgbClr val="0070C0"/>
                </a:solidFill>
                <a:latin typeface="Times New Roman" pitchFamily="18" charset="0"/>
                <a:cs typeface="Times New Roman" pitchFamily="18" charset="0"/>
              </a:rPr>
              <a:t> </a:t>
            </a:r>
          </a:p>
        </p:txBody>
      </p:sp>
    </p:spTree>
    <p:extLst>
      <p:ext uri="{BB962C8B-B14F-4D97-AF65-F5344CB8AC3E}">
        <p14:creationId xmlns:p14="http://schemas.microsoft.com/office/powerpoint/2010/main" val="38768621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1997839"/>
            <a:ext cx="7344816" cy="2677656"/>
          </a:xfrm>
          <a:prstGeom prst="rect">
            <a:avLst/>
          </a:prstGeom>
        </p:spPr>
        <p:txBody>
          <a:bodyPr wrap="square">
            <a:spAutoFit/>
          </a:bodyPr>
          <a:lstStyle/>
          <a:p>
            <a:r>
              <a:rPr lang="ru-RU" sz="2400" dirty="0">
                <a:solidFill>
                  <a:srgbClr val="0070C0"/>
                </a:solidFill>
                <a:latin typeface="Times New Roman" pitchFamily="18" charset="0"/>
                <a:cs typeface="Times New Roman" pitchFamily="18" charset="0"/>
              </a:rPr>
              <a:t>Аннотация</a:t>
            </a:r>
          </a:p>
          <a:p>
            <a:pPr algn="just"/>
            <a:r>
              <a:rPr lang="ru-RU" sz="2400" dirty="0">
                <a:solidFill>
                  <a:srgbClr val="0070C0"/>
                </a:solidFill>
                <a:latin typeface="Times New Roman" pitchFamily="18" charset="0"/>
                <a:cs typeface="Times New Roman" pitchFamily="18" charset="0"/>
              </a:rPr>
              <a:t>В </a:t>
            </a:r>
            <a:r>
              <a:rPr lang="ru-RU" sz="2400" dirty="0" smtClean="0">
                <a:solidFill>
                  <a:srgbClr val="0070C0"/>
                </a:solidFill>
                <a:latin typeface="Times New Roman" pitchFamily="18" charset="0"/>
                <a:cs typeface="Times New Roman" pitchFamily="18" charset="0"/>
              </a:rPr>
              <a:t>презентации представлено </a:t>
            </a:r>
            <a:r>
              <a:rPr lang="ru-RU" sz="2400" dirty="0">
                <a:solidFill>
                  <a:srgbClr val="0070C0"/>
                </a:solidFill>
                <a:latin typeface="Times New Roman" pitchFamily="18" charset="0"/>
                <a:cs typeface="Times New Roman" pitchFamily="18" charset="0"/>
              </a:rPr>
              <a:t>дидактическое пособие для детей старшего дошкольного возраста «Сказка с элементами артикуляционной гимнастики «Как Маша звук «р» искала». Материал направлен на формирование правильного артикуляционного уклада для постановки сонорного звука «р»</a:t>
            </a:r>
          </a:p>
        </p:txBody>
      </p:sp>
    </p:spTree>
    <p:extLst>
      <p:ext uri="{BB962C8B-B14F-4D97-AF65-F5344CB8AC3E}">
        <p14:creationId xmlns:p14="http://schemas.microsoft.com/office/powerpoint/2010/main" val="3187792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39752" y="2721114"/>
            <a:ext cx="4641912" cy="523220"/>
          </a:xfrm>
          <a:prstGeom prst="rect">
            <a:avLst/>
          </a:prstGeom>
        </p:spPr>
        <p:txBody>
          <a:bodyPr wrap="none">
            <a:spAutoFit/>
          </a:bodyPr>
          <a:lstStyle/>
          <a:p>
            <a:pPr algn="ctr"/>
            <a:r>
              <a:rPr lang="ru-RU" sz="2800" dirty="0">
                <a:solidFill>
                  <a:srgbClr val="0070C0"/>
                </a:solidFill>
                <a:latin typeface="Times New Roman" pitchFamily="18" charset="0"/>
                <a:cs typeface="Times New Roman" pitchFamily="18" charset="0"/>
              </a:rPr>
              <a:t>Методические рекомендации</a:t>
            </a:r>
          </a:p>
        </p:txBody>
      </p:sp>
    </p:spTree>
    <p:extLst>
      <p:ext uri="{BB962C8B-B14F-4D97-AF65-F5344CB8AC3E}">
        <p14:creationId xmlns:p14="http://schemas.microsoft.com/office/powerpoint/2010/main" val="1379938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692696"/>
            <a:ext cx="8136904" cy="5170646"/>
          </a:xfrm>
          <a:prstGeom prst="rect">
            <a:avLst/>
          </a:prstGeom>
        </p:spPr>
        <p:txBody>
          <a:bodyPr wrap="square">
            <a:spAutoFit/>
          </a:bodyPr>
          <a:lstStyle/>
          <a:p>
            <a:pPr algn="just"/>
            <a:r>
              <a:rPr lang="ru-RU" sz="2400" dirty="0">
                <a:solidFill>
                  <a:srgbClr val="0070C0"/>
                </a:solidFill>
                <a:latin typeface="Times New Roman" pitchFamily="18" charset="0"/>
                <a:cs typeface="Times New Roman" pitchFamily="18" charset="0"/>
              </a:rPr>
              <a:t>Речь – сложный процесс, в нём задействованы различные органы. Артикуляционная гимнастика помогает тренировать их мышцы. В результате чего речь развивается быстрее, и у ребёнка,  вырабатывается правильное произношение. </a:t>
            </a:r>
            <a:endParaRPr lang="ru-RU" sz="2400" dirty="0" smtClean="0">
              <a:solidFill>
                <a:srgbClr val="0070C0"/>
              </a:solidFill>
              <a:latin typeface="Times New Roman" pitchFamily="18" charset="0"/>
              <a:cs typeface="Times New Roman" pitchFamily="18" charset="0"/>
            </a:endParaRPr>
          </a:p>
          <a:p>
            <a:pPr algn="just"/>
            <a:endParaRPr lang="ru-RU" sz="2400" dirty="0" smtClean="0">
              <a:solidFill>
                <a:srgbClr val="0070C0"/>
              </a:solidFill>
              <a:latin typeface="Times New Roman" pitchFamily="18" charset="0"/>
              <a:cs typeface="Times New Roman" pitchFamily="18" charset="0"/>
            </a:endParaRPr>
          </a:p>
          <a:p>
            <a:pPr algn="just"/>
            <a:r>
              <a:rPr lang="ru-RU" sz="2400" dirty="0" smtClean="0">
                <a:solidFill>
                  <a:srgbClr val="0070C0"/>
                </a:solidFill>
                <a:latin typeface="Times New Roman" pitchFamily="18" charset="0"/>
                <a:cs typeface="Times New Roman" pitchFamily="18" charset="0"/>
              </a:rPr>
              <a:t>Артикуляционная </a:t>
            </a:r>
            <a:r>
              <a:rPr lang="ru-RU" sz="2400" dirty="0">
                <a:solidFill>
                  <a:srgbClr val="0070C0"/>
                </a:solidFill>
                <a:latin typeface="Times New Roman" pitchFamily="18" charset="0"/>
                <a:cs typeface="Times New Roman" pitchFamily="18" charset="0"/>
              </a:rPr>
              <a:t>гимнастика – упражнения для тренировки языка, губ, щёк, нижней челюсти, отвечающих за правильное произношение звуков, четкость дикции (внятность, понятность речи окружающим). Упражнения на формирование артикуляции повышают подвижность  органов речи, помогают ощущать и запоминать движения органов артикуляционного аппарата, формируют автоматическое произношение.</a:t>
            </a:r>
          </a:p>
          <a:p>
            <a:pPr algn="just"/>
            <a:endParaRPr lang="ru-RU" dirty="0"/>
          </a:p>
        </p:txBody>
      </p:sp>
    </p:spTree>
    <p:extLst>
      <p:ext uri="{BB962C8B-B14F-4D97-AF65-F5344CB8AC3E}">
        <p14:creationId xmlns:p14="http://schemas.microsoft.com/office/powerpoint/2010/main" val="3997906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751344"/>
            <a:ext cx="7704856" cy="5262979"/>
          </a:xfrm>
          <a:prstGeom prst="rect">
            <a:avLst/>
          </a:prstGeom>
        </p:spPr>
        <p:txBody>
          <a:bodyPr wrap="square">
            <a:spAutoFit/>
          </a:bodyPr>
          <a:lstStyle/>
          <a:p>
            <a:pPr algn="just"/>
            <a:r>
              <a:rPr lang="ru-RU" sz="2400" dirty="0">
                <a:solidFill>
                  <a:srgbClr val="0070C0"/>
                </a:solidFill>
                <a:latin typeface="Times New Roman" pitchFamily="18" charset="0"/>
                <a:cs typeface="Times New Roman" pitchFamily="18" charset="0"/>
              </a:rPr>
              <a:t>Подготовка органов артикуляционного аппарата для постановки звука требует кропотливого, порой монотонного, длительного труда. Как показывает практика, детям очень быстро надоедает отраженно повторять за логопедом упражнения. Чтобы сделать занятия более интересными, разнообразными и эффективными для ребёнка, нужно увлечь его. Удивить. Вызвать положительные эмоции. Для создания и поддержания мотивации на данном этапе работы мы предлагаем использовать пособие «Сказка с элементами артикуляционной гимнастики «Как Маша звук «р» искала» для детей дошкольного возраста 5-7 лет. Материал  направлен на   развитие артикуляционной моторики.</a:t>
            </a:r>
          </a:p>
        </p:txBody>
      </p:sp>
    </p:spTree>
    <p:extLst>
      <p:ext uri="{BB962C8B-B14F-4D97-AF65-F5344CB8AC3E}">
        <p14:creationId xmlns:p14="http://schemas.microsoft.com/office/powerpoint/2010/main" val="11236485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Loner\Рабочий стол\09-04-2022_22-36-31\IMG_20220409_220105_resized_20220409_103622243.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644008" y="3501008"/>
            <a:ext cx="4088904" cy="306667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7" name="Picture 3" descr="C:\Documents and Settings\Loner\Рабочий стол\09-04-2022_22-36-31\IMG_20220409_220034_resized_20220409_103623198.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6200000">
            <a:off x="1241630" y="1430778"/>
            <a:ext cx="2916324" cy="388843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39552" y="548680"/>
            <a:ext cx="7776864" cy="1200329"/>
          </a:xfrm>
          <a:prstGeom prst="rect">
            <a:avLst/>
          </a:prstGeom>
          <a:noFill/>
        </p:spPr>
        <p:txBody>
          <a:bodyPr wrap="square" rtlCol="0">
            <a:spAutoFit/>
          </a:bodyPr>
          <a:lstStyle/>
          <a:p>
            <a:pPr algn="ctr"/>
            <a:r>
              <a:rPr lang="ru-RU" sz="2400" dirty="0" smtClean="0">
                <a:solidFill>
                  <a:srgbClr val="0070C0"/>
                </a:solidFill>
                <a:latin typeface="Times New Roman" pitchFamily="18" charset="0"/>
                <a:cs typeface="Times New Roman" pitchFamily="18" charset="0"/>
              </a:rPr>
              <a:t>Пособие </a:t>
            </a:r>
            <a:r>
              <a:rPr lang="ru-RU" sz="2400" dirty="0">
                <a:solidFill>
                  <a:srgbClr val="0070C0"/>
                </a:solidFill>
                <a:latin typeface="Times New Roman" pitchFamily="18" charset="0"/>
                <a:cs typeface="Times New Roman" pitchFamily="18" charset="0"/>
              </a:rPr>
              <a:t>«Сказка с элементами артикуляционной гимнастики «Как Маша звук «р» искала» для детей дошкольного возраста 5-7 лет.</a:t>
            </a:r>
          </a:p>
        </p:txBody>
      </p:sp>
    </p:spTree>
    <p:extLst>
      <p:ext uri="{BB962C8B-B14F-4D97-AF65-F5344CB8AC3E}">
        <p14:creationId xmlns:p14="http://schemas.microsoft.com/office/powerpoint/2010/main" val="32036336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5204" y="1916832"/>
            <a:ext cx="8352928" cy="2677656"/>
          </a:xfrm>
          <a:prstGeom prst="rect">
            <a:avLst/>
          </a:prstGeom>
        </p:spPr>
        <p:txBody>
          <a:bodyPr wrap="square">
            <a:spAutoFit/>
          </a:bodyPr>
          <a:lstStyle/>
          <a:p>
            <a:pPr algn="just"/>
            <a:r>
              <a:rPr lang="ru-RU" sz="2400" dirty="0">
                <a:solidFill>
                  <a:srgbClr val="0070C0"/>
                </a:solidFill>
                <a:latin typeface="Times New Roman" pitchFamily="18" charset="0"/>
                <a:cs typeface="Times New Roman" pitchFamily="18" charset="0"/>
              </a:rPr>
              <a:t>Знакомые артикуляционные упражнения выполняются вместе с героиней любимого известного мультфильма. Данное пособие на постановку звука «р» можно использовать в системной коррекционной работе с дошкольниками, предполагающей развитие связной речи, слухового внимания, памяти, логического мышления, обогащение словарного запаса на индивидуальных занятиях. </a:t>
            </a:r>
          </a:p>
        </p:txBody>
      </p:sp>
    </p:spTree>
    <p:extLst>
      <p:ext uri="{BB962C8B-B14F-4D97-AF65-F5344CB8AC3E}">
        <p14:creationId xmlns:p14="http://schemas.microsoft.com/office/powerpoint/2010/main" val="1564698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889844"/>
            <a:ext cx="8280920" cy="4154984"/>
          </a:xfrm>
          <a:prstGeom prst="rect">
            <a:avLst/>
          </a:prstGeom>
        </p:spPr>
        <p:txBody>
          <a:bodyPr wrap="square">
            <a:spAutoFit/>
          </a:bodyPr>
          <a:lstStyle/>
          <a:p>
            <a:pPr algn="just"/>
            <a:r>
              <a:rPr lang="ru-RU" sz="2400" dirty="0">
                <a:solidFill>
                  <a:srgbClr val="0070C0"/>
                </a:solidFill>
                <a:latin typeface="Times New Roman" pitchFamily="18" charset="0"/>
                <a:cs typeface="Times New Roman" pitchFamily="18" charset="0"/>
              </a:rPr>
              <a:t>Сказка представлена в формате А4 на 9  ламинированных листах, скрепленных кольцом, где представлены сюжетные картинки из мультфильма «Маша и медведь». Листы можно использовать  отдельно, либо менять последовательность. Также на отдельном листе представлен текст сказки с упражнениями артикуляционной гимнастики для подготовки к постановке звука «р». Материал не является статичным. В пособии присутствуют детали на липучках, которые хранятся в отдельном кармане. Взрослый или ребёнок сам, по ходу сказки может прикреплять нужных героев и предметы на сюжетные листы.</a:t>
            </a:r>
          </a:p>
        </p:txBody>
      </p:sp>
    </p:spTree>
    <p:extLst>
      <p:ext uri="{BB962C8B-B14F-4D97-AF65-F5344CB8AC3E}">
        <p14:creationId xmlns:p14="http://schemas.microsoft.com/office/powerpoint/2010/main" val="5695758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Loner\Рабочий стол\09-04-2022_22-36-31\IMG_20220409_223242_resized_20220409_103624608.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6200000">
            <a:off x="4652122" y="2484782"/>
            <a:ext cx="3505064" cy="467341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074" name="Picture 2" descr="C:\Documents and Settings\Loner\Рабочий стол\09-04-2022_22-36-31\IMG_20220409_222836_resized_20220409_103625465.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6200000">
            <a:off x="887591" y="-231406"/>
            <a:ext cx="3384376" cy="45125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8475598"/>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67</TotalTime>
  <Words>1207</Words>
  <Application>Microsoft Office PowerPoint</Application>
  <PresentationFormat>Экран (4:3)</PresentationFormat>
  <Paragraphs>26</Paragraphs>
  <Slides>18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18</vt:i4>
      </vt:variant>
    </vt:vector>
  </HeadingPairs>
  <TitlesOfParts>
    <vt:vector size="23" baseType="lpstr">
      <vt:lpstr>Calibri</vt:lpstr>
      <vt:lpstr>Georgia</vt:lpstr>
      <vt:lpstr>Times New Roman</vt:lpstr>
      <vt:lpstr>Trebuchet MS</vt:lpstr>
      <vt:lpstr>Воздушный поток</vt:lpstr>
      <vt:lpstr>«Как Маша звук «р» искала»  Дидактическое пособие для детей старшего дошкольного возраста Сказка с элементами артикуляционной гимнастики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«Как Маша звук «р» искала»  Дидактическое пособие для детей старшего дошкольного возраста Сказка с элементами артикуляционной гимнастики </dc:title>
  <dc:creator>Grey Wolf</dc:creator>
  <cp:lastModifiedBy>Воспитатель</cp:lastModifiedBy>
  <cp:revision>7</cp:revision>
  <dcterms:created xsi:type="dcterms:W3CDTF">2022-04-09T19:44:00Z</dcterms:created>
  <dcterms:modified xsi:type="dcterms:W3CDTF">2022-04-09T20:35:07Z</dcterms:modified>
</cp:coreProperties>
</file>