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7" r:id="rId3"/>
    <p:sldId id="292" r:id="rId4"/>
    <p:sldId id="268" r:id="rId5"/>
    <p:sldId id="269" r:id="rId6"/>
    <p:sldId id="270" r:id="rId7"/>
    <p:sldId id="271" r:id="rId8"/>
    <p:sldId id="259" r:id="rId9"/>
    <p:sldId id="272" r:id="rId10"/>
    <p:sldId id="293" r:id="rId11"/>
    <p:sldId id="294" r:id="rId12"/>
    <p:sldId id="295" r:id="rId13"/>
    <p:sldId id="260" r:id="rId14"/>
    <p:sldId id="262" r:id="rId15"/>
    <p:sldId id="263" r:id="rId16"/>
    <p:sldId id="264" r:id="rId17"/>
    <p:sldId id="265" r:id="rId18"/>
    <p:sldId id="266" r:id="rId19"/>
    <p:sldId id="267" r:id="rId20"/>
    <p:sldId id="296" r:id="rId21"/>
    <p:sldId id="279" r:id="rId22"/>
    <p:sldId id="281" r:id="rId23"/>
    <p:sldId id="283" r:id="rId24"/>
    <p:sldId id="285" r:id="rId25"/>
    <p:sldId id="287" r:id="rId26"/>
    <p:sldId id="276" r:id="rId27"/>
    <p:sldId id="291" r:id="rId2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1498"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ABBD936C-3B80-4624-A49C-D7F989B4D440}" type="datetimeFigureOut">
              <a:rPr lang="ru-RU" smtClean="0"/>
              <a:t>10.04.2022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9044F81-1AC4-4481-BF10-943201F2FA97}" type="slidenum">
              <a:rPr lang="ru-RU" smtClean="0"/>
              <a:t>‹#›</a:t>
            </a:fld>
            <a:endParaRPr lang="ru-RU"/>
          </a:p>
        </p:txBody>
      </p:sp>
    </p:spTree>
    <p:extLst>
      <p:ext uri="{BB962C8B-B14F-4D97-AF65-F5344CB8AC3E}">
        <p14:creationId xmlns:p14="http://schemas.microsoft.com/office/powerpoint/2010/main" val="24038973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ABBD936C-3B80-4624-A49C-D7F989B4D440}" type="datetimeFigureOut">
              <a:rPr lang="ru-RU" smtClean="0"/>
              <a:t>10.04.2022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9044F81-1AC4-4481-BF10-943201F2FA97}" type="slidenum">
              <a:rPr lang="ru-RU" smtClean="0"/>
              <a:t>‹#›</a:t>
            </a:fld>
            <a:endParaRPr lang="ru-RU"/>
          </a:p>
        </p:txBody>
      </p:sp>
    </p:spTree>
    <p:extLst>
      <p:ext uri="{BB962C8B-B14F-4D97-AF65-F5344CB8AC3E}">
        <p14:creationId xmlns:p14="http://schemas.microsoft.com/office/powerpoint/2010/main" val="3600307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ABBD936C-3B80-4624-A49C-D7F989B4D440}" type="datetimeFigureOut">
              <a:rPr lang="ru-RU" smtClean="0"/>
              <a:t>10.04.2022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9044F81-1AC4-4481-BF10-943201F2FA97}" type="slidenum">
              <a:rPr lang="ru-RU" smtClean="0"/>
              <a:t>‹#›</a:t>
            </a:fld>
            <a:endParaRPr lang="ru-RU"/>
          </a:p>
        </p:txBody>
      </p:sp>
    </p:spTree>
    <p:extLst>
      <p:ext uri="{BB962C8B-B14F-4D97-AF65-F5344CB8AC3E}">
        <p14:creationId xmlns:p14="http://schemas.microsoft.com/office/powerpoint/2010/main" val="37964168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ABBD936C-3B80-4624-A49C-D7F989B4D440}" type="datetimeFigureOut">
              <a:rPr lang="ru-RU" smtClean="0"/>
              <a:t>10.04.2022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9044F81-1AC4-4481-BF10-943201F2FA97}" type="slidenum">
              <a:rPr lang="ru-RU" smtClean="0"/>
              <a:t>‹#›</a:t>
            </a:fld>
            <a:endParaRPr lang="ru-RU"/>
          </a:p>
        </p:txBody>
      </p:sp>
    </p:spTree>
    <p:extLst>
      <p:ext uri="{BB962C8B-B14F-4D97-AF65-F5344CB8AC3E}">
        <p14:creationId xmlns:p14="http://schemas.microsoft.com/office/powerpoint/2010/main" val="1253350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ABBD936C-3B80-4624-A49C-D7F989B4D440}" type="datetimeFigureOut">
              <a:rPr lang="ru-RU" smtClean="0"/>
              <a:t>10.04.2022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9044F81-1AC4-4481-BF10-943201F2FA97}" type="slidenum">
              <a:rPr lang="ru-RU" smtClean="0"/>
              <a:t>‹#›</a:t>
            </a:fld>
            <a:endParaRPr lang="ru-RU"/>
          </a:p>
        </p:txBody>
      </p:sp>
    </p:spTree>
    <p:extLst>
      <p:ext uri="{BB962C8B-B14F-4D97-AF65-F5344CB8AC3E}">
        <p14:creationId xmlns:p14="http://schemas.microsoft.com/office/powerpoint/2010/main" val="24116007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ABBD936C-3B80-4624-A49C-D7F989B4D440}" type="datetimeFigureOut">
              <a:rPr lang="ru-RU" smtClean="0"/>
              <a:t>10.04.2022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9044F81-1AC4-4481-BF10-943201F2FA97}" type="slidenum">
              <a:rPr lang="ru-RU" smtClean="0"/>
              <a:t>‹#›</a:t>
            </a:fld>
            <a:endParaRPr lang="ru-RU"/>
          </a:p>
        </p:txBody>
      </p:sp>
    </p:spTree>
    <p:extLst>
      <p:ext uri="{BB962C8B-B14F-4D97-AF65-F5344CB8AC3E}">
        <p14:creationId xmlns:p14="http://schemas.microsoft.com/office/powerpoint/2010/main" val="13150557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ABBD936C-3B80-4624-A49C-D7F989B4D440}" type="datetimeFigureOut">
              <a:rPr lang="ru-RU" smtClean="0"/>
              <a:t>10.04.2022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9044F81-1AC4-4481-BF10-943201F2FA97}" type="slidenum">
              <a:rPr lang="ru-RU" smtClean="0"/>
              <a:t>‹#›</a:t>
            </a:fld>
            <a:endParaRPr lang="ru-RU"/>
          </a:p>
        </p:txBody>
      </p:sp>
    </p:spTree>
    <p:extLst>
      <p:ext uri="{BB962C8B-B14F-4D97-AF65-F5344CB8AC3E}">
        <p14:creationId xmlns:p14="http://schemas.microsoft.com/office/powerpoint/2010/main" val="40550271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ABBD936C-3B80-4624-A49C-D7F989B4D440}" type="datetimeFigureOut">
              <a:rPr lang="ru-RU" smtClean="0"/>
              <a:t>10.04.2022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9044F81-1AC4-4481-BF10-943201F2FA97}" type="slidenum">
              <a:rPr lang="ru-RU" smtClean="0"/>
              <a:t>‹#›</a:t>
            </a:fld>
            <a:endParaRPr lang="ru-RU"/>
          </a:p>
        </p:txBody>
      </p:sp>
    </p:spTree>
    <p:extLst>
      <p:ext uri="{BB962C8B-B14F-4D97-AF65-F5344CB8AC3E}">
        <p14:creationId xmlns:p14="http://schemas.microsoft.com/office/powerpoint/2010/main" val="1052223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BBD936C-3B80-4624-A49C-D7F989B4D440}" type="datetimeFigureOut">
              <a:rPr lang="ru-RU" smtClean="0"/>
              <a:t>10.04.2022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9044F81-1AC4-4481-BF10-943201F2FA97}" type="slidenum">
              <a:rPr lang="ru-RU" smtClean="0"/>
              <a:t>‹#›</a:t>
            </a:fld>
            <a:endParaRPr lang="ru-RU"/>
          </a:p>
        </p:txBody>
      </p:sp>
    </p:spTree>
    <p:extLst>
      <p:ext uri="{BB962C8B-B14F-4D97-AF65-F5344CB8AC3E}">
        <p14:creationId xmlns:p14="http://schemas.microsoft.com/office/powerpoint/2010/main" val="24466378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ABBD936C-3B80-4624-A49C-D7F989B4D440}" type="datetimeFigureOut">
              <a:rPr lang="ru-RU" smtClean="0"/>
              <a:t>10.04.2022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9044F81-1AC4-4481-BF10-943201F2FA97}" type="slidenum">
              <a:rPr lang="ru-RU" smtClean="0"/>
              <a:t>‹#›</a:t>
            </a:fld>
            <a:endParaRPr lang="ru-RU"/>
          </a:p>
        </p:txBody>
      </p:sp>
    </p:spTree>
    <p:extLst>
      <p:ext uri="{BB962C8B-B14F-4D97-AF65-F5344CB8AC3E}">
        <p14:creationId xmlns:p14="http://schemas.microsoft.com/office/powerpoint/2010/main" val="13699143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ABBD936C-3B80-4624-A49C-D7F989B4D440}" type="datetimeFigureOut">
              <a:rPr lang="ru-RU" smtClean="0"/>
              <a:t>10.04.2022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9044F81-1AC4-4481-BF10-943201F2FA97}" type="slidenum">
              <a:rPr lang="ru-RU" smtClean="0"/>
              <a:t>‹#›</a:t>
            </a:fld>
            <a:endParaRPr lang="ru-RU"/>
          </a:p>
        </p:txBody>
      </p:sp>
    </p:spTree>
    <p:extLst>
      <p:ext uri="{BB962C8B-B14F-4D97-AF65-F5344CB8AC3E}">
        <p14:creationId xmlns:p14="http://schemas.microsoft.com/office/powerpoint/2010/main" val="34823026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D936C-3B80-4624-A49C-D7F989B4D440}" type="datetimeFigureOut">
              <a:rPr lang="ru-RU" smtClean="0"/>
              <a:t>10.04.2022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044F81-1AC4-4481-BF10-943201F2FA97}" type="slidenum">
              <a:rPr lang="ru-RU" smtClean="0"/>
              <a:t>‹#›</a:t>
            </a:fld>
            <a:endParaRPr lang="ru-RU"/>
          </a:p>
        </p:txBody>
      </p:sp>
    </p:spTree>
    <p:extLst>
      <p:ext uri="{BB962C8B-B14F-4D97-AF65-F5344CB8AC3E}">
        <p14:creationId xmlns:p14="http://schemas.microsoft.com/office/powerpoint/2010/main" val="28959062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englishwithpolina.com/2021/02/26/pismo-drugu-na-anglijskom/"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media.foxford.ru/essay/" TargetMode="External"/><Relationship Id="rId2" Type="http://schemas.openxmlformats.org/officeDocument/2006/relationships/hyperlink" Target="https://englishwithpolina.com/2021/10/13/novyj-format-esse/#&#1056;&#1072;&#1079;&#1073;&#1080;&#1088;&#1072;&#1077;&#1084;-&#1101;&#1089;&#1089;&#1077;-&#1076;&#1083;&#1103;-&#1045;&#1043;&#1069;-2022" TargetMode="External"/><Relationship Id="rId1" Type="http://schemas.openxmlformats.org/officeDocument/2006/relationships/slideLayout" Target="../slideLayouts/slideLayout2.xml"/><Relationship Id="rId5" Type="http://schemas.openxmlformats.org/officeDocument/2006/relationships/hyperlink" Target="https://skyteach.ru/2021/08/27/ege-po-anglijskomu-na-2022-kakie-izmeneniya-nas-zhdut/" TargetMode="External"/><Relationship Id="rId4" Type="http://schemas.openxmlformats.org/officeDocument/2006/relationships/hyperlink" Target="https://www.toeflresources.com/sample-toefl-essay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r>
              <a:rPr lang="ru-RU" sz="3600" b="1" dirty="0">
                <a:solidFill>
                  <a:srgbClr val="002060"/>
                </a:solidFill>
              </a:rPr>
              <a:t>Как написать ЭССЕ (задание 40.1/40.2) на основе таблицы/диаграммы на ЕГЭ по английскому языку </a:t>
            </a:r>
            <a:br>
              <a:rPr lang="ru-RU" sz="3600" b="1" dirty="0">
                <a:solidFill>
                  <a:srgbClr val="002060"/>
                </a:solidFill>
              </a:rPr>
            </a:br>
            <a:endParaRPr lang="ru-RU" sz="3600" b="1" dirty="0">
              <a:solidFill>
                <a:srgbClr val="002060"/>
              </a:solidFill>
            </a:endParaRPr>
          </a:p>
        </p:txBody>
      </p:sp>
      <p:sp>
        <p:nvSpPr>
          <p:cNvPr id="3" name="Подзаголовок 2"/>
          <p:cNvSpPr>
            <a:spLocks noGrp="1"/>
          </p:cNvSpPr>
          <p:nvPr>
            <p:ph type="subTitle" idx="1"/>
          </p:nvPr>
        </p:nvSpPr>
        <p:spPr/>
        <p:txBody>
          <a:bodyPr/>
          <a:lstStyle/>
          <a:p>
            <a:endParaRPr lang="ru-RU"/>
          </a:p>
        </p:txBody>
      </p:sp>
    </p:spTree>
    <p:extLst>
      <p:ext uri="{BB962C8B-B14F-4D97-AF65-F5344CB8AC3E}">
        <p14:creationId xmlns:p14="http://schemas.microsoft.com/office/powerpoint/2010/main" val="32362422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74638"/>
            <a:ext cx="8856984" cy="922114"/>
          </a:xfrm>
        </p:spPr>
        <p:txBody>
          <a:bodyPr>
            <a:noAutofit/>
          </a:bodyPr>
          <a:lstStyle/>
          <a:p>
            <a:r>
              <a:rPr lang="ru-RU" sz="3600" b="1" dirty="0">
                <a:solidFill>
                  <a:srgbClr val="002060"/>
                </a:solidFill>
              </a:rPr>
              <a:t>Специальная лексика для графиков и диаграмм</a:t>
            </a:r>
            <a:r>
              <a:rPr lang="en-US" sz="3600" b="1" dirty="0">
                <a:solidFill>
                  <a:srgbClr val="002060"/>
                </a:solidFill>
              </a:rPr>
              <a:t>:</a:t>
            </a:r>
            <a:br>
              <a:rPr lang="ru-RU" sz="3600" b="1" dirty="0">
                <a:solidFill>
                  <a:srgbClr val="002060"/>
                </a:solidFill>
              </a:rPr>
            </a:br>
            <a:endParaRPr lang="ru-RU" sz="3600" dirty="0">
              <a:solidFill>
                <a:srgbClr val="002060"/>
              </a:solidFill>
            </a:endParaRPr>
          </a:p>
        </p:txBody>
      </p:sp>
      <p:sp>
        <p:nvSpPr>
          <p:cNvPr id="3" name="Объект 2"/>
          <p:cNvSpPr>
            <a:spLocks noGrp="1"/>
          </p:cNvSpPr>
          <p:nvPr>
            <p:ph idx="1"/>
          </p:nvPr>
        </p:nvSpPr>
        <p:spPr>
          <a:xfrm>
            <a:off x="107504" y="1124744"/>
            <a:ext cx="9036496" cy="5733256"/>
          </a:xfrm>
        </p:spPr>
        <p:txBody>
          <a:bodyPr>
            <a:normAutofit fontScale="92500" lnSpcReduction="20000"/>
          </a:bodyPr>
          <a:lstStyle/>
          <a:p>
            <a:r>
              <a:rPr lang="en-US" b="1" dirty="0">
                <a:solidFill>
                  <a:srgbClr val="002060"/>
                </a:solidFill>
              </a:rPr>
              <a:t>Quantity words</a:t>
            </a:r>
          </a:p>
          <a:p>
            <a:pPr marL="0" indent="0">
              <a:buNone/>
            </a:pPr>
            <a:r>
              <a:rPr lang="en-US" dirty="0"/>
              <a:t>the same, majority, minority, about, around, almost, roughly, smaller, larger, higher, lower, fewer, less, twice as many/much, equal.</a:t>
            </a:r>
          </a:p>
          <a:p>
            <a:r>
              <a:rPr lang="en-US" b="1" dirty="0">
                <a:solidFill>
                  <a:srgbClr val="002060"/>
                </a:solidFill>
              </a:rPr>
              <a:t>Comparison words</a:t>
            </a:r>
          </a:p>
          <a:p>
            <a:pPr marL="0" indent="0">
              <a:buNone/>
            </a:pPr>
            <a:r>
              <a:rPr lang="en-US" dirty="0"/>
              <a:t>whereas, while, in comparison to, compared to, different from, relatively, respectively, with regards to.</a:t>
            </a:r>
          </a:p>
          <a:p>
            <a:r>
              <a:rPr lang="en-US" b="1" dirty="0" err="1">
                <a:solidFill>
                  <a:srgbClr val="002060"/>
                </a:solidFill>
              </a:rPr>
              <a:t>Categorising</a:t>
            </a:r>
            <a:r>
              <a:rPr lang="en-US" b="1" dirty="0">
                <a:solidFill>
                  <a:srgbClr val="002060"/>
                </a:solidFill>
              </a:rPr>
              <a:t> words</a:t>
            </a:r>
          </a:p>
          <a:p>
            <a:pPr marL="0" indent="0">
              <a:buNone/>
            </a:pPr>
            <a:r>
              <a:rPr lang="en-US" dirty="0"/>
              <a:t>variety, trend, type, figure, number, category, amount, quantity.</a:t>
            </a:r>
          </a:p>
          <a:p>
            <a:r>
              <a:rPr lang="en-US" b="1" dirty="0">
                <a:solidFill>
                  <a:srgbClr val="002060"/>
                </a:solidFill>
              </a:rPr>
              <a:t>Reporting constructions</a:t>
            </a:r>
          </a:p>
          <a:p>
            <a:pPr marL="0" indent="0">
              <a:buNone/>
            </a:pPr>
            <a:r>
              <a:rPr lang="en-US" dirty="0"/>
              <a:t>This table shows that … According to this data/information.</a:t>
            </a:r>
          </a:p>
          <a:p>
            <a:endParaRPr lang="ru-RU" dirty="0"/>
          </a:p>
        </p:txBody>
      </p:sp>
    </p:spTree>
    <p:extLst>
      <p:ext uri="{BB962C8B-B14F-4D97-AF65-F5344CB8AC3E}">
        <p14:creationId xmlns:p14="http://schemas.microsoft.com/office/powerpoint/2010/main" val="12935320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836712"/>
          </a:xfrm>
        </p:spPr>
        <p:txBody>
          <a:bodyPr>
            <a:normAutofit/>
          </a:bodyPr>
          <a:lstStyle/>
          <a:p>
            <a:r>
              <a:rPr lang="ru-RU" sz="3600" b="1" dirty="0">
                <a:solidFill>
                  <a:srgbClr val="002060"/>
                </a:solidFill>
              </a:rPr>
              <a:t>Шаблоны высказывания</a:t>
            </a:r>
          </a:p>
        </p:txBody>
      </p:sp>
      <p:sp>
        <p:nvSpPr>
          <p:cNvPr id="3" name="Объект 2"/>
          <p:cNvSpPr>
            <a:spLocks noGrp="1"/>
          </p:cNvSpPr>
          <p:nvPr>
            <p:ph idx="1"/>
          </p:nvPr>
        </p:nvSpPr>
        <p:spPr>
          <a:xfrm>
            <a:off x="0" y="692696"/>
            <a:ext cx="9144000" cy="6165304"/>
          </a:xfrm>
        </p:spPr>
        <p:txBody>
          <a:bodyPr>
            <a:normAutofit fontScale="70000" lnSpcReduction="20000"/>
          </a:bodyPr>
          <a:lstStyle/>
          <a:p>
            <a:pPr marL="0" indent="0" fontAlgn="base">
              <a:buNone/>
            </a:pPr>
            <a:r>
              <a:rPr lang="en-US" sz="3400" b="1" dirty="0"/>
              <a:t>Para 1: </a:t>
            </a:r>
            <a:r>
              <a:rPr lang="en-US" sz="3400" dirty="0"/>
              <a:t>My project aims to find out </a:t>
            </a:r>
            <a:r>
              <a:rPr lang="en-US" sz="3400" i="1" dirty="0"/>
              <a:t>(name the topic)</a:t>
            </a:r>
            <a:r>
              <a:rPr lang="en-US" sz="3400" dirty="0"/>
              <a:t>. Thus, I have collected some data and represented it on the diagram below/in the table below.</a:t>
            </a:r>
          </a:p>
          <a:p>
            <a:endParaRPr lang="en-US" sz="3400" dirty="0"/>
          </a:p>
          <a:p>
            <a:pPr marL="0" indent="0" fontAlgn="base">
              <a:buNone/>
            </a:pPr>
            <a:r>
              <a:rPr lang="en-US" sz="3400" b="1" dirty="0"/>
              <a:t>Para 2: </a:t>
            </a:r>
            <a:r>
              <a:rPr lang="en-US" sz="3400" dirty="0"/>
              <a:t>I can point out that the bar chart illustrates/depicts/shows </a:t>
            </a:r>
            <a:r>
              <a:rPr lang="en-US" sz="3400" i="1" dirty="0"/>
              <a:t>(what/that)</a:t>
            </a:r>
            <a:r>
              <a:rPr lang="en-US" sz="3400" dirty="0"/>
              <a:t>. Overall/The second feature of this data is</a:t>
            </a:r>
            <a:r>
              <a:rPr lang="en-US" sz="3400" i="1" dirty="0"/>
              <a:t> (what/that) </a:t>
            </a:r>
            <a:r>
              <a:rPr lang="en-US" sz="3400" dirty="0"/>
              <a:t>in comparison to</a:t>
            </a:r>
            <a:r>
              <a:rPr lang="en-US" sz="3400" i="1" dirty="0"/>
              <a:t> (what).</a:t>
            </a:r>
            <a:endParaRPr lang="en-US" sz="3400" dirty="0"/>
          </a:p>
          <a:p>
            <a:pPr marL="0" indent="0" fontAlgn="base">
              <a:buNone/>
            </a:pPr>
            <a:br>
              <a:rPr lang="en-US" sz="3400" dirty="0"/>
            </a:br>
            <a:r>
              <a:rPr lang="en-US" sz="3400" b="1" dirty="0"/>
              <a:t>Para 3:</a:t>
            </a:r>
            <a:r>
              <a:rPr lang="en-US" sz="3400" dirty="0"/>
              <a:t> It is worth mentioning that</a:t>
            </a:r>
            <a:r>
              <a:rPr lang="en-US" sz="3400" i="1" dirty="0"/>
              <a:t> (data)</a:t>
            </a:r>
            <a:r>
              <a:rPr lang="en-US" sz="3400" dirty="0"/>
              <a:t> is almost the same as </a:t>
            </a:r>
            <a:r>
              <a:rPr lang="en-US" sz="3400" i="1" dirty="0"/>
              <a:t>(data) (about % and % respectively)</a:t>
            </a:r>
            <a:r>
              <a:rPr lang="en-US" sz="3400" dirty="0"/>
              <a:t>. At the same time/Furthermore, the number of </a:t>
            </a:r>
            <a:r>
              <a:rPr lang="en-US" sz="3400" i="1" dirty="0"/>
              <a:t>(who/what) </a:t>
            </a:r>
            <a:r>
              <a:rPr lang="en-US" sz="3400" dirty="0"/>
              <a:t>is much smaller/larger than the number </a:t>
            </a:r>
            <a:r>
              <a:rPr lang="en-US" sz="3400" i="1" dirty="0"/>
              <a:t>(who/what)</a:t>
            </a:r>
            <a:r>
              <a:rPr lang="en-US" sz="3400" dirty="0"/>
              <a:t>.</a:t>
            </a:r>
          </a:p>
          <a:p>
            <a:pPr marL="0" indent="0" fontAlgn="base">
              <a:buNone/>
            </a:pPr>
            <a:br>
              <a:rPr lang="en-US" sz="3400" dirty="0"/>
            </a:br>
            <a:r>
              <a:rPr lang="en-US" sz="3400" b="1" dirty="0"/>
              <a:t>Para 4: </a:t>
            </a:r>
            <a:r>
              <a:rPr lang="en-US" sz="3400" dirty="0"/>
              <a:t>To my mind/In my opinion/I think, the statistics/data reveal/raise an important problem/issue. We can see that … . This figure shows that … . To solve this problem, they should … .</a:t>
            </a:r>
          </a:p>
          <a:p>
            <a:pPr marL="0" indent="0" fontAlgn="base">
              <a:buNone/>
            </a:pPr>
            <a:br>
              <a:rPr lang="en-US" sz="3400" dirty="0"/>
            </a:br>
            <a:r>
              <a:rPr lang="en-US" sz="3400" b="1" dirty="0"/>
              <a:t>Para 5: </a:t>
            </a:r>
            <a:r>
              <a:rPr lang="en-US" sz="3400" dirty="0"/>
              <a:t>In conclusion/Finally/To </a:t>
            </a:r>
            <a:r>
              <a:rPr lang="en-US" sz="3400" dirty="0" err="1"/>
              <a:t>summarise</a:t>
            </a:r>
            <a:r>
              <a:rPr lang="en-US" sz="3400" dirty="0"/>
              <a:t>, I believe that/I would like to say that … .</a:t>
            </a:r>
          </a:p>
          <a:p>
            <a:endParaRPr lang="ru-RU" dirty="0"/>
          </a:p>
        </p:txBody>
      </p:sp>
    </p:spTree>
    <p:extLst>
      <p:ext uri="{BB962C8B-B14F-4D97-AF65-F5344CB8AC3E}">
        <p14:creationId xmlns:p14="http://schemas.microsoft.com/office/powerpoint/2010/main" val="12547129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04864"/>
            <a:ext cx="8229600" cy="1800200"/>
          </a:xfrm>
        </p:spPr>
        <p:txBody>
          <a:bodyPr>
            <a:normAutofit/>
          </a:bodyPr>
          <a:lstStyle/>
          <a:p>
            <a:r>
              <a:rPr lang="ru-RU" sz="5400" b="1" dirty="0">
                <a:solidFill>
                  <a:srgbClr val="002060"/>
                </a:solidFill>
              </a:rPr>
              <a:t>Примеры задания</a:t>
            </a:r>
            <a:br>
              <a:rPr lang="ru-RU" sz="5400" b="1" dirty="0">
                <a:solidFill>
                  <a:srgbClr val="002060"/>
                </a:solidFill>
              </a:rPr>
            </a:br>
            <a:endParaRPr lang="ru-RU" sz="5400" b="1" dirty="0">
              <a:solidFill>
                <a:srgbClr val="002060"/>
              </a:solidFill>
            </a:endParaRPr>
          </a:p>
        </p:txBody>
      </p:sp>
      <p:sp>
        <p:nvSpPr>
          <p:cNvPr id="3" name="Объект 2"/>
          <p:cNvSpPr>
            <a:spLocks noGrp="1"/>
          </p:cNvSpPr>
          <p:nvPr>
            <p:ph idx="1"/>
          </p:nvPr>
        </p:nvSpPr>
        <p:spPr>
          <a:xfrm>
            <a:off x="457200" y="4869160"/>
            <a:ext cx="8229600" cy="1257003"/>
          </a:xfrm>
        </p:spPr>
        <p:txBody>
          <a:bodyPr/>
          <a:lstStyle/>
          <a:p>
            <a:pPr marL="0" indent="0">
              <a:buNone/>
            </a:pPr>
            <a:endParaRPr lang="ru-RU" dirty="0"/>
          </a:p>
        </p:txBody>
      </p:sp>
    </p:spTree>
    <p:extLst>
      <p:ext uri="{BB962C8B-B14F-4D97-AF65-F5344CB8AC3E}">
        <p14:creationId xmlns:p14="http://schemas.microsoft.com/office/powerpoint/2010/main" val="32546735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1026" name="Picture 2" descr="C:\Users\Teacher\Desktop\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54365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908720"/>
          </a:xfrm>
        </p:spPr>
        <p:txBody>
          <a:bodyPr>
            <a:normAutofit/>
          </a:bodyPr>
          <a:lstStyle/>
          <a:p>
            <a:r>
              <a:rPr lang="ru-RU" sz="3600" b="1" dirty="0">
                <a:solidFill>
                  <a:srgbClr val="002060"/>
                </a:solidFill>
              </a:rPr>
              <a:t>Вступление </a:t>
            </a:r>
          </a:p>
        </p:txBody>
      </p:sp>
      <p:sp>
        <p:nvSpPr>
          <p:cNvPr id="3" name="Объект 2"/>
          <p:cNvSpPr>
            <a:spLocks noGrp="1"/>
          </p:cNvSpPr>
          <p:nvPr>
            <p:ph idx="1"/>
          </p:nvPr>
        </p:nvSpPr>
        <p:spPr>
          <a:xfrm>
            <a:off x="0" y="764704"/>
            <a:ext cx="9144000" cy="5976664"/>
          </a:xfrm>
        </p:spPr>
        <p:txBody>
          <a:bodyPr>
            <a:normAutofit/>
          </a:bodyPr>
          <a:lstStyle/>
          <a:p>
            <a:pPr marL="0" indent="0" fontAlgn="base">
              <a:buNone/>
            </a:pPr>
            <a:r>
              <a:rPr lang="ru-RU" dirty="0"/>
              <a:t>В нем мы укажем важность темы нашей проектной работы, цель, а также кратко опишем, что показывают найденные нами статистические данные. Также мы должны указать аудиторию (</a:t>
            </a:r>
            <a:r>
              <a:rPr lang="en-US" dirty="0"/>
              <a:t>teenagers/youngsters), </a:t>
            </a:r>
            <a:r>
              <a:rPr lang="ru-RU" dirty="0"/>
              <a:t>страну </a:t>
            </a:r>
            <a:r>
              <a:rPr lang="en-US" dirty="0" err="1"/>
              <a:t>Zetland</a:t>
            </a:r>
            <a:r>
              <a:rPr lang="en-US" dirty="0"/>
              <a:t> </a:t>
            </a:r>
            <a:r>
              <a:rPr lang="ru-RU" dirty="0"/>
              <a:t>желательно упомянуть в 1-3 абзацах.</a:t>
            </a:r>
          </a:p>
          <a:p>
            <a:pPr marL="0" indent="0" fontAlgn="base">
              <a:buNone/>
            </a:pPr>
            <a:r>
              <a:rPr lang="en-US" b="1" i="1" dirty="0">
                <a:solidFill>
                  <a:srgbClr val="002060"/>
                </a:solidFill>
              </a:rPr>
              <a:t>The youngsters’ choice of literature has always been the subject of numerous arguments. The aim of our project is to disclose what book genres are popular with teenagers in </a:t>
            </a:r>
            <a:r>
              <a:rPr lang="en-US" b="1" i="1" dirty="0" err="1">
                <a:solidFill>
                  <a:srgbClr val="002060"/>
                </a:solidFill>
              </a:rPr>
              <a:t>Zetland</a:t>
            </a:r>
            <a:r>
              <a:rPr lang="en-US" b="1" i="1" dirty="0">
                <a:solidFill>
                  <a:srgbClr val="002060"/>
                </a:solidFill>
              </a:rPr>
              <a:t>, and the found data demonstrate some reading preferences.</a:t>
            </a:r>
            <a:endParaRPr lang="en-US" b="1" dirty="0">
              <a:solidFill>
                <a:srgbClr val="002060"/>
              </a:solidFill>
            </a:endParaRPr>
          </a:p>
          <a:p>
            <a:endParaRPr lang="ru-RU" dirty="0"/>
          </a:p>
        </p:txBody>
      </p:sp>
    </p:spTree>
    <p:extLst>
      <p:ext uri="{BB962C8B-B14F-4D97-AF65-F5344CB8AC3E}">
        <p14:creationId xmlns:p14="http://schemas.microsoft.com/office/powerpoint/2010/main" val="41674087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836712"/>
          </a:xfrm>
        </p:spPr>
        <p:txBody>
          <a:bodyPr>
            <a:normAutofit/>
          </a:bodyPr>
          <a:lstStyle/>
          <a:p>
            <a:r>
              <a:rPr lang="ru-RU" sz="3600" b="1" dirty="0">
                <a:solidFill>
                  <a:srgbClr val="002060"/>
                </a:solidFill>
              </a:rPr>
              <a:t>Второй абзац</a:t>
            </a:r>
          </a:p>
        </p:txBody>
      </p:sp>
      <p:sp>
        <p:nvSpPr>
          <p:cNvPr id="3" name="Объект 2"/>
          <p:cNvSpPr>
            <a:spLocks noGrp="1"/>
          </p:cNvSpPr>
          <p:nvPr>
            <p:ph idx="1"/>
          </p:nvPr>
        </p:nvSpPr>
        <p:spPr>
          <a:xfrm>
            <a:off x="0" y="692696"/>
            <a:ext cx="9144000" cy="6165304"/>
          </a:xfrm>
        </p:spPr>
        <p:txBody>
          <a:bodyPr>
            <a:normAutofit fontScale="77500" lnSpcReduction="20000"/>
          </a:bodyPr>
          <a:lstStyle/>
          <a:p>
            <a:pPr fontAlgn="base"/>
            <a:r>
              <a:rPr lang="ru-RU" dirty="0"/>
              <a:t>Во втором абзаце можно рассмотреть максимальные и минимальные значения, ну или те, которые представляют для нас интерес. Выбираем 2-3 статистических показателя, все пять описывать не требуется, при этом стараемся избежать шаблонности.</a:t>
            </a:r>
          </a:p>
          <a:p>
            <a:pPr fontAlgn="base"/>
            <a:r>
              <a:rPr lang="ru-RU" dirty="0"/>
              <a:t>Абзацы также имеют свою структуру: в первом предложении абзаца обычно выражена его основная мысль, которая далее развивается, подкрепляется аргументами, примерами и т.д. Таким образом, все абзацы нашего эссе должны показывать, что это развернутое письменное высказывание с элементами РАССУЖДЕНИЯ. </a:t>
            </a:r>
          </a:p>
          <a:p>
            <a:pPr fontAlgn="base"/>
            <a:r>
              <a:rPr lang="ru-RU" dirty="0"/>
              <a:t>Можно более развёрнуто описать 2 факта из статистики или привести 3 факта в более краткой форме, чтобы аспект был полностью раскрыт.</a:t>
            </a:r>
          </a:p>
          <a:p>
            <a:pPr fontAlgn="base"/>
            <a:r>
              <a:rPr lang="ru-RU" dirty="0"/>
              <a:t>В инструкции сказано: числительные надо писать цифрами, а не словами, т.е. требуется приведение конкретных цифр. </a:t>
            </a:r>
          </a:p>
        </p:txBody>
      </p:sp>
    </p:spTree>
    <p:extLst>
      <p:ext uri="{BB962C8B-B14F-4D97-AF65-F5344CB8AC3E}">
        <p14:creationId xmlns:p14="http://schemas.microsoft.com/office/powerpoint/2010/main" val="41595880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45719"/>
          </a:xfrm>
        </p:spPr>
        <p:txBody>
          <a:bodyPr>
            <a:normAutofit fontScale="90000"/>
          </a:bodyPr>
          <a:lstStyle/>
          <a:p>
            <a:endParaRPr lang="ru-RU" dirty="0"/>
          </a:p>
        </p:txBody>
      </p:sp>
      <p:sp>
        <p:nvSpPr>
          <p:cNvPr id="3" name="Объект 2"/>
          <p:cNvSpPr>
            <a:spLocks noGrp="1"/>
          </p:cNvSpPr>
          <p:nvPr>
            <p:ph idx="1"/>
          </p:nvPr>
        </p:nvSpPr>
        <p:spPr>
          <a:xfrm>
            <a:off x="0" y="476672"/>
            <a:ext cx="9144000" cy="6264696"/>
          </a:xfrm>
        </p:spPr>
        <p:txBody>
          <a:bodyPr>
            <a:normAutofit/>
          </a:bodyPr>
          <a:lstStyle/>
          <a:p>
            <a:pPr marL="0" indent="0">
              <a:buNone/>
            </a:pPr>
            <a:r>
              <a:rPr lang="en-US" b="1" i="1" dirty="0">
                <a:solidFill>
                  <a:srgbClr val="002060"/>
                </a:solidFill>
              </a:rPr>
              <a:t>According to the statistics, adventure and detective, war, spy stories are preferred by over 50% of the surveyed, which signifies that books containing action, that is battles, investigations are on the reading list first. Besides, the above-mentioned genres are considered trendy among teenagers. Romance has the least popularity with the lowest percentage shown (17.6%). This proves that young people have little interest in it while preferring others.</a:t>
            </a:r>
            <a:endParaRPr lang="ru-RU" b="1" dirty="0">
              <a:solidFill>
                <a:srgbClr val="002060"/>
              </a:solidFill>
            </a:endParaRPr>
          </a:p>
        </p:txBody>
      </p:sp>
    </p:spTree>
    <p:extLst>
      <p:ext uri="{BB962C8B-B14F-4D97-AF65-F5344CB8AC3E}">
        <p14:creationId xmlns:p14="http://schemas.microsoft.com/office/powerpoint/2010/main" val="15634130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908720"/>
          </a:xfrm>
        </p:spPr>
        <p:txBody>
          <a:bodyPr>
            <a:normAutofit/>
          </a:bodyPr>
          <a:lstStyle/>
          <a:p>
            <a:r>
              <a:rPr lang="ru-RU" sz="3600" b="1" dirty="0">
                <a:solidFill>
                  <a:srgbClr val="002060"/>
                </a:solidFill>
              </a:rPr>
              <a:t>Третий абзац</a:t>
            </a:r>
          </a:p>
        </p:txBody>
      </p:sp>
      <p:sp>
        <p:nvSpPr>
          <p:cNvPr id="3" name="Объект 2"/>
          <p:cNvSpPr>
            <a:spLocks noGrp="1"/>
          </p:cNvSpPr>
          <p:nvPr>
            <p:ph idx="1"/>
          </p:nvPr>
        </p:nvSpPr>
        <p:spPr>
          <a:xfrm>
            <a:off x="0" y="836712"/>
            <a:ext cx="9036496" cy="5832648"/>
          </a:xfrm>
        </p:spPr>
        <p:txBody>
          <a:bodyPr>
            <a:normAutofit lnSpcReduction="10000"/>
          </a:bodyPr>
          <a:lstStyle/>
          <a:p>
            <a:pPr marL="0" indent="0" fontAlgn="base">
              <a:buNone/>
            </a:pPr>
            <a:r>
              <a:rPr lang="ru-RU" dirty="0"/>
              <a:t>В третьем абзаце мы сравниваем показатели в таблице, делаем 1-2 значимых сравнения. При этом повторяться со вторым пунктом можно, если это не полное дублирование информации, а дано другое языковое оформление.</a:t>
            </a:r>
          </a:p>
          <a:p>
            <a:pPr marL="0" indent="0" fontAlgn="base">
              <a:buNone/>
            </a:pPr>
            <a:r>
              <a:rPr lang="en-US" b="1" i="1" dirty="0">
                <a:solidFill>
                  <a:srgbClr val="002060"/>
                </a:solidFill>
              </a:rPr>
              <a:t>The data show significant differences in the choice of book genres among teenagers. Thus, sports stories (49.2%) are almost three times more popular than romance (17.6%), which witnesses that young people find the first type more exciting. Evidently, books about love affairs are read by adults mostly, not by the younger generation.</a:t>
            </a:r>
            <a:endParaRPr lang="en-US" b="1" dirty="0">
              <a:solidFill>
                <a:srgbClr val="002060"/>
              </a:solidFill>
            </a:endParaRPr>
          </a:p>
          <a:p>
            <a:endParaRPr lang="ru-RU" dirty="0"/>
          </a:p>
        </p:txBody>
      </p:sp>
    </p:spTree>
    <p:extLst>
      <p:ext uri="{BB962C8B-B14F-4D97-AF65-F5344CB8AC3E}">
        <p14:creationId xmlns:p14="http://schemas.microsoft.com/office/powerpoint/2010/main" val="24499872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836712"/>
          </a:xfrm>
        </p:spPr>
        <p:txBody>
          <a:bodyPr>
            <a:normAutofit/>
          </a:bodyPr>
          <a:lstStyle/>
          <a:p>
            <a:r>
              <a:rPr lang="ru-RU" sz="3600" b="1" dirty="0">
                <a:solidFill>
                  <a:srgbClr val="002060"/>
                </a:solidFill>
              </a:rPr>
              <a:t>Четвертый абзац</a:t>
            </a:r>
          </a:p>
        </p:txBody>
      </p:sp>
      <p:sp>
        <p:nvSpPr>
          <p:cNvPr id="3" name="Объект 2"/>
          <p:cNvSpPr>
            <a:spLocks noGrp="1"/>
          </p:cNvSpPr>
          <p:nvPr>
            <p:ph idx="1"/>
          </p:nvPr>
        </p:nvSpPr>
        <p:spPr>
          <a:xfrm>
            <a:off x="0" y="764704"/>
            <a:ext cx="9036496" cy="5976664"/>
          </a:xfrm>
        </p:spPr>
        <p:txBody>
          <a:bodyPr>
            <a:normAutofit fontScale="92500" lnSpcReduction="10000"/>
          </a:bodyPr>
          <a:lstStyle/>
          <a:p>
            <a:pPr marL="0" indent="0" fontAlgn="base">
              <a:buNone/>
            </a:pPr>
            <a:r>
              <a:rPr lang="ru-RU" dirty="0"/>
              <a:t>В четвертом абзаце нам нужно выявить проблему, которая может возникнуть в данной связи – </a:t>
            </a:r>
            <a:r>
              <a:rPr lang="en-US" dirty="0"/>
              <a:t>reading </a:t>
            </a:r>
            <a:r>
              <a:rPr lang="ru-RU" dirty="0"/>
              <a:t>и предложить путь ее решения. Проблема может как следовать из статистических данных, так и быть отвлеченной.</a:t>
            </a:r>
          </a:p>
          <a:p>
            <a:pPr marL="0" indent="0" fontAlgn="base">
              <a:buNone/>
            </a:pPr>
            <a:r>
              <a:rPr lang="en-US" b="1" i="1" dirty="0">
                <a:solidFill>
                  <a:srgbClr val="002060"/>
                </a:solidFill>
              </a:rPr>
              <a:t>Our project has revealed a problem in teenagers’ reading tastes. Young people tend to choose books of entertaining genres, leaving serious literature out of their field of interest. To turn them towards other types of books, some measures should be undertaken. For instance, school reading contests devoted to thought-provoking books could be </a:t>
            </a:r>
            <a:r>
              <a:rPr lang="en-US" b="1" i="1" dirty="0" err="1">
                <a:solidFill>
                  <a:srgbClr val="002060"/>
                </a:solidFill>
              </a:rPr>
              <a:t>organised</a:t>
            </a:r>
            <a:r>
              <a:rPr lang="en-US" b="1" i="1" dirty="0">
                <a:solidFill>
                  <a:srgbClr val="002060"/>
                </a:solidFill>
              </a:rPr>
              <a:t> to motivate youngsters to change their reading habits.</a:t>
            </a:r>
            <a:endParaRPr lang="en-US" b="1" dirty="0">
              <a:solidFill>
                <a:srgbClr val="002060"/>
              </a:solidFill>
            </a:endParaRPr>
          </a:p>
          <a:p>
            <a:endParaRPr lang="ru-RU" dirty="0"/>
          </a:p>
        </p:txBody>
      </p:sp>
    </p:spTree>
    <p:extLst>
      <p:ext uri="{BB962C8B-B14F-4D97-AF65-F5344CB8AC3E}">
        <p14:creationId xmlns:p14="http://schemas.microsoft.com/office/powerpoint/2010/main" val="5339294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908720"/>
          </a:xfrm>
        </p:spPr>
        <p:txBody>
          <a:bodyPr>
            <a:normAutofit/>
          </a:bodyPr>
          <a:lstStyle/>
          <a:p>
            <a:r>
              <a:rPr lang="ru-RU" sz="3600" b="1" dirty="0">
                <a:solidFill>
                  <a:srgbClr val="002060"/>
                </a:solidFill>
              </a:rPr>
              <a:t>Заключение</a:t>
            </a:r>
          </a:p>
        </p:txBody>
      </p:sp>
      <p:sp>
        <p:nvSpPr>
          <p:cNvPr id="3" name="Объект 2"/>
          <p:cNvSpPr>
            <a:spLocks noGrp="1"/>
          </p:cNvSpPr>
          <p:nvPr>
            <p:ph idx="1"/>
          </p:nvPr>
        </p:nvSpPr>
        <p:spPr>
          <a:xfrm>
            <a:off x="107504" y="836712"/>
            <a:ext cx="8856984" cy="5832648"/>
          </a:xfrm>
        </p:spPr>
        <p:txBody>
          <a:bodyPr>
            <a:normAutofit fontScale="92500"/>
          </a:bodyPr>
          <a:lstStyle/>
          <a:p>
            <a:pPr marL="0" indent="0" fontAlgn="base">
              <a:buNone/>
            </a:pPr>
            <a:r>
              <a:rPr lang="ru-RU" dirty="0"/>
              <a:t>В заключении делаем вывод о важности чтения для подростков и при этом обязательно указываем свое мнение. Должны присутствовать  такие фразы, как: </a:t>
            </a:r>
            <a:r>
              <a:rPr lang="en-US" dirty="0"/>
              <a:t>I think, in my opinion </a:t>
            </a:r>
            <a:r>
              <a:rPr lang="ru-RU" dirty="0"/>
              <a:t>и др. Если автор прямо не указывает, что мнение принадлежит ему, то такой аспект будет считаться нераскрытым.</a:t>
            </a:r>
          </a:p>
          <a:p>
            <a:pPr marL="0" indent="0" fontAlgn="base">
              <a:buNone/>
            </a:pPr>
            <a:r>
              <a:rPr lang="en-US" b="1" i="1" dirty="0">
                <a:solidFill>
                  <a:srgbClr val="002060"/>
                </a:solidFill>
              </a:rPr>
              <a:t>In conclusion, I would like to </a:t>
            </a:r>
            <a:r>
              <a:rPr lang="en-US" b="1" i="1" dirty="0" err="1">
                <a:solidFill>
                  <a:srgbClr val="002060"/>
                </a:solidFill>
              </a:rPr>
              <a:t>emphasise</a:t>
            </a:r>
            <a:r>
              <a:rPr lang="en-US" b="1" i="1" dirty="0">
                <a:solidFill>
                  <a:srgbClr val="002060"/>
                </a:solidFill>
              </a:rPr>
              <a:t> the importance of reading for teenagers because, in my opinion, it is necessary for the enrichment of their inner world. Moreover, books are an inexhaustible source of knowledge that broadens our horizons.</a:t>
            </a:r>
            <a:endParaRPr lang="en-US" b="1" dirty="0">
              <a:solidFill>
                <a:srgbClr val="002060"/>
              </a:solidFill>
            </a:endParaRPr>
          </a:p>
          <a:p>
            <a:endParaRPr lang="ru-RU" dirty="0"/>
          </a:p>
        </p:txBody>
      </p:sp>
    </p:spTree>
    <p:extLst>
      <p:ext uri="{BB962C8B-B14F-4D97-AF65-F5344CB8AC3E}">
        <p14:creationId xmlns:p14="http://schemas.microsoft.com/office/powerpoint/2010/main" val="13556455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b="1" dirty="0">
                <a:solidFill>
                  <a:srgbClr val="002060"/>
                </a:solidFill>
              </a:rPr>
              <a:t>Объем работы</a:t>
            </a:r>
            <a:br>
              <a:rPr lang="ru-RU" sz="3600" b="1" dirty="0">
                <a:solidFill>
                  <a:srgbClr val="002060"/>
                </a:solidFill>
              </a:rPr>
            </a:br>
            <a:endParaRPr lang="ru-RU" sz="3600" dirty="0">
              <a:solidFill>
                <a:srgbClr val="002060"/>
              </a:solidFill>
            </a:endParaRPr>
          </a:p>
        </p:txBody>
      </p:sp>
      <p:sp>
        <p:nvSpPr>
          <p:cNvPr id="3" name="Объект 2"/>
          <p:cNvSpPr>
            <a:spLocks noGrp="1"/>
          </p:cNvSpPr>
          <p:nvPr>
            <p:ph idx="1"/>
          </p:nvPr>
        </p:nvSpPr>
        <p:spPr/>
        <p:txBody>
          <a:bodyPr>
            <a:normAutofit fontScale="85000" lnSpcReduction="20000"/>
          </a:bodyPr>
          <a:lstStyle/>
          <a:p>
            <a:r>
              <a:rPr lang="ru-RU" b="1" dirty="0"/>
              <a:t>Количество слов</a:t>
            </a:r>
            <a:r>
              <a:rPr lang="ru-RU" dirty="0"/>
              <a:t> в эссе ЕГЭ по английскому – </a:t>
            </a:r>
            <a:r>
              <a:rPr lang="ru-RU" b="1" dirty="0"/>
              <a:t>200-250</a:t>
            </a:r>
            <a:r>
              <a:rPr lang="ru-RU" dirty="0"/>
              <a:t>, которые нужно вместить в </a:t>
            </a:r>
            <a:r>
              <a:rPr lang="ru-RU" b="1" dirty="0"/>
              <a:t>5 абзацев</a:t>
            </a:r>
            <a:r>
              <a:rPr lang="ru-RU" dirty="0"/>
              <a:t>. Как и в </a:t>
            </a:r>
            <a:r>
              <a:rPr lang="ru-RU" u="sng" dirty="0">
                <a:hlinkClick r:id="rId2"/>
              </a:rPr>
              <a:t>письме</a:t>
            </a:r>
            <a:r>
              <a:rPr lang="ru-RU" dirty="0"/>
              <a:t>, отклонение от заданного объема возможно на +/-10%.</a:t>
            </a:r>
          </a:p>
          <a:p>
            <a:r>
              <a:rPr lang="ru-RU" dirty="0"/>
              <a:t>Если в тексте 179 слов, то задание автоматически оценивается в 0 баллов, а если 276, то проверять будут до 250 слов включительно.</a:t>
            </a:r>
          </a:p>
          <a:p>
            <a:r>
              <a:rPr lang="ru-RU" dirty="0"/>
              <a:t>Слова считаются с самого первого слова по последнее, включая предлоги, артикли, частицы, вспомогательные глаголы.</a:t>
            </a:r>
          </a:p>
          <a:p>
            <a:r>
              <a:rPr lang="ru-RU" dirty="0"/>
              <a:t>Вступление и заключение выглядят приблизительно одинаково, но меньше, чем основная часть.</a:t>
            </a:r>
          </a:p>
          <a:p>
            <a:endParaRPr lang="ru-RU" dirty="0"/>
          </a:p>
        </p:txBody>
      </p:sp>
    </p:spTree>
    <p:extLst>
      <p:ext uri="{BB962C8B-B14F-4D97-AF65-F5344CB8AC3E}">
        <p14:creationId xmlns:p14="http://schemas.microsoft.com/office/powerpoint/2010/main" val="19045513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1026" name="Picture 2" descr="C:\Users\Teacher\Desktop\what-people-use-their-smartphones-for.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16632"/>
            <a:ext cx="8928992" cy="67413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59957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43408"/>
            <a:ext cx="8229600" cy="243408"/>
          </a:xfrm>
        </p:spPr>
        <p:txBody>
          <a:bodyPr>
            <a:normAutofit fontScale="90000"/>
          </a:bodyPr>
          <a:lstStyle/>
          <a:p>
            <a:endParaRPr lang="ru-RU" dirty="0"/>
          </a:p>
        </p:txBody>
      </p:sp>
      <p:sp>
        <p:nvSpPr>
          <p:cNvPr id="3" name="Объект 2"/>
          <p:cNvSpPr>
            <a:spLocks noGrp="1"/>
          </p:cNvSpPr>
          <p:nvPr>
            <p:ph idx="1"/>
          </p:nvPr>
        </p:nvSpPr>
        <p:spPr>
          <a:xfrm>
            <a:off x="0" y="0"/>
            <a:ext cx="9144000" cy="6858000"/>
          </a:xfrm>
        </p:spPr>
        <p:txBody>
          <a:bodyPr>
            <a:normAutofit/>
          </a:bodyPr>
          <a:lstStyle/>
          <a:p>
            <a:pPr marL="0" indent="0">
              <a:buNone/>
            </a:pPr>
            <a:r>
              <a:rPr lang="ru-RU" b="1" dirty="0">
                <a:solidFill>
                  <a:srgbClr val="002060"/>
                </a:solidFill>
              </a:rPr>
              <a:t>                          </a:t>
            </a:r>
            <a:r>
              <a:rPr lang="en-US" sz="3600" b="1" dirty="0">
                <a:solidFill>
                  <a:srgbClr val="002060"/>
                </a:solidFill>
              </a:rPr>
              <a:t>1.Вступление</a:t>
            </a:r>
            <a:endParaRPr lang="ru-RU" sz="3600" b="1" dirty="0">
              <a:solidFill>
                <a:srgbClr val="002060"/>
              </a:solidFill>
            </a:endParaRPr>
          </a:p>
          <a:p>
            <a:pPr marL="0" indent="0">
              <a:buNone/>
            </a:pPr>
            <a:r>
              <a:rPr lang="en-US" sz="2800" b="1" dirty="0"/>
              <a:t>Make an opening statement on the subject of the project</a:t>
            </a:r>
            <a:r>
              <a:rPr lang="en-US" sz="2800" dirty="0"/>
              <a:t>.</a:t>
            </a:r>
            <a:endParaRPr lang="ru-RU" sz="2800" dirty="0"/>
          </a:p>
          <a:p>
            <a:pPr marL="0" indent="0">
              <a:buNone/>
            </a:pPr>
            <a:r>
              <a:rPr lang="ru-RU" sz="2800" dirty="0"/>
              <a:t>Обозначьте коммуникативную ситуацию и цели проекта.</a:t>
            </a:r>
          </a:p>
          <a:p>
            <a:pPr marL="0" indent="0">
              <a:buNone/>
            </a:pPr>
            <a:endParaRPr lang="en-US" b="1" i="1" dirty="0">
              <a:solidFill>
                <a:srgbClr val="002060"/>
              </a:solidFill>
            </a:endParaRPr>
          </a:p>
          <a:p>
            <a:pPr marL="0" indent="0">
              <a:buNone/>
            </a:pPr>
            <a:r>
              <a:rPr lang="en-US" b="1" i="1" dirty="0">
                <a:solidFill>
                  <a:srgbClr val="002060"/>
                </a:solidFill>
              </a:rPr>
              <a:t>Smartphone usage has been an integral part of our everyday life for a long time. Mobile devices are always at hand, connect us to the Internet and run applications. My project aims to find out what people usually do on their smartphones in </a:t>
            </a:r>
            <a:r>
              <a:rPr lang="en-US" b="1" i="1" dirty="0" err="1">
                <a:solidFill>
                  <a:srgbClr val="002060"/>
                </a:solidFill>
              </a:rPr>
              <a:t>Zetland</a:t>
            </a:r>
            <a:r>
              <a:rPr lang="en-US" b="1" i="1" dirty="0">
                <a:solidFill>
                  <a:srgbClr val="002060"/>
                </a:solidFill>
              </a:rPr>
              <a:t>. Thus, I have found some data and represented it on the diagram below.</a:t>
            </a:r>
            <a:endParaRPr lang="ru-RU" b="1" i="1" dirty="0">
              <a:solidFill>
                <a:srgbClr val="002060"/>
              </a:solidFill>
            </a:endParaRPr>
          </a:p>
          <a:p>
            <a:pPr marL="0" indent="0">
              <a:buNone/>
            </a:pPr>
            <a:endParaRPr lang="ru-RU" dirty="0"/>
          </a:p>
        </p:txBody>
      </p:sp>
    </p:spTree>
    <p:extLst>
      <p:ext uri="{BB962C8B-B14F-4D97-AF65-F5344CB8AC3E}">
        <p14:creationId xmlns:p14="http://schemas.microsoft.com/office/powerpoint/2010/main" val="15287974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43408"/>
            <a:ext cx="8229600" cy="243408"/>
          </a:xfrm>
        </p:spPr>
        <p:txBody>
          <a:bodyPr>
            <a:normAutofit fontScale="90000"/>
          </a:bodyPr>
          <a:lstStyle/>
          <a:p>
            <a:endParaRPr lang="ru-RU" dirty="0"/>
          </a:p>
        </p:txBody>
      </p:sp>
      <p:sp>
        <p:nvSpPr>
          <p:cNvPr id="3" name="Объект 2"/>
          <p:cNvSpPr>
            <a:spLocks noGrp="1"/>
          </p:cNvSpPr>
          <p:nvPr>
            <p:ph idx="1"/>
          </p:nvPr>
        </p:nvSpPr>
        <p:spPr>
          <a:xfrm>
            <a:off x="0" y="0"/>
            <a:ext cx="9144000" cy="6858000"/>
          </a:xfrm>
        </p:spPr>
        <p:txBody>
          <a:bodyPr>
            <a:normAutofit/>
          </a:bodyPr>
          <a:lstStyle/>
          <a:p>
            <a:pPr marL="0" indent="0">
              <a:buNone/>
            </a:pPr>
            <a:r>
              <a:rPr lang="ru-RU" dirty="0"/>
              <a:t>                              </a:t>
            </a:r>
            <a:r>
              <a:rPr lang="ru-RU" sz="3600" b="1" dirty="0">
                <a:solidFill>
                  <a:srgbClr val="002060"/>
                </a:solidFill>
              </a:rPr>
              <a:t>2. Второй абзац</a:t>
            </a:r>
          </a:p>
          <a:p>
            <a:pPr marL="0" indent="0">
              <a:buNone/>
            </a:pPr>
            <a:r>
              <a:rPr lang="ru-RU" dirty="0"/>
              <a:t> </a:t>
            </a:r>
            <a:r>
              <a:rPr lang="ru-RU" sz="2800" b="1" dirty="0" err="1"/>
              <a:t>Select</a:t>
            </a:r>
            <a:r>
              <a:rPr lang="ru-RU" sz="2800" b="1" dirty="0"/>
              <a:t> </a:t>
            </a:r>
            <a:r>
              <a:rPr lang="ru-RU" sz="2800" b="1" dirty="0" err="1"/>
              <a:t>and</a:t>
            </a:r>
            <a:r>
              <a:rPr lang="ru-RU" sz="2800" b="1" dirty="0"/>
              <a:t> </a:t>
            </a:r>
            <a:r>
              <a:rPr lang="ru-RU" sz="2800" b="1" dirty="0" err="1"/>
              <a:t>report</a:t>
            </a:r>
            <a:r>
              <a:rPr lang="ru-RU" sz="2800" b="1" dirty="0"/>
              <a:t> 2–3 </a:t>
            </a:r>
            <a:r>
              <a:rPr lang="ru-RU" sz="2800" b="1" dirty="0" err="1"/>
              <a:t>facts</a:t>
            </a:r>
            <a:r>
              <a:rPr lang="ru-RU" sz="2800" b="1" dirty="0"/>
              <a:t>.</a:t>
            </a:r>
          </a:p>
          <a:p>
            <a:pPr marL="0" indent="0">
              <a:buNone/>
            </a:pPr>
            <a:r>
              <a:rPr lang="ru-RU" sz="2800" dirty="0"/>
              <a:t>Упомяните первые два показателя и последний.</a:t>
            </a:r>
          </a:p>
          <a:p>
            <a:pPr marL="0" indent="0">
              <a:buNone/>
            </a:pPr>
            <a:endParaRPr lang="en-US" b="1" i="1" dirty="0">
              <a:solidFill>
                <a:srgbClr val="002060"/>
              </a:solidFill>
            </a:endParaRPr>
          </a:p>
          <a:p>
            <a:pPr marL="0" indent="0">
              <a:buNone/>
            </a:pPr>
            <a:r>
              <a:rPr lang="en-US" b="1" i="1" dirty="0">
                <a:solidFill>
                  <a:srgbClr val="002060"/>
                </a:solidFill>
              </a:rPr>
              <a:t>The bar chart illustrates the majority of respondents who use their smartphones for emails, while the percentage of those who make calls is almost as large. Compared to other spheres of device usage, the per cent of the surveyed shopping online is the smallest.</a:t>
            </a:r>
            <a:endParaRPr lang="ru-RU" b="1" i="1" dirty="0">
              <a:solidFill>
                <a:srgbClr val="002060"/>
              </a:solidFill>
            </a:endParaRPr>
          </a:p>
          <a:p>
            <a:pPr marL="0" indent="0">
              <a:buNone/>
            </a:pPr>
            <a:endParaRPr lang="ru-RU" b="1" i="1" dirty="0">
              <a:solidFill>
                <a:srgbClr val="002060"/>
              </a:solidFill>
            </a:endParaRPr>
          </a:p>
        </p:txBody>
      </p:sp>
    </p:spTree>
    <p:extLst>
      <p:ext uri="{BB962C8B-B14F-4D97-AF65-F5344CB8AC3E}">
        <p14:creationId xmlns:p14="http://schemas.microsoft.com/office/powerpoint/2010/main" val="31315406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43408"/>
            <a:ext cx="8229600" cy="72008"/>
          </a:xfrm>
        </p:spPr>
        <p:txBody>
          <a:bodyPr>
            <a:normAutofit fontScale="90000"/>
          </a:bodyPr>
          <a:lstStyle/>
          <a:p>
            <a:endParaRPr lang="ru-RU" dirty="0"/>
          </a:p>
        </p:txBody>
      </p:sp>
      <p:sp>
        <p:nvSpPr>
          <p:cNvPr id="3" name="Объект 2"/>
          <p:cNvSpPr>
            <a:spLocks noGrp="1"/>
          </p:cNvSpPr>
          <p:nvPr>
            <p:ph idx="1"/>
          </p:nvPr>
        </p:nvSpPr>
        <p:spPr>
          <a:xfrm>
            <a:off x="0" y="0"/>
            <a:ext cx="9144000" cy="6858000"/>
          </a:xfrm>
        </p:spPr>
        <p:txBody>
          <a:bodyPr/>
          <a:lstStyle/>
          <a:p>
            <a:pPr marL="0" indent="0">
              <a:buNone/>
            </a:pPr>
            <a:r>
              <a:rPr lang="ru-RU" dirty="0"/>
              <a:t>                           </a:t>
            </a:r>
            <a:r>
              <a:rPr lang="ru-RU" sz="3600" b="1" dirty="0">
                <a:solidFill>
                  <a:srgbClr val="002060"/>
                </a:solidFill>
              </a:rPr>
              <a:t>3. Третий абзац</a:t>
            </a:r>
          </a:p>
          <a:p>
            <a:pPr marL="0" indent="0">
              <a:buNone/>
            </a:pPr>
            <a:r>
              <a:rPr lang="ru-RU" sz="2800" b="1" dirty="0" err="1"/>
              <a:t>Make</a:t>
            </a:r>
            <a:r>
              <a:rPr lang="ru-RU" sz="2800" b="1" dirty="0"/>
              <a:t> 1–2 </a:t>
            </a:r>
            <a:r>
              <a:rPr lang="ru-RU" sz="2800" b="1" dirty="0" err="1"/>
              <a:t>comparisons</a:t>
            </a:r>
            <a:r>
              <a:rPr lang="ru-RU" sz="2800" b="1" dirty="0"/>
              <a:t> </a:t>
            </a:r>
            <a:r>
              <a:rPr lang="ru-RU" sz="2800" b="1" dirty="0" err="1"/>
              <a:t>where</a:t>
            </a:r>
            <a:r>
              <a:rPr lang="ru-RU" sz="2800" b="1" dirty="0"/>
              <a:t> </a:t>
            </a:r>
            <a:r>
              <a:rPr lang="ru-RU" sz="2800" b="1" dirty="0" err="1"/>
              <a:t>relevant</a:t>
            </a:r>
            <a:r>
              <a:rPr lang="ru-RU" sz="2800" b="1" dirty="0"/>
              <a:t>.</a:t>
            </a:r>
          </a:p>
          <a:p>
            <a:pPr marL="0" indent="0">
              <a:buNone/>
            </a:pPr>
            <a:r>
              <a:rPr lang="ru-RU" sz="2800" dirty="0"/>
              <a:t>Сравните третий и четвертый показатели с первыми двумя.</a:t>
            </a:r>
          </a:p>
          <a:p>
            <a:pPr marL="0" indent="0">
              <a:buNone/>
            </a:pPr>
            <a:endParaRPr lang="en-US" b="1" i="1" dirty="0">
              <a:solidFill>
                <a:srgbClr val="002060"/>
              </a:solidFill>
            </a:endParaRPr>
          </a:p>
          <a:p>
            <a:pPr marL="0" indent="0">
              <a:buNone/>
            </a:pPr>
            <a:r>
              <a:rPr lang="en-US" b="1" i="1" dirty="0">
                <a:solidFill>
                  <a:srgbClr val="002060"/>
                </a:solidFill>
              </a:rPr>
              <a:t>It is worth mentioning that 58 per cent of people prefer surfing the Internet on their smartphones that is less popular than the first two activities. Furthermore, the number of users (48%) who play computer games is much smaller than the number who send emails and make calls (79% and 78% respectively).</a:t>
            </a:r>
            <a:endParaRPr lang="ru-RU" b="1" i="1" dirty="0">
              <a:solidFill>
                <a:srgbClr val="002060"/>
              </a:solidFill>
            </a:endParaRPr>
          </a:p>
          <a:p>
            <a:pPr marL="0" indent="0">
              <a:buNone/>
            </a:pPr>
            <a:endParaRPr lang="ru-RU" dirty="0"/>
          </a:p>
        </p:txBody>
      </p:sp>
    </p:spTree>
    <p:extLst>
      <p:ext uri="{BB962C8B-B14F-4D97-AF65-F5344CB8AC3E}">
        <p14:creationId xmlns:p14="http://schemas.microsoft.com/office/powerpoint/2010/main" val="13096136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43408"/>
            <a:ext cx="8229600" cy="243408"/>
          </a:xfrm>
        </p:spPr>
        <p:txBody>
          <a:bodyPr>
            <a:normAutofit fontScale="90000"/>
          </a:bodyPr>
          <a:lstStyle/>
          <a:p>
            <a:endParaRPr lang="ru-RU" dirty="0"/>
          </a:p>
        </p:txBody>
      </p:sp>
      <p:sp>
        <p:nvSpPr>
          <p:cNvPr id="3" name="Объект 2"/>
          <p:cNvSpPr>
            <a:spLocks noGrp="1"/>
          </p:cNvSpPr>
          <p:nvPr>
            <p:ph idx="1"/>
          </p:nvPr>
        </p:nvSpPr>
        <p:spPr>
          <a:xfrm>
            <a:off x="0" y="0"/>
            <a:ext cx="9144000" cy="6957392"/>
          </a:xfrm>
        </p:spPr>
        <p:txBody>
          <a:bodyPr>
            <a:normAutofit/>
          </a:bodyPr>
          <a:lstStyle/>
          <a:p>
            <a:pPr marL="0" indent="0">
              <a:buNone/>
            </a:pPr>
            <a:r>
              <a:rPr lang="ru-RU" dirty="0"/>
              <a:t>                          </a:t>
            </a:r>
            <a:r>
              <a:rPr lang="ru-RU" sz="3600" b="1" dirty="0">
                <a:solidFill>
                  <a:srgbClr val="002060"/>
                </a:solidFill>
              </a:rPr>
              <a:t>4. Четвертый абзац</a:t>
            </a:r>
          </a:p>
          <a:p>
            <a:pPr marL="0" indent="0">
              <a:buNone/>
            </a:pPr>
            <a:r>
              <a:rPr lang="en-US" sz="2800" b="1" dirty="0"/>
              <a:t>Outline a problem that can arise with using smartphones and suggest a</a:t>
            </a:r>
            <a:r>
              <a:rPr lang="ru-RU" sz="2800" b="1" dirty="0"/>
              <a:t> </a:t>
            </a:r>
            <a:r>
              <a:rPr lang="en-US" sz="2800" b="1" dirty="0"/>
              <a:t>way of solving it</a:t>
            </a:r>
            <a:r>
              <a:rPr lang="ru-RU" sz="2800" b="1" dirty="0"/>
              <a:t>.</a:t>
            </a:r>
          </a:p>
          <a:p>
            <a:pPr marL="0" indent="0">
              <a:buNone/>
            </a:pPr>
            <a:r>
              <a:rPr lang="ru-RU" sz="2800" dirty="0"/>
              <a:t>Проблема не должна быть связана с данными таблицы или диаграммы. Поэтому в 4 абзаце нужно написать общую фразу-связку для перехода к проблеме и ее решению.</a:t>
            </a:r>
          </a:p>
          <a:p>
            <a:pPr marL="0" indent="0">
              <a:buNone/>
            </a:pPr>
            <a:r>
              <a:rPr lang="en-US" b="1" i="1" dirty="0">
                <a:solidFill>
                  <a:srgbClr val="002060"/>
                </a:solidFill>
              </a:rPr>
              <a:t>While many people cannot imagine their lives without gadgets, there is an important issue associated with using devices. Too much time spent with a mobile phone can cause harm to your eyes and neck muscles. To solve this problem, users should take a break at least 20 minutes to stretch their back and close their eyes to relax.</a:t>
            </a:r>
            <a:endParaRPr lang="ru-RU" b="1" i="1" dirty="0">
              <a:solidFill>
                <a:srgbClr val="002060"/>
              </a:solidFill>
            </a:endParaRPr>
          </a:p>
          <a:p>
            <a:pPr marL="0" indent="0">
              <a:buNone/>
            </a:pPr>
            <a:endParaRPr lang="ru-RU" i="1" dirty="0">
              <a:solidFill>
                <a:srgbClr val="002060"/>
              </a:solidFill>
            </a:endParaRPr>
          </a:p>
        </p:txBody>
      </p:sp>
    </p:spTree>
    <p:extLst>
      <p:ext uri="{BB962C8B-B14F-4D97-AF65-F5344CB8AC3E}">
        <p14:creationId xmlns:p14="http://schemas.microsoft.com/office/powerpoint/2010/main" val="6179353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45719"/>
          </a:xfrm>
        </p:spPr>
        <p:txBody>
          <a:bodyPr>
            <a:normAutofit fontScale="90000"/>
          </a:bodyPr>
          <a:lstStyle/>
          <a:p>
            <a:endParaRPr lang="ru-RU" dirty="0"/>
          </a:p>
        </p:txBody>
      </p:sp>
      <p:sp>
        <p:nvSpPr>
          <p:cNvPr id="3" name="Объект 2"/>
          <p:cNvSpPr>
            <a:spLocks noGrp="1"/>
          </p:cNvSpPr>
          <p:nvPr>
            <p:ph idx="1"/>
          </p:nvPr>
        </p:nvSpPr>
        <p:spPr>
          <a:xfrm>
            <a:off x="0" y="116632"/>
            <a:ext cx="9144000" cy="6741368"/>
          </a:xfrm>
        </p:spPr>
        <p:txBody>
          <a:bodyPr/>
          <a:lstStyle/>
          <a:p>
            <a:pPr marL="0" indent="0">
              <a:buNone/>
            </a:pPr>
            <a:r>
              <a:rPr lang="ru-RU" b="1" dirty="0">
                <a:solidFill>
                  <a:srgbClr val="002060"/>
                </a:solidFill>
              </a:rPr>
              <a:t>                            </a:t>
            </a:r>
            <a:r>
              <a:rPr lang="en-US" sz="3600" b="1" dirty="0">
                <a:solidFill>
                  <a:srgbClr val="002060"/>
                </a:solidFill>
              </a:rPr>
              <a:t>5. </a:t>
            </a:r>
            <a:r>
              <a:rPr lang="en-US" sz="3600" b="1" dirty="0" err="1">
                <a:solidFill>
                  <a:srgbClr val="002060"/>
                </a:solidFill>
              </a:rPr>
              <a:t>Заключение</a:t>
            </a:r>
            <a:endParaRPr lang="ru-RU" sz="3600" dirty="0"/>
          </a:p>
          <a:p>
            <a:pPr marL="0" indent="0">
              <a:buNone/>
            </a:pPr>
            <a:r>
              <a:rPr lang="en-US" sz="2800" b="1" dirty="0"/>
              <a:t>Conclude by giving your opinion on the role of smartphones</a:t>
            </a:r>
            <a:r>
              <a:rPr lang="ru-RU" sz="2800" b="1" dirty="0"/>
              <a:t> </a:t>
            </a:r>
            <a:r>
              <a:rPr lang="en-US" sz="2800" b="1" dirty="0"/>
              <a:t>in our life.</a:t>
            </a:r>
            <a:endParaRPr lang="ru-RU" sz="2800" b="1" dirty="0"/>
          </a:p>
          <a:p>
            <a:pPr marL="0" indent="0">
              <a:buNone/>
            </a:pPr>
            <a:r>
              <a:rPr lang="ru-RU" sz="2800" dirty="0"/>
              <a:t>Написать свое обобщающее мнение по теме проекта.</a:t>
            </a:r>
          </a:p>
          <a:p>
            <a:pPr marL="0" indent="0">
              <a:buNone/>
            </a:pPr>
            <a:endParaRPr lang="en-US" b="1" i="1" dirty="0">
              <a:solidFill>
                <a:srgbClr val="002060"/>
              </a:solidFill>
            </a:endParaRPr>
          </a:p>
          <a:p>
            <a:pPr marL="0" indent="0">
              <a:buNone/>
            </a:pPr>
            <a:r>
              <a:rPr lang="en-US" b="1" i="1" dirty="0">
                <a:solidFill>
                  <a:srgbClr val="002060"/>
                </a:solidFill>
              </a:rPr>
              <a:t>To </a:t>
            </a:r>
            <a:r>
              <a:rPr lang="en-US" b="1" i="1" dirty="0" err="1">
                <a:solidFill>
                  <a:srgbClr val="002060"/>
                </a:solidFill>
              </a:rPr>
              <a:t>summarise</a:t>
            </a:r>
            <a:r>
              <a:rPr lang="en-US" b="1" i="1" dirty="0">
                <a:solidFill>
                  <a:srgbClr val="002060"/>
                </a:solidFill>
              </a:rPr>
              <a:t>, I think that the role of smartphones in our life is constantly growing. More and more people use their mobile devices for their daily routine and micro-tasks like making phone calls, searching for information on the Internet and even making purchases online.</a:t>
            </a:r>
            <a:endParaRPr lang="ru-RU" b="1" i="1" dirty="0">
              <a:solidFill>
                <a:srgbClr val="002060"/>
              </a:solidFill>
            </a:endParaRPr>
          </a:p>
          <a:p>
            <a:pPr marL="0" indent="0">
              <a:buNone/>
            </a:pPr>
            <a:endParaRPr lang="ru-RU" dirty="0"/>
          </a:p>
        </p:txBody>
      </p:sp>
    </p:spTree>
    <p:extLst>
      <p:ext uri="{BB962C8B-B14F-4D97-AF65-F5344CB8AC3E}">
        <p14:creationId xmlns:p14="http://schemas.microsoft.com/office/powerpoint/2010/main" val="26677463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b="1" dirty="0">
                <a:solidFill>
                  <a:srgbClr val="002060"/>
                </a:solidFill>
              </a:rPr>
              <a:t>Как отработать формат эссе</a:t>
            </a:r>
            <a:br>
              <a:rPr lang="ru-RU" sz="3600" b="1" dirty="0">
                <a:solidFill>
                  <a:srgbClr val="002060"/>
                </a:solidFill>
              </a:rPr>
            </a:br>
            <a:endParaRPr lang="ru-RU" sz="3600" dirty="0">
              <a:solidFill>
                <a:srgbClr val="002060"/>
              </a:solidFill>
            </a:endParaRPr>
          </a:p>
        </p:txBody>
      </p:sp>
      <p:sp>
        <p:nvSpPr>
          <p:cNvPr id="3" name="Объект 2"/>
          <p:cNvSpPr>
            <a:spLocks noGrp="1"/>
          </p:cNvSpPr>
          <p:nvPr>
            <p:ph idx="1"/>
          </p:nvPr>
        </p:nvSpPr>
        <p:spPr>
          <a:xfrm>
            <a:off x="179512" y="1268760"/>
            <a:ext cx="8784976" cy="4857403"/>
          </a:xfrm>
        </p:spPr>
        <p:txBody>
          <a:bodyPr>
            <a:normAutofit fontScale="92500"/>
          </a:bodyPr>
          <a:lstStyle/>
          <a:p>
            <a:pPr fontAlgn="base"/>
            <a:r>
              <a:rPr lang="ru-RU" dirty="0"/>
              <a:t>Пишите 1–3 эссе в неделю на темы из кодификатора или из пробных ЕГЭ.</a:t>
            </a:r>
          </a:p>
          <a:p>
            <a:pPr fontAlgn="base"/>
            <a:r>
              <a:rPr lang="ru-RU" dirty="0"/>
              <a:t>Читайте примеры сочинений на американский языковой экзамен TOEFL. Их можно найти по запросу TOEFL </a:t>
            </a:r>
            <a:r>
              <a:rPr lang="ru-RU" dirty="0" err="1"/>
              <a:t>sample</a:t>
            </a:r>
            <a:r>
              <a:rPr lang="ru-RU" dirty="0"/>
              <a:t> </a:t>
            </a:r>
            <a:r>
              <a:rPr lang="ru-RU" dirty="0" err="1"/>
              <a:t>essay</a:t>
            </a:r>
            <a:r>
              <a:rPr lang="ru-RU" dirty="0"/>
              <a:t>. Там много похожих тем и несложная лексика. </a:t>
            </a:r>
          </a:p>
          <a:p>
            <a:pPr fontAlgn="base"/>
            <a:r>
              <a:rPr lang="ru-RU" dirty="0"/>
              <a:t>Анализируйте чужие эссе, проверяя их по критериям экзамена: количество абзацев, слов, соблюдение стиля. Например, можно обмениваться тренировочными эссе с друзьями.</a:t>
            </a:r>
          </a:p>
          <a:p>
            <a:endParaRPr lang="ru-RU" dirty="0"/>
          </a:p>
        </p:txBody>
      </p:sp>
    </p:spTree>
    <p:extLst>
      <p:ext uri="{BB962C8B-B14F-4D97-AF65-F5344CB8AC3E}">
        <p14:creationId xmlns:p14="http://schemas.microsoft.com/office/powerpoint/2010/main" val="1030813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b="1" dirty="0">
                <a:solidFill>
                  <a:srgbClr val="002060"/>
                </a:solidFill>
              </a:rPr>
              <a:t>Используемые источники</a:t>
            </a:r>
            <a:r>
              <a:rPr lang="en-US" sz="3600" b="1" dirty="0">
                <a:solidFill>
                  <a:srgbClr val="002060"/>
                </a:solidFill>
              </a:rPr>
              <a:t>:</a:t>
            </a:r>
            <a:endParaRPr lang="ru-RU" sz="3600" b="1" dirty="0">
              <a:solidFill>
                <a:srgbClr val="002060"/>
              </a:solidFill>
            </a:endParaRPr>
          </a:p>
        </p:txBody>
      </p:sp>
      <p:sp>
        <p:nvSpPr>
          <p:cNvPr id="3" name="Объект 2"/>
          <p:cNvSpPr>
            <a:spLocks noGrp="1"/>
          </p:cNvSpPr>
          <p:nvPr>
            <p:ph idx="1"/>
          </p:nvPr>
        </p:nvSpPr>
        <p:spPr/>
        <p:txBody>
          <a:bodyPr>
            <a:normAutofit/>
          </a:bodyPr>
          <a:lstStyle/>
          <a:p>
            <a:r>
              <a:rPr lang="en-US" sz="2800" dirty="0">
                <a:hlinkClick r:id="rId2"/>
              </a:rPr>
              <a:t>https://englishwithpolina.com/2021/10/13/novyj-format-esse/#</a:t>
            </a:r>
            <a:r>
              <a:rPr lang="ru-RU" sz="2800" dirty="0">
                <a:hlinkClick r:id="rId2"/>
              </a:rPr>
              <a:t>Разбираем-эссе-для-ЕГЭ-2022</a:t>
            </a:r>
            <a:r>
              <a:rPr lang="ru-RU" sz="2800" dirty="0"/>
              <a:t>. </a:t>
            </a:r>
          </a:p>
          <a:p>
            <a:r>
              <a:rPr lang="en-US" sz="2800" dirty="0">
                <a:hlinkClick r:id="rId3"/>
              </a:rPr>
              <a:t>https://media.foxford.ru/essay/</a:t>
            </a:r>
            <a:r>
              <a:rPr lang="ru-RU" sz="2800" dirty="0"/>
              <a:t> </a:t>
            </a:r>
          </a:p>
          <a:p>
            <a:r>
              <a:rPr lang="en-US" sz="2800" dirty="0">
                <a:hlinkClick r:id="rId4"/>
              </a:rPr>
              <a:t>https://www.toeflresources.com/sample-toefl-essays/</a:t>
            </a:r>
            <a:r>
              <a:rPr lang="ru-RU" sz="2800" dirty="0"/>
              <a:t> </a:t>
            </a:r>
          </a:p>
          <a:p>
            <a:r>
              <a:rPr lang="en-US" sz="2800" dirty="0">
                <a:hlinkClick r:id="rId5"/>
              </a:rPr>
              <a:t>https://skyteach.ru/2021/08/27/ege-po-anglijskomu-na-2022-kakie-izmeneniya-nas-zhdut/</a:t>
            </a:r>
            <a:r>
              <a:rPr lang="ru-RU" sz="2800" dirty="0"/>
              <a:t> </a:t>
            </a:r>
          </a:p>
        </p:txBody>
      </p:sp>
    </p:spTree>
    <p:extLst>
      <p:ext uri="{BB962C8B-B14F-4D97-AF65-F5344CB8AC3E}">
        <p14:creationId xmlns:p14="http://schemas.microsoft.com/office/powerpoint/2010/main" val="6629170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8229600" cy="648072"/>
          </a:xfrm>
        </p:spPr>
        <p:txBody>
          <a:bodyPr>
            <a:normAutofit fontScale="90000"/>
          </a:bodyPr>
          <a:lstStyle/>
          <a:p>
            <a:br>
              <a:rPr lang="ru-RU" b="1" dirty="0"/>
            </a:br>
            <a:r>
              <a:rPr lang="ru-RU" sz="4000" b="1" dirty="0">
                <a:solidFill>
                  <a:srgbClr val="002060"/>
                </a:solidFill>
              </a:rPr>
              <a:t>КРИТЕРИИ ВЫПОЛНЕНИЯ ЗАДАНИЯ:</a:t>
            </a:r>
            <a:br>
              <a:rPr lang="ru-RU" sz="4000" b="1" dirty="0">
                <a:solidFill>
                  <a:srgbClr val="002060"/>
                </a:solidFill>
              </a:rPr>
            </a:br>
            <a:endParaRPr lang="ru-RU" sz="4000" dirty="0">
              <a:solidFill>
                <a:srgbClr val="002060"/>
              </a:solidFill>
            </a:endParaRPr>
          </a:p>
        </p:txBody>
      </p:sp>
      <p:sp>
        <p:nvSpPr>
          <p:cNvPr id="3" name="Объект 2"/>
          <p:cNvSpPr>
            <a:spLocks noGrp="1"/>
          </p:cNvSpPr>
          <p:nvPr>
            <p:ph idx="1"/>
          </p:nvPr>
        </p:nvSpPr>
        <p:spPr>
          <a:xfrm>
            <a:off x="107504" y="764704"/>
            <a:ext cx="8784976" cy="5976664"/>
          </a:xfrm>
        </p:spPr>
        <p:txBody>
          <a:bodyPr>
            <a:normAutofit fontScale="70000" lnSpcReduction="20000"/>
          </a:bodyPr>
          <a:lstStyle/>
          <a:p>
            <a:pPr fontAlgn="base"/>
            <a:r>
              <a:rPr lang="ru-RU" dirty="0"/>
              <a:t>Решение коммуникативной задачи (3 балла);</a:t>
            </a:r>
          </a:p>
          <a:p>
            <a:pPr fontAlgn="base"/>
            <a:r>
              <a:rPr lang="ru-RU" dirty="0"/>
              <a:t>Организация текста (3 балла);</a:t>
            </a:r>
          </a:p>
          <a:p>
            <a:pPr fontAlgn="base"/>
            <a:r>
              <a:rPr lang="ru-RU" dirty="0"/>
              <a:t>Лексика (3 балла);</a:t>
            </a:r>
          </a:p>
          <a:p>
            <a:pPr fontAlgn="base"/>
            <a:r>
              <a:rPr lang="ru-RU" dirty="0"/>
              <a:t>Грамматика (3 балла);</a:t>
            </a:r>
          </a:p>
          <a:p>
            <a:pPr fontAlgn="base"/>
            <a:r>
              <a:rPr lang="ru-RU" dirty="0"/>
              <a:t>Орфография и пунктуация (2 балла).</a:t>
            </a:r>
          </a:p>
          <a:p>
            <a:pPr marL="0" indent="0">
              <a:buNone/>
            </a:pPr>
            <a:r>
              <a:rPr lang="ru-RU" dirty="0"/>
              <a:t>Ведущим критерием остается «</a:t>
            </a:r>
            <a:r>
              <a:rPr lang="ru-RU" b="1" dirty="0"/>
              <a:t>Решение коммуникативной задачи</a:t>
            </a:r>
            <a:r>
              <a:rPr lang="ru-RU" dirty="0"/>
              <a:t>»: если по этому критерию выставлено 0 баллов, все высказывание оценивается в 0 баллов.</a:t>
            </a:r>
          </a:p>
          <a:p>
            <a:pPr marL="0" indent="0">
              <a:buNone/>
            </a:pPr>
            <a:r>
              <a:rPr lang="ru-RU" b="1" dirty="0"/>
              <a:t>Что оценивают в рамках этого критерия?</a:t>
            </a:r>
            <a:endParaRPr lang="ru-RU" dirty="0"/>
          </a:p>
          <a:p>
            <a:r>
              <a:rPr lang="ru-RU" dirty="0"/>
              <a:t>вступление, соответствующее предложенной теме проектной работы;</a:t>
            </a:r>
          </a:p>
          <a:p>
            <a:r>
              <a:rPr lang="ru-RU" dirty="0"/>
              <a:t>два-три основных факта из данных в таблице или графике;</a:t>
            </a:r>
          </a:p>
          <a:p>
            <a:r>
              <a:rPr lang="ru-RU" dirty="0"/>
              <a:t>одно-два </a:t>
            </a:r>
            <a:r>
              <a:rPr lang="ru-RU" b="1" dirty="0"/>
              <a:t>существенных</a:t>
            </a:r>
            <a:r>
              <a:rPr lang="ru-RU" dirty="0"/>
              <a:t> сравнения;</a:t>
            </a:r>
          </a:p>
          <a:p>
            <a:r>
              <a:rPr lang="ru-RU" dirty="0"/>
              <a:t>обозначение возможной проблемы, связанной с предложенной темой, а также ее возможное решение;</a:t>
            </a:r>
          </a:p>
          <a:p>
            <a:r>
              <a:rPr lang="ru-RU" dirty="0"/>
              <a:t>мнение автора по предложенной теме;</a:t>
            </a:r>
          </a:p>
          <a:p>
            <a:r>
              <a:rPr lang="ru-RU" dirty="0"/>
              <a:t>нейтральный стиль письменного высказывания.</a:t>
            </a:r>
          </a:p>
          <a:p>
            <a:pPr marL="0" indent="0" fontAlgn="base">
              <a:buNone/>
            </a:pPr>
            <a:endParaRPr lang="ru-RU" dirty="0"/>
          </a:p>
          <a:p>
            <a:pPr fontAlgn="base"/>
            <a:endParaRPr lang="ru-RU" dirty="0"/>
          </a:p>
          <a:p>
            <a:endParaRPr lang="ru-RU" dirty="0"/>
          </a:p>
        </p:txBody>
      </p:sp>
    </p:spTree>
    <p:extLst>
      <p:ext uri="{BB962C8B-B14F-4D97-AF65-F5344CB8AC3E}">
        <p14:creationId xmlns:p14="http://schemas.microsoft.com/office/powerpoint/2010/main" val="5116752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000" b="1" dirty="0">
                <a:solidFill>
                  <a:srgbClr val="002060"/>
                </a:solidFill>
              </a:rPr>
              <a:t>Структура эссе по английскому языку</a:t>
            </a:r>
            <a:br>
              <a:rPr lang="ru-RU" b="1" dirty="0"/>
            </a:br>
            <a:endParaRPr lang="ru-RU" dirty="0"/>
          </a:p>
        </p:txBody>
      </p:sp>
      <p:sp>
        <p:nvSpPr>
          <p:cNvPr id="3" name="Объект 2"/>
          <p:cNvSpPr>
            <a:spLocks noGrp="1"/>
          </p:cNvSpPr>
          <p:nvPr>
            <p:ph idx="1"/>
          </p:nvPr>
        </p:nvSpPr>
        <p:spPr>
          <a:xfrm>
            <a:off x="179512" y="1052736"/>
            <a:ext cx="8856984" cy="5616624"/>
          </a:xfrm>
        </p:spPr>
        <p:txBody>
          <a:bodyPr>
            <a:normAutofit fontScale="77500" lnSpcReduction="20000"/>
          </a:bodyPr>
          <a:lstStyle/>
          <a:p>
            <a:pPr marL="0" indent="0" fontAlgn="base">
              <a:buNone/>
            </a:pPr>
            <a:r>
              <a:rPr lang="ru-RU" b="1" dirty="0">
                <a:solidFill>
                  <a:srgbClr val="002060"/>
                </a:solidFill>
              </a:rPr>
              <a:t>1. Вступление</a:t>
            </a:r>
          </a:p>
          <a:p>
            <a:pPr marL="0" indent="0" fontAlgn="base">
              <a:buNone/>
            </a:pPr>
            <a:r>
              <a:rPr lang="ru-RU" b="1" dirty="0" err="1"/>
              <a:t>Make</a:t>
            </a:r>
            <a:r>
              <a:rPr lang="ru-RU" b="1" dirty="0"/>
              <a:t> </a:t>
            </a:r>
            <a:r>
              <a:rPr lang="ru-RU" b="1" dirty="0" err="1"/>
              <a:t>an</a:t>
            </a:r>
            <a:r>
              <a:rPr lang="ru-RU" b="1" dirty="0"/>
              <a:t> </a:t>
            </a:r>
            <a:r>
              <a:rPr lang="ru-RU" b="1" dirty="0" err="1"/>
              <a:t>opening</a:t>
            </a:r>
            <a:r>
              <a:rPr lang="ru-RU" b="1" dirty="0"/>
              <a:t> </a:t>
            </a:r>
            <a:r>
              <a:rPr lang="ru-RU" b="1" dirty="0" err="1"/>
              <a:t>statement</a:t>
            </a:r>
            <a:r>
              <a:rPr lang="ru-RU" b="1" dirty="0"/>
              <a:t> </a:t>
            </a:r>
            <a:r>
              <a:rPr lang="ru-RU" b="1" dirty="0" err="1"/>
              <a:t>on</a:t>
            </a:r>
            <a:r>
              <a:rPr lang="ru-RU" b="1" dirty="0"/>
              <a:t> </a:t>
            </a:r>
            <a:r>
              <a:rPr lang="ru-RU" b="1" dirty="0" err="1"/>
              <a:t>the</a:t>
            </a:r>
            <a:r>
              <a:rPr lang="ru-RU" b="1" dirty="0"/>
              <a:t> </a:t>
            </a:r>
            <a:r>
              <a:rPr lang="ru-RU" b="1" dirty="0" err="1"/>
              <a:t>subject</a:t>
            </a:r>
            <a:r>
              <a:rPr lang="ru-RU" b="1" dirty="0"/>
              <a:t> </a:t>
            </a:r>
            <a:r>
              <a:rPr lang="ru-RU" b="1" dirty="0" err="1"/>
              <a:t>of</a:t>
            </a:r>
            <a:r>
              <a:rPr lang="ru-RU" b="1" dirty="0"/>
              <a:t> </a:t>
            </a:r>
            <a:r>
              <a:rPr lang="ru-RU" b="1" dirty="0" err="1"/>
              <a:t>the</a:t>
            </a:r>
            <a:r>
              <a:rPr lang="ru-RU" b="1" dirty="0"/>
              <a:t> </a:t>
            </a:r>
            <a:r>
              <a:rPr lang="ru-RU" b="1" dirty="0" err="1"/>
              <a:t>project</a:t>
            </a:r>
            <a:r>
              <a:rPr lang="ru-RU" b="1" dirty="0"/>
              <a:t> </a:t>
            </a:r>
            <a:r>
              <a:rPr lang="ru-RU" b="1" dirty="0" err="1"/>
              <a:t>work</a:t>
            </a:r>
            <a:endParaRPr lang="ru-RU" b="1" dirty="0"/>
          </a:p>
          <a:p>
            <a:pPr fontAlgn="base"/>
            <a:r>
              <a:rPr lang="ru-RU" dirty="0"/>
              <a:t>Вступление должно соответствовать предложенной теме проектной работы. Во вступлении нужно написать:</a:t>
            </a:r>
          </a:p>
          <a:p>
            <a:pPr fontAlgn="base"/>
            <a:r>
              <a:rPr lang="ru-RU" dirty="0"/>
              <a:t>вводный тезис общего характера по выбранной теме с обозначением коммуникативной ситуации;</a:t>
            </a:r>
          </a:p>
          <a:p>
            <a:pPr fontAlgn="base"/>
            <a:r>
              <a:rPr lang="ru-RU" dirty="0"/>
              <a:t>цель выполняемого проекта.</a:t>
            </a:r>
          </a:p>
          <a:p>
            <a:pPr fontAlgn="base"/>
            <a:r>
              <a:rPr lang="ru-RU" dirty="0"/>
              <a:t>Участник экзамена выполняет проектную работу на указанную тему, он нашёл статистические данные по теме, и его цель — проанализировать их, выразив свою точку зрения.</a:t>
            </a:r>
          </a:p>
          <a:p>
            <a:pPr fontAlgn="base"/>
            <a:r>
              <a:rPr lang="ru-RU" dirty="0"/>
              <a:t>Перефразирование не требуется, но нужно помнить про критерий «Лексическое оформление текста», где оценивается именно соответствие высокому уровню сложности задания.</a:t>
            </a:r>
          </a:p>
          <a:p>
            <a:endParaRPr lang="ru-RU" dirty="0"/>
          </a:p>
        </p:txBody>
      </p:sp>
    </p:spTree>
    <p:extLst>
      <p:ext uri="{BB962C8B-B14F-4D97-AF65-F5344CB8AC3E}">
        <p14:creationId xmlns:p14="http://schemas.microsoft.com/office/powerpoint/2010/main" val="38280712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43408"/>
            <a:ext cx="8229600" cy="243408"/>
          </a:xfrm>
        </p:spPr>
        <p:txBody>
          <a:bodyPr>
            <a:normAutofit fontScale="90000"/>
          </a:bodyPr>
          <a:lstStyle/>
          <a:p>
            <a:endParaRPr lang="ru-RU" dirty="0">
              <a:solidFill>
                <a:srgbClr val="002060"/>
              </a:solidFill>
            </a:endParaRPr>
          </a:p>
        </p:txBody>
      </p:sp>
      <p:sp>
        <p:nvSpPr>
          <p:cNvPr id="3" name="Объект 2"/>
          <p:cNvSpPr>
            <a:spLocks noGrp="1"/>
          </p:cNvSpPr>
          <p:nvPr>
            <p:ph idx="1"/>
          </p:nvPr>
        </p:nvSpPr>
        <p:spPr>
          <a:xfrm>
            <a:off x="0" y="0"/>
            <a:ext cx="9144000" cy="6858000"/>
          </a:xfrm>
        </p:spPr>
        <p:txBody>
          <a:bodyPr/>
          <a:lstStyle/>
          <a:p>
            <a:pPr marL="0" indent="0" fontAlgn="base">
              <a:buNone/>
            </a:pPr>
            <a:r>
              <a:rPr lang="ru-RU" b="1" dirty="0">
                <a:solidFill>
                  <a:srgbClr val="002060"/>
                </a:solidFill>
              </a:rPr>
              <a:t>2. Второй абзац</a:t>
            </a:r>
            <a:br>
              <a:rPr lang="ru-RU" b="1" dirty="0">
                <a:solidFill>
                  <a:srgbClr val="002060"/>
                </a:solidFill>
              </a:rPr>
            </a:br>
            <a:r>
              <a:rPr lang="ru-RU" b="1" dirty="0" err="1"/>
              <a:t>Select</a:t>
            </a:r>
            <a:r>
              <a:rPr lang="ru-RU" b="1" dirty="0"/>
              <a:t> </a:t>
            </a:r>
            <a:r>
              <a:rPr lang="ru-RU" b="1" dirty="0" err="1"/>
              <a:t>and</a:t>
            </a:r>
            <a:r>
              <a:rPr lang="ru-RU" b="1" dirty="0"/>
              <a:t> </a:t>
            </a:r>
            <a:r>
              <a:rPr lang="ru-RU" b="1" dirty="0" err="1"/>
              <a:t>report</a:t>
            </a:r>
            <a:r>
              <a:rPr lang="ru-RU" b="1" dirty="0"/>
              <a:t> 2–3 </a:t>
            </a:r>
            <a:r>
              <a:rPr lang="ru-RU" b="1" dirty="0" err="1"/>
              <a:t>facts</a:t>
            </a:r>
            <a:endParaRPr lang="ru-RU" b="1" dirty="0"/>
          </a:p>
          <a:p>
            <a:pPr marL="0" indent="0" fontAlgn="base">
              <a:buNone/>
            </a:pPr>
            <a:r>
              <a:rPr lang="ru-RU" dirty="0"/>
              <a:t>Начинайте второй абзац с описания основной идеи всего абзаца, затем, </a:t>
            </a:r>
            <a:r>
              <a:rPr lang="ru-RU" b="1" dirty="0"/>
              <a:t>обобщив все пункты</a:t>
            </a:r>
            <a:r>
              <a:rPr lang="ru-RU" dirty="0"/>
              <a:t> таблицы/диаграммы в два-три факта, опишите их.</a:t>
            </a:r>
          </a:p>
          <a:p>
            <a:pPr marL="0" indent="0" fontAlgn="base">
              <a:buNone/>
            </a:pPr>
            <a:r>
              <a:rPr lang="ru-RU" b="1" dirty="0">
                <a:solidFill>
                  <a:srgbClr val="002060"/>
                </a:solidFill>
              </a:rPr>
              <a:t>3. Третий абзац</a:t>
            </a:r>
          </a:p>
          <a:p>
            <a:pPr marL="0" indent="0" fontAlgn="base">
              <a:buNone/>
            </a:pPr>
            <a:r>
              <a:rPr lang="ru-RU" b="1" dirty="0" err="1"/>
              <a:t>Make</a:t>
            </a:r>
            <a:r>
              <a:rPr lang="ru-RU" b="1" dirty="0"/>
              <a:t> 1–2 </a:t>
            </a:r>
            <a:r>
              <a:rPr lang="ru-RU" b="1" dirty="0" err="1"/>
              <a:t>comparisons</a:t>
            </a:r>
            <a:r>
              <a:rPr lang="ru-RU" b="1" dirty="0"/>
              <a:t> </a:t>
            </a:r>
            <a:r>
              <a:rPr lang="ru-RU" b="1" dirty="0" err="1"/>
              <a:t>where</a:t>
            </a:r>
            <a:r>
              <a:rPr lang="ru-RU" b="1" dirty="0"/>
              <a:t> </a:t>
            </a:r>
            <a:r>
              <a:rPr lang="ru-RU" b="1" dirty="0" err="1"/>
              <a:t>relevant</a:t>
            </a:r>
            <a:endParaRPr lang="ru-RU" b="1" dirty="0"/>
          </a:p>
          <a:p>
            <a:pPr marL="0" indent="0" fontAlgn="base">
              <a:buNone/>
            </a:pPr>
            <a:r>
              <a:rPr lang="ru-RU" dirty="0"/>
              <a:t>Третий абзац тоже вводите обобщённым предложением. Затем приведите одно-два существенных сравнения цифровых показателей таблицы/диаграммы. Цифры пишите цифрами, а не буквами.</a:t>
            </a:r>
          </a:p>
          <a:p>
            <a:pPr marL="0" indent="0" fontAlgn="base">
              <a:buNone/>
            </a:pPr>
            <a:endParaRPr lang="ru-RU" dirty="0"/>
          </a:p>
          <a:p>
            <a:endParaRPr lang="ru-RU" dirty="0"/>
          </a:p>
        </p:txBody>
      </p:sp>
    </p:spTree>
    <p:extLst>
      <p:ext uri="{BB962C8B-B14F-4D97-AF65-F5344CB8AC3E}">
        <p14:creationId xmlns:p14="http://schemas.microsoft.com/office/powerpoint/2010/main" val="14741596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76672"/>
            <a:ext cx="9144000" cy="576064"/>
          </a:xfrm>
        </p:spPr>
        <p:txBody>
          <a:bodyPr>
            <a:normAutofit fontScale="90000"/>
          </a:bodyPr>
          <a:lstStyle/>
          <a:p>
            <a:r>
              <a:rPr lang="ru-RU" sz="4000" b="1" dirty="0">
                <a:solidFill>
                  <a:srgbClr val="002060"/>
                </a:solidFill>
              </a:rPr>
              <a:t>К</a:t>
            </a:r>
            <a:r>
              <a:rPr lang="en-US" sz="4000" b="1" dirty="0" err="1">
                <a:solidFill>
                  <a:srgbClr val="002060"/>
                </a:solidFill>
              </a:rPr>
              <a:t>ак</a:t>
            </a:r>
            <a:r>
              <a:rPr lang="en-US" sz="4000" b="1" dirty="0">
                <a:solidFill>
                  <a:srgbClr val="002060"/>
                </a:solidFill>
              </a:rPr>
              <a:t> </a:t>
            </a:r>
            <a:r>
              <a:rPr lang="en-US" sz="4000" b="1" dirty="0" err="1">
                <a:solidFill>
                  <a:srgbClr val="002060"/>
                </a:solidFill>
              </a:rPr>
              <a:t>ещё</a:t>
            </a:r>
            <a:r>
              <a:rPr lang="en-US" sz="4000" b="1" dirty="0">
                <a:solidFill>
                  <a:srgbClr val="002060"/>
                </a:solidFill>
              </a:rPr>
              <a:t> </a:t>
            </a:r>
            <a:r>
              <a:rPr lang="en-US" sz="4000" b="1" dirty="0" err="1">
                <a:solidFill>
                  <a:srgbClr val="002060"/>
                </a:solidFill>
              </a:rPr>
              <a:t>можно</a:t>
            </a:r>
            <a:r>
              <a:rPr lang="en-US" sz="4000" b="1" dirty="0">
                <a:solidFill>
                  <a:srgbClr val="002060"/>
                </a:solidFill>
              </a:rPr>
              <a:t> </a:t>
            </a:r>
            <a:r>
              <a:rPr lang="en-US" sz="4000" b="1" dirty="0" err="1">
                <a:solidFill>
                  <a:srgbClr val="002060"/>
                </a:solidFill>
              </a:rPr>
              <a:t>описать</a:t>
            </a:r>
            <a:r>
              <a:rPr lang="en-US" sz="4000" b="1" dirty="0">
                <a:solidFill>
                  <a:srgbClr val="002060"/>
                </a:solidFill>
              </a:rPr>
              <a:t> </a:t>
            </a:r>
            <a:r>
              <a:rPr lang="en-US" sz="4000" b="1" dirty="0" err="1">
                <a:solidFill>
                  <a:srgbClr val="002060"/>
                </a:solidFill>
              </a:rPr>
              <a:t>численные</a:t>
            </a:r>
            <a:r>
              <a:rPr lang="en-US" sz="4000" b="1" dirty="0">
                <a:solidFill>
                  <a:srgbClr val="002060"/>
                </a:solidFill>
              </a:rPr>
              <a:t> </a:t>
            </a:r>
            <a:r>
              <a:rPr lang="en-US" sz="4000" b="1" dirty="0" err="1">
                <a:solidFill>
                  <a:srgbClr val="002060"/>
                </a:solidFill>
              </a:rPr>
              <a:t>показатели</a:t>
            </a:r>
            <a:r>
              <a:rPr lang="en-US" sz="4000" b="1" dirty="0">
                <a:solidFill>
                  <a:srgbClr val="002060"/>
                </a:solidFill>
              </a:rPr>
              <a:t>:</a:t>
            </a:r>
            <a:br>
              <a:rPr lang="en-US" dirty="0"/>
            </a:br>
            <a:endParaRPr lang="ru-RU" dirty="0"/>
          </a:p>
        </p:txBody>
      </p:sp>
      <p:sp>
        <p:nvSpPr>
          <p:cNvPr id="3" name="Объект 2"/>
          <p:cNvSpPr>
            <a:spLocks noGrp="1"/>
          </p:cNvSpPr>
          <p:nvPr>
            <p:ph idx="1"/>
          </p:nvPr>
        </p:nvSpPr>
        <p:spPr>
          <a:xfrm>
            <a:off x="0" y="1052736"/>
            <a:ext cx="9144000" cy="5805264"/>
          </a:xfrm>
        </p:spPr>
        <p:txBody>
          <a:bodyPr>
            <a:normAutofit fontScale="70000" lnSpcReduction="20000"/>
          </a:bodyPr>
          <a:lstStyle/>
          <a:p>
            <a:pPr fontAlgn="base"/>
            <a:r>
              <a:rPr lang="en-US" b="1" dirty="0"/>
              <a:t>3%</a:t>
            </a:r>
            <a:r>
              <a:rPr lang="en-US" dirty="0"/>
              <a:t> = A tiny fraction, a tiny portion, a very small proportion.</a:t>
            </a:r>
          </a:p>
          <a:p>
            <a:pPr fontAlgn="base"/>
            <a:r>
              <a:rPr lang="en-US" b="1" dirty="0"/>
              <a:t>5%</a:t>
            </a:r>
            <a:r>
              <a:rPr lang="en-US" dirty="0"/>
              <a:t> = An insignificant minority, an insignificant proportion.</a:t>
            </a:r>
          </a:p>
          <a:p>
            <a:pPr fontAlgn="base"/>
            <a:r>
              <a:rPr lang="en-US" b="1" dirty="0"/>
              <a:t>16% </a:t>
            </a:r>
            <a:r>
              <a:rPr lang="en-US" dirty="0"/>
              <a:t>= A small minority, a small portion.</a:t>
            </a:r>
          </a:p>
          <a:p>
            <a:pPr fontAlgn="base"/>
            <a:r>
              <a:rPr lang="en-US" b="1" dirty="0"/>
              <a:t>24%</a:t>
            </a:r>
            <a:r>
              <a:rPr lang="en-US" dirty="0"/>
              <a:t> = Almost a quarter.</a:t>
            </a:r>
          </a:p>
          <a:p>
            <a:pPr fontAlgn="base"/>
            <a:r>
              <a:rPr lang="en-US" b="1" dirty="0"/>
              <a:t>25%</a:t>
            </a:r>
            <a:r>
              <a:rPr lang="en-US" dirty="0"/>
              <a:t> = Exactly a quarter.</a:t>
            </a:r>
          </a:p>
          <a:p>
            <a:pPr fontAlgn="base"/>
            <a:r>
              <a:rPr lang="en-US" b="1" dirty="0"/>
              <a:t>26%</a:t>
            </a:r>
            <a:r>
              <a:rPr lang="en-US" dirty="0"/>
              <a:t> = Roughly one quarter.</a:t>
            </a:r>
          </a:p>
          <a:p>
            <a:pPr fontAlgn="base"/>
            <a:r>
              <a:rPr lang="en-US" b="1" dirty="0"/>
              <a:t>32%</a:t>
            </a:r>
            <a:r>
              <a:rPr lang="en-US" dirty="0"/>
              <a:t> = Nearly one-third, nearly a third.</a:t>
            </a:r>
          </a:p>
          <a:p>
            <a:pPr fontAlgn="base"/>
            <a:r>
              <a:rPr lang="en-US" b="1" dirty="0"/>
              <a:t>49%</a:t>
            </a:r>
            <a:r>
              <a:rPr lang="en-US" dirty="0"/>
              <a:t> = Around a half, just under a half.</a:t>
            </a:r>
          </a:p>
          <a:p>
            <a:pPr fontAlgn="base"/>
            <a:r>
              <a:rPr lang="en-US" b="1" dirty="0"/>
              <a:t>50%</a:t>
            </a:r>
            <a:r>
              <a:rPr lang="en-US" dirty="0"/>
              <a:t> = Exactly a half.</a:t>
            </a:r>
          </a:p>
          <a:p>
            <a:pPr fontAlgn="base"/>
            <a:r>
              <a:rPr lang="en-US" b="1" dirty="0"/>
              <a:t>51%</a:t>
            </a:r>
            <a:r>
              <a:rPr lang="en-US" dirty="0"/>
              <a:t> = Just over a half.</a:t>
            </a:r>
          </a:p>
          <a:p>
            <a:pPr fontAlgn="base"/>
            <a:r>
              <a:rPr lang="en-US" b="1" dirty="0"/>
              <a:t>70%</a:t>
            </a:r>
            <a:r>
              <a:rPr lang="en-US" dirty="0"/>
              <a:t> = A large proportion.</a:t>
            </a:r>
          </a:p>
          <a:p>
            <a:pPr fontAlgn="base"/>
            <a:r>
              <a:rPr lang="en-US" b="1" dirty="0"/>
              <a:t>73%</a:t>
            </a:r>
            <a:r>
              <a:rPr lang="en-US" dirty="0"/>
              <a:t> = Nearly three quarters, a significant majority, a significant proportion.</a:t>
            </a:r>
          </a:p>
          <a:p>
            <a:pPr fontAlgn="base"/>
            <a:r>
              <a:rPr lang="en-US" b="1" dirty="0"/>
              <a:t>77%</a:t>
            </a:r>
            <a:r>
              <a:rPr lang="en-US" dirty="0"/>
              <a:t> = Approximately three quarters, more than three-quarters.</a:t>
            </a:r>
          </a:p>
          <a:p>
            <a:pPr fontAlgn="base"/>
            <a:r>
              <a:rPr lang="en-US" b="1" dirty="0"/>
              <a:t>79%</a:t>
            </a:r>
            <a:r>
              <a:rPr lang="en-US" dirty="0"/>
              <a:t> = Well over three quarters.</a:t>
            </a:r>
          </a:p>
          <a:p>
            <a:pPr fontAlgn="base"/>
            <a:r>
              <a:rPr lang="en-US" b="1" dirty="0"/>
              <a:t>89%</a:t>
            </a:r>
            <a:r>
              <a:rPr lang="en-US" dirty="0"/>
              <a:t> = A very large proportion.</a:t>
            </a:r>
          </a:p>
          <a:p>
            <a:endParaRPr lang="ru-RU" dirty="0"/>
          </a:p>
        </p:txBody>
      </p:sp>
    </p:spTree>
    <p:extLst>
      <p:ext uri="{BB962C8B-B14F-4D97-AF65-F5344CB8AC3E}">
        <p14:creationId xmlns:p14="http://schemas.microsoft.com/office/powerpoint/2010/main" val="33799492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59432"/>
            <a:ext cx="8229600" cy="459432"/>
          </a:xfrm>
        </p:spPr>
        <p:txBody>
          <a:bodyPr>
            <a:normAutofit fontScale="90000"/>
          </a:bodyPr>
          <a:lstStyle/>
          <a:p>
            <a:endParaRPr lang="ru-RU" dirty="0"/>
          </a:p>
        </p:txBody>
      </p:sp>
      <p:sp>
        <p:nvSpPr>
          <p:cNvPr id="3" name="Объект 2"/>
          <p:cNvSpPr>
            <a:spLocks noGrp="1"/>
          </p:cNvSpPr>
          <p:nvPr>
            <p:ph idx="1"/>
          </p:nvPr>
        </p:nvSpPr>
        <p:spPr>
          <a:xfrm>
            <a:off x="0" y="0"/>
            <a:ext cx="9144000" cy="6741368"/>
          </a:xfrm>
        </p:spPr>
        <p:txBody>
          <a:bodyPr>
            <a:normAutofit fontScale="92500" lnSpcReduction="10000"/>
          </a:bodyPr>
          <a:lstStyle/>
          <a:p>
            <a:pPr marL="0" indent="0" fontAlgn="base">
              <a:buNone/>
            </a:pPr>
            <a:r>
              <a:rPr lang="ru-RU" b="1" dirty="0">
                <a:solidFill>
                  <a:srgbClr val="002060"/>
                </a:solidFill>
              </a:rPr>
              <a:t>4. Четвёртый абзац</a:t>
            </a:r>
          </a:p>
          <a:p>
            <a:pPr marL="0" indent="0" fontAlgn="base">
              <a:buNone/>
            </a:pPr>
            <a:r>
              <a:rPr lang="ru-RU" b="1" dirty="0" err="1"/>
              <a:t>Outline</a:t>
            </a:r>
            <a:r>
              <a:rPr lang="ru-RU" b="1" dirty="0"/>
              <a:t> a </a:t>
            </a:r>
            <a:r>
              <a:rPr lang="ru-RU" b="1" dirty="0" err="1"/>
              <a:t>problem</a:t>
            </a:r>
            <a:r>
              <a:rPr lang="ru-RU" b="1" dirty="0"/>
              <a:t> </a:t>
            </a:r>
            <a:r>
              <a:rPr lang="ru-RU" b="1" dirty="0" err="1"/>
              <a:t>that</a:t>
            </a:r>
            <a:r>
              <a:rPr lang="ru-RU" b="1" dirty="0"/>
              <a:t> </a:t>
            </a:r>
            <a:r>
              <a:rPr lang="ru-RU" b="1" dirty="0" err="1"/>
              <a:t>can</a:t>
            </a:r>
            <a:r>
              <a:rPr lang="ru-RU" b="1" dirty="0"/>
              <a:t> </a:t>
            </a:r>
            <a:r>
              <a:rPr lang="ru-RU" b="1" dirty="0" err="1"/>
              <a:t>arise</a:t>
            </a:r>
            <a:r>
              <a:rPr lang="ru-RU" b="1" dirty="0"/>
              <a:t> </a:t>
            </a:r>
            <a:r>
              <a:rPr lang="ru-RU" b="1" dirty="0" err="1"/>
              <a:t>with</a:t>
            </a:r>
            <a:r>
              <a:rPr lang="ru-RU" b="1" dirty="0"/>
              <a:t> </a:t>
            </a:r>
            <a:r>
              <a:rPr lang="ru-RU" b="1" dirty="0" err="1"/>
              <a:t>reading</a:t>
            </a:r>
            <a:r>
              <a:rPr lang="ru-RU" b="1" dirty="0"/>
              <a:t> </a:t>
            </a:r>
            <a:r>
              <a:rPr lang="ru-RU" b="1" dirty="0" err="1"/>
              <a:t>and</a:t>
            </a:r>
            <a:r>
              <a:rPr lang="ru-RU" b="1" dirty="0"/>
              <a:t> </a:t>
            </a:r>
            <a:r>
              <a:rPr lang="ru-RU" b="1" dirty="0" err="1"/>
              <a:t>suggest</a:t>
            </a:r>
            <a:r>
              <a:rPr lang="ru-RU" b="1" dirty="0"/>
              <a:t> a </a:t>
            </a:r>
            <a:r>
              <a:rPr lang="ru-RU" b="1" dirty="0" err="1"/>
              <a:t>way</a:t>
            </a:r>
            <a:r>
              <a:rPr lang="ru-RU" b="1" dirty="0"/>
              <a:t> </a:t>
            </a:r>
            <a:r>
              <a:rPr lang="ru-RU" b="1" dirty="0" err="1"/>
              <a:t>of</a:t>
            </a:r>
            <a:r>
              <a:rPr lang="ru-RU" b="1" dirty="0"/>
              <a:t> </a:t>
            </a:r>
            <a:r>
              <a:rPr lang="ru-RU" b="1" dirty="0" err="1"/>
              <a:t>solving</a:t>
            </a:r>
            <a:r>
              <a:rPr lang="ru-RU" b="1" dirty="0"/>
              <a:t> </a:t>
            </a:r>
            <a:r>
              <a:rPr lang="ru-RU" b="1" dirty="0" err="1"/>
              <a:t>it</a:t>
            </a:r>
            <a:endParaRPr lang="ru-RU" b="1" dirty="0"/>
          </a:p>
          <a:p>
            <a:pPr marL="0" indent="0" fontAlgn="base">
              <a:buNone/>
            </a:pPr>
            <a:r>
              <a:rPr lang="ru-RU" dirty="0"/>
              <a:t>Первое предложение — это как всегда основная идея всего абзаца. Далее опишите возможную проблему, связанную с темой исследования, и предложите способ решения этой проблемы.</a:t>
            </a:r>
          </a:p>
          <a:p>
            <a:pPr marL="0" indent="0" fontAlgn="base">
              <a:buNone/>
            </a:pPr>
            <a:r>
              <a:rPr lang="ru-RU" b="1" dirty="0">
                <a:solidFill>
                  <a:srgbClr val="002060"/>
                </a:solidFill>
              </a:rPr>
              <a:t>5. Заключение</a:t>
            </a:r>
          </a:p>
          <a:p>
            <a:pPr marL="0" indent="0" fontAlgn="base">
              <a:buNone/>
            </a:pPr>
            <a:r>
              <a:rPr lang="ru-RU" b="1" dirty="0" err="1"/>
              <a:t>Сonclude</a:t>
            </a:r>
            <a:r>
              <a:rPr lang="ru-RU" b="1" dirty="0"/>
              <a:t> </a:t>
            </a:r>
            <a:r>
              <a:rPr lang="ru-RU" b="1" dirty="0" err="1"/>
              <a:t>by</a:t>
            </a:r>
            <a:r>
              <a:rPr lang="ru-RU" b="1" dirty="0"/>
              <a:t> </a:t>
            </a:r>
            <a:r>
              <a:rPr lang="ru-RU" b="1" dirty="0" err="1"/>
              <a:t>giving</a:t>
            </a:r>
            <a:r>
              <a:rPr lang="ru-RU" b="1" dirty="0"/>
              <a:t> </a:t>
            </a:r>
            <a:r>
              <a:rPr lang="ru-RU" b="1" dirty="0" err="1"/>
              <a:t>your</a:t>
            </a:r>
            <a:r>
              <a:rPr lang="ru-RU" b="1" dirty="0"/>
              <a:t> </a:t>
            </a:r>
            <a:r>
              <a:rPr lang="ru-RU" b="1" dirty="0" err="1"/>
              <a:t>personal</a:t>
            </a:r>
            <a:r>
              <a:rPr lang="ru-RU" b="1" dirty="0"/>
              <a:t> </a:t>
            </a:r>
            <a:r>
              <a:rPr lang="ru-RU" b="1" dirty="0" err="1"/>
              <a:t>opinion</a:t>
            </a:r>
            <a:r>
              <a:rPr lang="ru-RU" b="1" dirty="0"/>
              <a:t> </a:t>
            </a:r>
            <a:r>
              <a:rPr lang="ru-RU" b="1" dirty="0" err="1"/>
              <a:t>on</a:t>
            </a:r>
            <a:r>
              <a:rPr lang="ru-RU" b="1" dirty="0"/>
              <a:t> </a:t>
            </a:r>
            <a:r>
              <a:rPr lang="ru-RU" b="1" dirty="0" err="1"/>
              <a:t>the</a:t>
            </a:r>
            <a:r>
              <a:rPr lang="ru-RU" b="1" dirty="0"/>
              <a:t> </a:t>
            </a:r>
            <a:r>
              <a:rPr lang="ru-RU" b="1" dirty="0" err="1"/>
              <a:t>importance</a:t>
            </a:r>
            <a:r>
              <a:rPr lang="ru-RU" b="1" dirty="0"/>
              <a:t> </a:t>
            </a:r>
            <a:r>
              <a:rPr lang="ru-RU" b="1" dirty="0" err="1"/>
              <a:t>of</a:t>
            </a:r>
            <a:r>
              <a:rPr lang="ru-RU" b="1" dirty="0"/>
              <a:t> </a:t>
            </a:r>
            <a:r>
              <a:rPr lang="ru-RU" b="1" dirty="0" err="1"/>
              <a:t>reading</a:t>
            </a:r>
            <a:r>
              <a:rPr lang="ru-RU" b="1" dirty="0"/>
              <a:t> </a:t>
            </a:r>
            <a:r>
              <a:rPr lang="ru-RU" b="1" dirty="0" err="1"/>
              <a:t>for</a:t>
            </a:r>
            <a:r>
              <a:rPr lang="ru-RU" b="1" dirty="0"/>
              <a:t> </a:t>
            </a:r>
            <a:r>
              <a:rPr lang="ru-RU" b="1" dirty="0" err="1"/>
              <a:t>teenagers</a:t>
            </a:r>
            <a:endParaRPr lang="ru-RU" b="1" dirty="0"/>
          </a:p>
          <a:p>
            <a:pPr marL="0" indent="0" fontAlgn="base">
              <a:buNone/>
            </a:pPr>
            <a:r>
              <a:rPr lang="ru-RU" dirty="0"/>
              <a:t>Введите заключение с выражением своего мнения по теме, которое будет указано в задании. Смотрите, чтобы объём заключения приблизительно соответствовал объёму вступления.</a:t>
            </a:r>
          </a:p>
          <a:p>
            <a:pPr marL="0" indent="0" fontAlgn="base">
              <a:buNone/>
            </a:pPr>
            <a:endParaRPr lang="ru-RU" dirty="0"/>
          </a:p>
          <a:p>
            <a:endParaRPr lang="ru-RU" dirty="0"/>
          </a:p>
        </p:txBody>
      </p:sp>
    </p:spTree>
    <p:extLst>
      <p:ext uri="{BB962C8B-B14F-4D97-AF65-F5344CB8AC3E}">
        <p14:creationId xmlns:p14="http://schemas.microsoft.com/office/powerpoint/2010/main" val="36185783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noAutofit/>
          </a:bodyPr>
          <a:lstStyle/>
          <a:p>
            <a:r>
              <a:rPr lang="ru-RU" sz="3600" dirty="0">
                <a:solidFill>
                  <a:srgbClr val="002060"/>
                </a:solidFill>
              </a:rPr>
              <a:t>Стиль изложения: </a:t>
            </a:r>
            <a:r>
              <a:rPr lang="ru-RU" sz="3600" b="1" dirty="0">
                <a:solidFill>
                  <a:srgbClr val="002060"/>
                </a:solidFill>
              </a:rPr>
              <a:t>НЕЙТРАЛЬНЫЙ.</a:t>
            </a:r>
            <a:br>
              <a:rPr lang="ru-RU" sz="3600" dirty="0">
                <a:solidFill>
                  <a:srgbClr val="002060"/>
                </a:solidFill>
              </a:rPr>
            </a:br>
            <a:endParaRPr lang="ru-RU" sz="3600" dirty="0">
              <a:solidFill>
                <a:srgbClr val="002060"/>
              </a:solidFill>
            </a:endParaRPr>
          </a:p>
        </p:txBody>
      </p:sp>
      <p:sp>
        <p:nvSpPr>
          <p:cNvPr id="3" name="Объект 2"/>
          <p:cNvSpPr>
            <a:spLocks noGrp="1"/>
          </p:cNvSpPr>
          <p:nvPr>
            <p:ph idx="1"/>
          </p:nvPr>
        </p:nvSpPr>
        <p:spPr>
          <a:xfrm>
            <a:off x="179512" y="1052736"/>
            <a:ext cx="8712968" cy="5616624"/>
          </a:xfrm>
        </p:spPr>
        <p:txBody>
          <a:bodyPr>
            <a:normAutofit/>
          </a:bodyPr>
          <a:lstStyle/>
          <a:p>
            <a:pPr marL="0" indent="0">
              <a:buNone/>
            </a:pPr>
            <a:r>
              <a:rPr lang="ru-RU" dirty="0"/>
              <a:t>Это означает, что в развернутом ответе нельзя использовать:</a:t>
            </a:r>
            <a:br>
              <a:rPr lang="ru-RU" dirty="0"/>
            </a:br>
            <a:r>
              <a:rPr lang="ru-RU" dirty="0"/>
              <a:t>1) риторические вопросы;</a:t>
            </a:r>
            <a:br>
              <a:rPr lang="ru-RU" dirty="0"/>
            </a:br>
            <a:r>
              <a:rPr lang="ru-RU" dirty="0"/>
              <a:t>2) разговорные выражения и конструкции типа </a:t>
            </a:r>
            <a:r>
              <a:rPr lang="ru-RU" dirty="0" err="1"/>
              <a:t>Let’s</a:t>
            </a:r>
            <a:r>
              <a:rPr lang="ru-RU" dirty="0"/>
              <a:t> … (</a:t>
            </a:r>
            <a:r>
              <a:rPr lang="ru-RU" dirty="0" err="1"/>
              <a:t>Let</a:t>
            </a:r>
            <a:r>
              <a:rPr lang="ru-RU" dirty="0"/>
              <a:t> </a:t>
            </a:r>
            <a:r>
              <a:rPr lang="ru-RU" dirty="0" err="1"/>
              <a:t>us</a:t>
            </a:r>
            <a:r>
              <a:rPr lang="ru-RU" dirty="0"/>
              <a:t> и </a:t>
            </a:r>
            <a:r>
              <a:rPr lang="ru-RU" dirty="0" err="1"/>
              <a:t>Let</a:t>
            </a:r>
            <a:r>
              <a:rPr lang="ru-RU" dirty="0"/>
              <a:t> </a:t>
            </a:r>
            <a:r>
              <a:rPr lang="ru-RU" dirty="0" err="1"/>
              <a:t>me</a:t>
            </a:r>
            <a:r>
              <a:rPr lang="ru-RU" dirty="0"/>
              <a:t> – нейтральный стиль);</a:t>
            </a:r>
            <a:br>
              <a:rPr lang="ru-RU" dirty="0"/>
            </a:br>
            <a:r>
              <a:rPr lang="ru-RU" dirty="0"/>
              <a:t>3) сниженную лексику типа </a:t>
            </a:r>
            <a:r>
              <a:rPr lang="ru-RU" dirty="0" err="1"/>
              <a:t>folks</a:t>
            </a:r>
            <a:r>
              <a:rPr lang="ru-RU" dirty="0"/>
              <a:t> (</a:t>
            </a:r>
            <a:r>
              <a:rPr lang="ru-RU" dirty="0" err="1"/>
              <a:t>people</a:t>
            </a:r>
            <a:r>
              <a:rPr lang="ru-RU" dirty="0"/>
              <a:t>)…</a:t>
            </a:r>
            <a:br>
              <a:rPr lang="ru-RU" dirty="0"/>
            </a:br>
            <a:r>
              <a:rPr lang="ru-RU" dirty="0"/>
              <a:t>4) стяженные (краткие) формы глаголов (</a:t>
            </a:r>
            <a:r>
              <a:rPr lang="ru-RU" dirty="0" err="1"/>
              <a:t>I’m</a:t>
            </a:r>
            <a:r>
              <a:rPr lang="ru-RU" dirty="0"/>
              <a:t>, </a:t>
            </a:r>
            <a:r>
              <a:rPr lang="ru-RU" dirty="0" err="1"/>
              <a:t>he’s</a:t>
            </a:r>
            <a:r>
              <a:rPr lang="ru-RU" dirty="0"/>
              <a:t>, </a:t>
            </a:r>
            <a:r>
              <a:rPr lang="ru-RU" dirty="0" err="1"/>
              <a:t>don’t</a:t>
            </a:r>
            <a:r>
              <a:rPr lang="ru-RU" dirty="0"/>
              <a:t>, </a:t>
            </a:r>
            <a:r>
              <a:rPr lang="ru-RU" dirty="0" err="1"/>
              <a:t>aren’t</a:t>
            </a:r>
            <a:r>
              <a:rPr lang="ru-RU" dirty="0"/>
              <a:t>, </a:t>
            </a:r>
            <a:r>
              <a:rPr lang="ru-RU" dirty="0" err="1"/>
              <a:t>can’t</a:t>
            </a:r>
            <a:r>
              <a:rPr lang="ru-RU" dirty="0"/>
              <a:t>, </a:t>
            </a:r>
            <a:r>
              <a:rPr lang="ru-RU" dirty="0" err="1"/>
              <a:t>didn’t</a:t>
            </a:r>
            <a:r>
              <a:rPr lang="ru-RU" dirty="0"/>
              <a:t>, </a:t>
            </a:r>
            <a:r>
              <a:rPr lang="ru-RU" dirty="0" err="1"/>
              <a:t>I’d</a:t>
            </a:r>
            <a:r>
              <a:rPr lang="ru-RU" dirty="0"/>
              <a:t> </a:t>
            </a:r>
            <a:r>
              <a:rPr lang="ru-RU" dirty="0" err="1"/>
              <a:t>like</a:t>
            </a:r>
            <a:r>
              <a:rPr lang="ru-RU" dirty="0"/>
              <a:t>; исключение – </a:t>
            </a:r>
            <a:r>
              <a:rPr lang="ru-RU" dirty="0" err="1"/>
              <a:t>needn’t</a:t>
            </a:r>
            <a:r>
              <a:rPr lang="ru-RU" dirty="0"/>
              <a:t>).</a:t>
            </a:r>
          </a:p>
        </p:txBody>
      </p:sp>
    </p:spTree>
    <p:extLst>
      <p:ext uri="{BB962C8B-B14F-4D97-AF65-F5344CB8AC3E}">
        <p14:creationId xmlns:p14="http://schemas.microsoft.com/office/powerpoint/2010/main" val="3699322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9036496" cy="1143000"/>
          </a:xfrm>
        </p:spPr>
        <p:txBody>
          <a:bodyPr>
            <a:noAutofit/>
          </a:bodyPr>
          <a:lstStyle/>
          <a:p>
            <a:r>
              <a:rPr lang="ru-RU" sz="3600" b="1" dirty="0">
                <a:solidFill>
                  <a:srgbClr val="002060"/>
                </a:solidFill>
              </a:rPr>
              <a:t>Как соблюсти формальный/нейтральный стиль:</a:t>
            </a:r>
            <a:br>
              <a:rPr lang="ru-RU" sz="3600" b="1" dirty="0">
                <a:solidFill>
                  <a:srgbClr val="002060"/>
                </a:solidFill>
              </a:rPr>
            </a:br>
            <a:endParaRPr lang="ru-RU" sz="3600" b="1" dirty="0">
              <a:solidFill>
                <a:srgbClr val="002060"/>
              </a:solidFill>
            </a:endParaRPr>
          </a:p>
        </p:txBody>
      </p:sp>
      <p:sp>
        <p:nvSpPr>
          <p:cNvPr id="3" name="Объект 2"/>
          <p:cNvSpPr>
            <a:spLocks noGrp="1"/>
          </p:cNvSpPr>
          <p:nvPr>
            <p:ph idx="1"/>
          </p:nvPr>
        </p:nvSpPr>
        <p:spPr>
          <a:xfrm>
            <a:off x="107504" y="1052736"/>
            <a:ext cx="8856984" cy="5688632"/>
          </a:xfrm>
        </p:spPr>
        <p:txBody>
          <a:bodyPr>
            <a:normAutofit fontScale="70000" lnSpcReduction="20000"/>
          </a:bodyPr>
          <a:lstStyle/>
          <a:p>
            <a:pPr fontAlgn="base"/>
            <a:r>
              <a:rPr lang="ru-RU" dirty="0"/>
              <a:t>Употребляйте минимум личных местоимений. Лучше использовать обобщения («люди», «граждане», «школьники») или пассивные грамматические конструкции: «была проделана работа», «был проведён эксперимент». Личное местоимение допустимо только для изложения своего мнения: “</a:t>
            </a:r>
            <a:r>
              <a:rPr lang="ru-RU" i="1" dirty="0"/>
              <a:t>I </a:t>
            </a:r>
            <a:r>
              <a:rPr lang="ru-RU" i="1" dirty="0" err="1"/>
              <a:t>believe</a:t>
            </a:r>
            <a:r>
              <a:rPr lang="ru-RU" dirty="0"/>
              <a:t>…”</a:t>
            </a:r>
          </a:p>
          <a:p>
            <a:pPr fontAlgn="base"/>
            <a:r>
              <a:rPr lang="ru-RU" dirty="0"/>
              <a:t>Не используйте оценочных или ярких экспрессивных прилагательных (</a:t>
            </a:r>
            <a:r>
              <a:rPr lang="ru-RU" i="1" dirty="0" err="1"/>
              <a:t>good</a:t>
            </a:r>
            <a:r>
              <a:rPr lang="ru-RU" dirty="0"/>
              <a:t>, </a:t>
            </a:r>
            <a:r>
              <a:rPr lang="ru-RU" i="1" dirty="0" err="1"/>
              <a:t>bad</a:t>
            </a:r>
            <a:r>
              <a:rPr lang="ru-RU" dirty="0"/>
              <a:t>, </a:t>
            </a:r>
            <a:r>
              <a:rPr lang="ru-RU" i="1" dirty="0" err="1"/>
              <a:t>nice</a:t>
            </a:r>
            <a:r>
              <a:rPr lang="ru-RU" dirty="0"/>
              <a:t>, </a:t>
            </a:r>
            <a:r>
              <a:rPr lang="ru-RU" i="1" dirty="0" err="1"/>
              <a:t>terrible</a:t>
            </a:r>
            <a:r>
              <a:rPr lang="ru-RU" dirty="0"/>
              <a:t>, </a:t>
            </a:r>
            <a:r>
              <a:rPr lang="ru-RU" i="1" dirty="0" err="1"/>
              <a:t>interesting</a:t>
            </a:r>
            <a:r>
              <a:rPr lang="ru-RU" dirty="0"/>
              <a:t>, </a:t>
            </a:r>
            <a:r>
              <a:rPr lang="ru-RU" i="1" dirty="0" err="1"/>
              <a:t>amazing</a:t>
            </a:r>
            <a:r>
              <a:rPr lang="ru-RU" dirty="0"/>
              <a:t>). Если нужны прилагательные, лучше употреблять те, что несут больше смысла и менее эмоционально окрашены: </a:t>
            </a:r>
            <a:r>
              <a:rPr lang="ru-RU" b="1" i="1" dirty="0" err="1">
                <a:solidFill>
                  <a:srgbClr val="002060"/>
                </a:solidFill>
              </a:rPr>
              <a:t>motivating</a:t>
            </a:r>
            <a:r>
              <a:rPr lang="ru-RU" b="1" dirty="0">
                <a:solidFill>
                  <a:srgbClr val="002060"/>
                </a:solidFill>
              </a:rPr>
              <a:t>, </a:t>
            </a:r>
            <a:r>
              <a:rPr lang="ru-RU" b="1" i="1" dirty="0" err="1">
                <a:solidFill>
                  <a:srgbClr val="002060"/>
                </a:solidFill>
              </a:rPr>
              <a:t>educational</a:t>
            </a:r>
            <a:r>
              <a:rPr lang="ru-RU" b="1" dirty="0">
                <a:solidFill>
                  <a:srgbClr val="002060"/>
                </a:solidFill>
              </a:rPr>
              <a:t>, </a:t>
            </a:r>
            <a:r>
              <a:rPr lang="ru-RU" b="1" i="1" dirty="0" err="1">
                <a:solidFill>
                  <a:srgbClr val="002060"/>
                </a:solidFill>
              </a:rPr>
              <a:t>beneficial</a:t>
            </a:r>
            <a:r>
              <a:rPr lang="ru-RU" b="1" dirty="0">
                <a:solidFill>
                  <a:srgbClr val="002060"/>
                </a:solidFill>
              </a:rPr>
              <a:t>, </a:t>
            </a:r>
            <a:r>
              <a:rPr lang="ru-RU" b="1" i="1" dirty="0" err="1">
                <a:solidFill>
                  <a:srgbClr val="002060"/>
                </a:solidFill>
              </a:rPr>
              <a:t>convenient</a:t>
            </a:r>
            <a:r>
              <a:rPr lang="ru-RU" b="1" dirty="0">
                <a:solidFill>
                  <a:srgbClr val="002060"/>
                </a:solidFill>
              </a:rPr>
              <a:t>. </a:t>
            </a:r>
            <a:r>
              <a:rPr lang="ru-RU" dirty="0"/>
              <a:t>Подчёркивайте, какие возможности даёт то или иное явление или предмет.</a:t>
            </a:r>
          </a:p>
          <a:p>
            <a:pPr fontAlgn="base"/>
            <a:r>
              <a:rPr lang="ru-RU" dirty="0"/>
              <a:t>Применяйте правило </a:t>
            </a:r>
            <a:r>
              <a:rPr lang="ru-RU" b="1" dirty="0">
                <a:solidFill>
                  <a:srgbClr val="002060"/>
                </a:solidFill>
              </a:rPr>
              <a:t>7+ </a:t>
            </a:r>
            <a:r>
              <a:rPr lang="ru-RU" b="1" dirty="0" err="1">
                <a:solidFill>
                  <a:srgbClr val="002060"/>
                </a:solidFill>
              </a:rPr>
              <a:t>sentences</a:t>
            </a:r>
            <a:r>
              <a:rPr lang="ru-RU" b="1" dirty="0">
                <a:solidFill>
                  <a:srgbClr val="002060"/>
                </a:solidFill>
              </a:rPr>
              <a:t> </a:t>
            </a:r>
            <a:r>
              <a:rPr lang="ru-RU" dirty="0"/>
              <a:t>— в предложении должно быть минимум 7 слов. Избегайте простых коротких предложений.</a:t>
            </a:r>
          </a:p>
          <a:p>
            <a:pPr fontAlgn="base"/>
            <a:r>
              <a:rPr lang="ru-RU" dirty="0"/>
              <a:t>Не начинайте предложение с </a:t>
            </a:r>
            <a:r>
              <a:rPr lang="ru-RU" i="1" dirty="0" err="1"/>
              <a:t>but</a:t>
            </a:r>
            <a:r>
              <a:rPr lang="ru-RU" dirty="0"/>
              <a:t> или </a:t>
            </a:r>
            <a:r>
              <a:rPr lang="ru-RU" i="1" dirty="0" err="1"/>
              <a:t>and</a:t>
            </a:r>
            <a:r>
              <a:rPr lang="ru-RU" dirty="0"/>
              <a:t>. Лучше использовать </a:t>
            </a:r>
            <a:r>
              <a:rPr lang="ru-RU" b="1" i="1" dirty="0" err="1">
                <a:solidFill>
                  <a:srgbClr val="002060"/>
                </a:solidFill>
              </a:rPr>
              <a:t>yet</a:t>
            </a:r>
            <a:r>
              <a:rPr lang="ru-RU" dirty="0"/>
              <a:t> или </a:t>
            </a:r>
            <a:r>
              <a:rPr lang="ru-RU" b="1" i="1" dirty="0" err="1">
                <a:solidFill>
                  <a:srgbClr val="002060"/>
                </a:solidFill>
              </a:rPr>
              <a:t>however</a:t>
            </a:r>
            <a:r>
              <a:rPr lang="ru-RU" b="1" dirty="0"/>
              <a:t>.</a:t>
            </a:r>
            <a:r>
              <a:rPr lang="ru-RU" dirty="0"/>
              <a:t> Допустимы </a:t>
            </a:r>
            <a:r>
              <a:rPr lang="ru-RU" i="1" dirty="0" err="1"/>
              <a:t>moreover</a:t>
            </a:r>
            <a:r>
              <a:rPr lang="ru-RU" dirty="0"/>
              <a:t> и </a:t>
            </a:r>
            <a:r>
              <a:rPr lang="ru-RU" i="1" dirty="0" err="1"/>
              <a:t>furthermore</a:t>
            </a:r>
            <a:r>
              <a:rPr lang="ru-RU" dirty="0"/>
              <a:t>.</a:t>
            </a:r>
          </a:p>
          <a:p>
            <a:pPr fontAlgn="base"/>
            <a:r>
              <a:rPr lang="ru-RU" dirty="0"/>
              <a:t>Отнеситесь внимательно к знакам препинания. В конце предложения необходима точка. Вводные конструкции и слова-связки выделяются запятыми.</a:t>
            </a:r>
          </a:p>
          <a:p>
            <a:endParaRPr lang="ru-RU" dirty="0"/>
          </a:p>
        </p:txBody>
      </p:sp>
    </p:spTree>
    <p:extLst>
      <p:ext uri="{BB962C8B-B14F-4D97-AF65-F5344CB8AC3E}">
        <p14:creationId xmlns:p14="http://schemas.microsoft.com/office/powerpoint/2010/main" val="1423483241"/>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275</TotalTime>
  <Words>2328</Words>
  <Application>Microsoft Office PowerPoint</Application>
  <PresentationFormat>Экран (4:3)</PresentationFormat>
  <Paragraphs>132</Paragraphs>
  <Slides>27</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27</vt:i4>
      </vt:variant>
    </vt:vector>
  </HeadingPairs>
  <TitlesOfParts>
    <vt:vector size="30" baseType="lpstr">
      <vt:lpstr>Arial</vt:lpstr>
      <vt:lpstr>Calibri</vt:lpstr>
      <vt:lpstr>Тема Office</vt:lpstr>
      <vt:lpstr>Как написать ЭССЕ (задание 40.1/40.2) на основе таблицы/диаграммы на ЕГЭ по английскому языку  </vt:lpstr>
      <vt:lpstr>Объем работы </vt:lpstr>
      <vt:lpstr> КРИТЕРИИ ВЫПОЛНЕНИЯ ЗАДАНИЯ: </vt:lpstr>
      <vt:lpstr>Структура эссе по английскому языку </vt:lpstr>
      <vt:lpstr>Презентация PowerPoint</vt:lpstr>
      <vt:lpstr>Как ещё можно описать численные показатели: </vt:lpstr>
      <vt:lpstr>Презентация PowerPoint</vt:lpstr>
      <vt:lpstr>Стиль изложения: НЕЙТРАЛЬНЫЙ. </vt:lpstr>
      <vt:lpstr>Как соблюсти формальный/нейтральный стиль: </vt:lpstr>
      <vt:lpstr>Специальная лексика для графиков и диаграмм: </vt:lpstr>
      <vt:lpstr>Шаблоны высказывания</vt:lpstr>
      <vt:lpstr>Примеры задания </vt:lpstr>
      <vt:lpstr>Презентация PowerPoint</vt:lpstr>
      <vt:lpstr>Вступление </vt:lpstr>
      <vt:lpstr>Второй абзац</vt:lpstr>
      <vt:lpstr>Презентация PowerPoint</vt:lpstr>
      <vt:lpstr>Третий абзац</vt:lpstr>
      <vt:lpstr>Четвертый абзац</vt:lpstr>
      <vt:lpstr>Заключение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Как отработать формат эссе </vt:lpstr>
      <vt:lpstr>Используемые источники:</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Как написать ЭССЕ (задание 40.1/40.2) на основе таблицы/диаграммы на ЕГЭ по английскому языку</dc:title>
  <dc:creator>Teacher</dc:creator>
  <cp:lastModifiedBy>Ксения Cавкина</cp:lastModifiedBy>
  <cp:revision>17</cp:revision>
  <dcterms:created xsi:type="dcterms:W3CDTF">2022-03-28T10:43:07Z</dcterms:created>
  <dcterms:modified xsi:type="dcterms:W3CDTF">2022-04-10T13:10:14Z</dcterms:modified>
</cp:coreProperties>
</file>