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59" r:id="rId5"/>
    <p:sldId id="260" r:id="rId6"/>
    <p:sldId id="265" r:id="rId7"/>
    <p:sldId id="262" r:id="rId8"/>
    <p:sldId id="263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195" autoAdjust="0"/>
  </p:normalViewPr>
  <p:slideViewPr>
    <p:cSldViewPr snapToGrid="0"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46E19BB-CD3D-4CF5-BFFF-93712AE24D81}" type="doc">
      <dgm:prSet loTypeId="urn:microsoft.com/office/officeart/2005/8/layout/vList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7DB0A0-0D50-4CBE-80B7-A21963E2D01B}">
      <dgm:prSet custT="1"/>
      <dgm:spPr/>
      <dgm:t>
        <a:bodyPr/>
        <a:lstStyle/>
        <a:p>
          <a:pPr algn="just" rtl="0">
            <a:lnSpc>
              <a:spcPct val="150000"/>
            </a:lnSpc>
          </a:pPr>
          <a:r>
            <a:rPr lang="ru-RU" sz="1600" b="0" dirty="0">
              <a:latin typeface="Times New Roman" panose="02020603050405020304" pitchFamily="18" charset="0"/>
              <a:cs typeface="Times New Roman" panose="02020603050405020304" pitchFamily="18" charset="0"/>
            </a:rPr>
            <a:t>Центр - структурное подразделение, деятельность которого построена на междисциплинарном взаимодействии и направлена на оказание комплексной помощи ребенку с особыми потребностями, в возрасте от 0 до 4 лет и его семье.</a:t>
          </a:r>
          <a:br>
            <a:rPr lang="ru-RU" sz="1600" b="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1600" b="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algn="just" rtl="0">
            <a:lnSpc>
              <a:spcPct val="150000"/>
            </a:lnSpc>
          </a:pPr>
          <a:r>
            <a:rPr lang="ru-RU" sz="1600" b="0" dirty="0">
              <a:latin typeface="Times New Roman" panose="02020603050405020304" pitchFamily="18" charset="0"/>
              <a:cs typeface="Times New Roman" panose="02020603050405020304" pitchFamily="18" charset="0"/>
            </a:rPr>
            <a:t>Центр работает в сотрудничестве с учреждениями здравоохранения, социальной защиты, некоммерческими организациями по вопросам всесторонней помощи детям раннего возраста.</a:t>
          </a:r>
          <a:br>
            <a:rPr lang="ru-RU" sz="1600" b="0" dirty="0"/>
          </a:br>
          <a:endParaRPr lang="ru-RU" sz="1600" b="0" dirty="0"/>
        </a:p>
      </dgm:t>
    </dgm:pt>
    <dgm:pt modelId="{F1F36268-2158-4E4D-A9B9-C01F72D68DAB}" type="parTrans" cxnId="{DDE36EA9-47F5-4462-93D6-72ED542F668E}">
      <dgm:prSet/>
      <dgm:spPr/>
      <dgm:t>
        <a:bodyPr/>
        <a:lstStyle/>
        <a:p>
          <a:endParaRPr lang="ru-RU"/>
        </a:p>
      </dgm:t>
    </dgm:pt>
    <dgm:pt modelId="{E4BFC447-AE6D-47F2-815F-8DD31B748F5B}" type="sibTrans" cxnId="{DDE36EA9-47F5-4462-93D6-72ED542F668E}">
      <dgm:prSet/>
      <dgm:spPr/>
      <dgm:t>
        <a:bodyPr/>
        <a:lstStyle/>
        <a:p>
          <a:endParaRPr lang="ru-RU"/>
        </a:p>
      </dgm:t>
    </dgm:pt>
    <dgm:pt modelId="{B44F2DD7-B04C-4CA9-8853-64F0750CE4AB}" type="pres">
      <dgm:prSet presAssocID="{B46E19BB-CD3D-4CF5-BFFF-93712AE24D81}" presName="linearFlow" presStyleCnt="0">
        <dgm:presLayoutVars>
          <dgm:dir/>
          <dgm:resizeHandles val="exact"/>
        </dgm:presLayoutVars>
      </dgm:prSet>
      <dgm:spPr/>
    </dgm:pt>
    <dgm:pt modelId="{ABA7DEAA-94F2-4A1E-B8D8-21885E11C968}" type="pres">
      <dgm:prSet presAssocID="{FE7DB0A0-0D50-4CBE-80B7-A21963E2D01B}" presName="composite" presStyleCnt="0"/>
      <dgm:spPr/>
    </dgm:pt>
    <dgm:pt modelId="{B0566E4E-8F89-4337-95E6-F54E11936161}" type="pres">
      <dgm:prSet presAssocID="{FE7DB0A0-0D50-4CBE-80B7-A21963E2D01B}" presName="imgShp" presStyleLbl="fgImgPlace1" presStyleIdx="0" presStyleCnt="1" custLinFactNeighborX="332" custLinFactNeighborY="-199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5FF39B9-1A6E-4029-BC67-6B7AC115DC77}" type="pres">
      <dgm:prSet presAssocID="{FE7DB0A0-0D50-4CBE-80B7-A21963E2D01B}" presName="txShp" presStyleLbl="node1" presStyleIdx="0" presStyleCnt="1" custScaleX="129208" custScaleY="166750">
        <dgm:presLayoutVars>
          <dgm:bulletEnabled val="1"/>
        </dgm:presLayoutVars>
      </dgm:prSet>
      <dgm:spPr/>
    </dgm:pt>
  </dgm:ptLst>
  <dgm:cxnLst>
    <dgm:cxn modelId="{549F8303-276A-486F-B807-092FD038CE88}" type="presOf" srcId="{FE7DB0A0-0D50-4CBE-80B7-A21963E2D01B}" destId="{25FF39B9-1A6E-4029-BC67-6B7AC115DC77}" srcOrd="0" destOrd="0" presId="urn:microsoft.com/office/officeart/2005/8/layout/vList3"/>
    <dgm:cxn modelId="{AA500F6B-7967-4447-A5FD-47CAD172E893}" type="presOf" srcId="{B46E19BB-CD3D-4CF5-BFFF-93712AE24D81}" destId="{B44F2DD7-B04C-4CA9-8853-64F0750CE4AB}" srcOrd="0" destOrd="0" presId="urn:microsoft.com/office/officeart/2005/8/layout/vList3"/>
    <dgm:cxn modelId="{DDE36EA9-47F5-4462-93D6-72ED542F668E}" srcId="{B46E19BB-CD3D-4CF5-BFFF-93712AE24D81}" destId="{FE7DB0A0-0D50-4CBE-80B7-A21963E2D01B}" srcOrd="0" destOrd="0" parTransId="{F1F36268-2158-4E4D-A9B9-C01F72D68DAB}" sibTransId="{E4BFC447-AE6D-47F2-815F-8DD31B748F5B}"/>
    <dgm:cxn modelId="{9A792E37-43D6-4601-A8F4-7C5554ACCB55}" type="presParOf" srcId="{B44F2DD7-B04C-4CA9-8853-64F0750CE4AB}" destId="{ABA7DEAA-94F2-4A1E-B8D8-21885E11C968}" srcOrd="0" destOrd="0" presId="urn:microsoft.com/office/officeart/2005/8/layout/vList3"/>
    <dgm:cxn modelId="{169EA305-D548-444A-BB3B-F3FF06B81527}" type="presParOf" srcId="{ABA7DEAA-94F2-4A1E-B8D8-21885E11C968}" destId="{B0566E4E-8F89-4337-95E6-F54E11936161}" srcOrd="0" destOrd="0" presId="urn:microsoft.com/office/officeart/2005/8/layout/vList3"/>
    <dgm:cxn modelId="{B3EAA749-340A-4504-B952-BD265138895D}" type="presParOf" srcId="{ABA7DEAA-94F2-4A1E-B8D8-21885E11C968}" destId="{25FF39B9-1A6E-4029-BC67-6B7AC115DC7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46E19BB-CD3D-4CF5-BFFF-93712AE24D81}" type="doc">
      <dgm:prSet loTypeId="urn:microsoft.com/office/officeart/2005/8/layout/vList3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E7DB0A0-0D50-4CBE-80B7-A21963E2D01B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just" rtl="0">
            <a:lnSpc>
              <a:spcPct val="150000"/>
            </a:lnSpc>
          </a:pPr>
          <a:endParaRPr lang="ru-RU" sz="1600" b="0" dirty="0"/>
        </a:p>
      </dgm:t>
    </dgm:pt>
    <dgm:pt modelId="{F1F36268-2158-4E4D-A9B9-C01F72D68DAB}" type="parTrans" cxnId="{DDE36EA9-47F5-4462-93D6-72ED542F668E}">
      <dgm:prSet/>
      <dgm:spPr/>
      <dgm:t>
        <a:bodyPr/>
        <a:lstStyle/>
        <a:p>
          <a:endParaRPr lang="ru-RU"/>
        </a:p>
      </dgm:t>
    </dgm:pt>
    <dgm:pt modelId="{E4BFC447-AE6D-47F2-815F-8DD31B748F5B}" type="sibTrans" cxnId="{DDE36EA9-47F5-4462-93D6-72ED542F668E}">
      <dgm:prSet/>
      <dgm:spPr/>
      <dgm:t>
        <a:bodyPr/>
        <a:lstStyle/>
        <a:p>
          <a:endParaRPr lang="ru-RU"/>
        </a:p>
      </dgm:t>
    </dgm:pt>
    <dgm:pt modelId="{B44F2DD7-B04C-4CA9-8853-64F0750CE4AB}" type="pres">
      <dgm:prSet presAssocID="{B46E19BB-CD3D-4CF5-BFFF-93712AE24D81}" presName="linearFlow" presStyleCnt="0">
        <dgm:presLayoutVars>
          <dgm:dir/>
          <dgm:resizeHandles val="exact"/>
        </dgm:presLayoutVars>
      </dgm:prSet>
      <dgm:spPr/>
    </dgm:pt>
    <dgm:pt modelId="{ABA7DEAA-94F2-4A1E-B8D8-21885E11C968}" type="pres">
      <dgm:prSet presAssocID="{FE7DB0A0-0D50-4CBE-80B7-A21963E2D01B}" presName="composite" presStyleCnt="0"/>
      <dgm:spPr/>
    </dgm:pt>
    <dgm:pt modelId="{B0566E4E-8F89-4337-95E6-F54E11936161}" type="pres">
      <dgm:prSet presAssocID="{FE7DB0A0-0D50-4CBE-80B7-A21963E2D01B}" presName="imgShp" presStyleLbl="fgImgPlace1" presStyleIdx="0" presStyleCnt="1" custScaleX="107012" custScaleY="96096" custLinFactNeighborX="-8282" custLinFactNeighborY="333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25FF39B9-1A6E-4029-BC67-6B7AC115DC77}" type="pres">
      <dgm:prSet presAssocID="{FE7DB0A0-0D50-4CBE-80B7-A21963E2D01B}" presName="txShp" presStyleLbl="node1" presStyleIdx="0" presStyleCnt="1" custScaleX="127818" custScaleY="129666" custLinFactNeighborX="-1637" custLinFactNeighborY="14706">
        <dgm:presLayoutVars>
          <dgm:bulletEnabled val="1"/>
        </dgm:presLayoutVars>
      </dgm:prSet>
      <dgm:spPr/>
    </dgm:pt>
  </dgm:ptLst>
  <dgm:cxnLst>
    <dgm:cxn modelId="{22126D38-2EEF-4CD2-9C0A-9ADA1F1002B2}" type="presOf" srcId="{B46E19BB-CD3D-4CF5-BFFF-93712AE24D81}" destId="{B44F2DD7-B04C-4CA9-8853-64F0750CE4AB}" srcOrd="0" destOrd="0" presId="urn:microsoft.com/office/officeart/2005/8/layout/vList3"/>
    <dgm:cxn modelId="{DDE36EA9-47F5-4462-93D6-72ED542F668E}" srcId="{B46E19BB-CD3D-4CF5-BFFF-93712AE24D81}" destId="{FE7DB0A0-0D50-4CBE-80B7-A21963E2D01B}" srcOrd="0" destOrd="0" parTransId="{F1F36268-2158-4E4D-A9B9-C01F72D68DAB}" sibTransId="{E4BFC447-AE6D-47F2-815F-8DD31B748F5B}"/>
    <dgm:cxn modelId="{DE7DE3C7-DF3D-4ED4-86F6-A64258E80376}" type="presOf" srcId="{FE7DB0A0-0D50-4CBE-80B7-A21963E2D01B}" destId="{25FF39B9-1A6E-4029-BC67-6B7AC115DC77}" srcOrd="0" destOrd="0" presId="urn:microsoft.com/office/officeart/2005/8/layout/vList3"/>
    <dgm:cxn modelId="{562E1BFA-92F5-4AE6-B2E3-697A07D31586}" type="presParOf" srcId="{B44F2DD7-B04C-4CA9-8853-64F0750CE4AB}" destId="{ABA7DEAA-94F2-4A1E-B8D8-21885E11C968}" srcOrd="0" destOrd="0" presId="urn:microsoft.com/office/officeart/2005/8/layout/vList3"/>
    <dgm:cxn modelId="{8E17E317-873D-4B70-AFE3-A5C3DE59884F}" type="presParOf" srcId="{ABA7DEAA-94F2-4A1E-B8D8-21885E11C968}" destId="{B0566E4E-8F89-4337-95E6-F54E11936161}" srcOrd="0" destOrd="0" presId="urn:microsoft.com/office/officeart/2005/8/layout/vList3"/>
    <dgm:cxn modelId="{5F07092B-1F46-441E-AD64-BA1BFE76DF7A}" type="presParOf" srcId="{ABA7DEAA-94F2-4A1E-B8D8-21885E11C968}" destId="{25FF39B9-1A6E-4029-BC67-6B7AC115DC7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4B6AEB3-94DA-49C8-AC08-95EF3827B122}" type="doc">
      <dgm:prSet loTypeId="urn:microsoft.com/office/officeart/2005/8/layout/cycle6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E32993C-700E-4E9D-B458-89ABE416FD95}">
      <dgm:prSet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algn="ctr">
            <a:lnSpc>
              <a:spcPct val="100000"/>
            </a:lnSpc>
          </a:pPr>
          <a:r>
            <a:rPr 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Своевременное выявление детей раннего возраста с отставанием в речевом, коммуникативном, двигательном, когнитивном и социально-эмоциональном развитии</a:t>
          </a:r>
        </a:p>
      </dgm:t>
    </dgm:pt>
    <dgm:pt modelId="{00256472-6AC6-49FA-8D07-BBCD650752E9}" type="parTrans" cxnId="{AC688810-E45B-431F-AFE9-D6587FCDD956}">
      <dgm:prSet/>
      <dgm:spPr/>
      <dgm:t>
        <a:bodyPr/>
        <a:lstStyle/>
        <a:p>
          <a:endParaRPr lang="ru-RU"/>
        </a:p>
      </dgm:t>
    </dgm:pt>
    <dgm:pt modelId="{5DBFD66C-8CB2-4D0A-8E0A-BED3AAEE5E62}" type="sibTrans" cxnId="{AC688810-E45B-431F-AFE9-D6587FCDD956}">
      <dgm:prSet/>
      <dgm:spPr/>
      <dgm:t>
        <a:bodyPr/>
        <a:lstStyle/>
        <a:p>
          <a:endParaRPr lang="ru-RU"/>
        </a:p>
      </dgm:t>
    </dgm:pt>
    <dgm:pt modelId="{66B265C9-FDBE-4553-BD0F-C72E4180E31D}" type="pres">
      <dgm:prSet presAssocID="{64B6AEB3-94DA-49C8-AC08-95EF3827B122}" presName="cycle" presStyleCnt="0">
        <dgm:presLayoutVars>
          <dgm:dir/>
          <dgm:resizeHandles val="exact"/>
        </dgm:presLayoutVars>
      </dgm:prSet>
      <dgm:spPr/>
    </dgm:pt>
    <dgm:pt modelId="{134CC5DD-44BF-48C6-86B8-836C66CB729C}" type="pres">
      <dgm:prSet presAssocID="{3E32993C-700E-4E9D-B458-89ABE416FD95}" presName="node" presStyleLbl="node1" presStyleIdx="0" presStyleCnt="1" custScaleX="99543" custScaleY="316070" custRadScaleRad="101039" custRadScaleInc="2194">
        <dgm:presLayoutVars>
          <dgm:bulletEnabled val="1"/>
        </dgm:presLayoutVars>
      </dgm:prSet>
      <dgm:spPr/>
    </dgm:pt>
  </dgm:ptLst>
  <dgm:cxnLst>
    <dgm:cxn modelId="{AC688810-E45B-431F-AFE9-D6587FCDD956}" srcId="{64B6AEB3-94DA-49C8-AC08-95EF3827B122}" destId="{3E32993C-700E-4E9D-B458-89ABE416FD95}" srcOrd="0" destOrd="0" parTransId="{00256472-6AC6-49FA-8D07-BBCD650752E9}" sibTransId="{5DBFD66C-8CB2-4D0A-8E0A-BED3AAEE5E62}"/>
    <dgm:cxn modelId="{B3D7EA41-24E8-4088-AA40-8B51437820FA}" type="presOf" srcId="{3E32993C-700E-4E9D-B458-89ABE416FD95}" destId="{134CC5DD-44BF-48C6-86B8-836C66CB729C}" srcOrd="0" destOrd="0" presId="urn:microsoft.com/office/officeart/2005/8/layout/cycle6"/>
    <dgm:cxn modelId="{294A9EA0-3831-46A5-A200-D8BEF8735B00}" type="presOf" srcId="{64B6AEB3-94DA-49C8-AC08-95EF3827B122}" destId="{66B265C9-FDBE-4553-BD0F-C72E4180E31D}" srcOrd="0" destOrd="0" presId="urn:microsoft.com/office/officeart/2005/8/layout/cycle6"/>
    <dgm:cxn modelId="{25766052-3EE0-4B9E-B610-DD525FCE3716}" type="presParOf" srcId="{66B265C9-FDBE-4553-BD0F-C72E4180E31D}" destId="{134CC5DD-44BF-48C6-86B8-836C66CB729C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FF39B9-1A6E-4029-BC67-6B7AC115DC77}">
      <dsp:nvSpPr>
        <dsp:cNvPr id="0" name=""/>
        <dsp:cNvSpPr/>
      </dsp:nvSpPr>
      <dsp:spPr>
        <a:xfrm rot="10800000">
          <a:off x="868167" y="731236"/>
          <a:ext cx="7071145" cy="4592668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214536" tIns="60960" rIns="113792" bIns="60960" numCol="1" spcCol="1270" anchor="ctr" anchorCtr="0">
          <a:noAutofit/>
        </a:bodyPr>
        <a:lstStyle/>
        <a:p>
          <a:pPr marL="0" lvl="0" indent="0" algn="just" defTabSz="711200" rtl="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Центр - структурное подразделение, деятельность которого построена на междисциплинарном взаимодействии и направлена на оказание комплексной помощи ребенку с особыми потребностями, в возрасте от 0 до 4 лет и его семье.</a:t>
          </a:r>
          <a:br>
            <a:rPr lang="ru-RU" sz="16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</a:br>
          <a:endParaRPr lang="ru-RU" sz="1600" b="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  <a:p>
          <a:pPr marL="0" lvl="0" indent="0" algn="just" defTabSz="711200" rtl="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Центр работает в сотрудничестве с учреждениями здравоохранения, социальной защиты, некоммерческими организациями по вопросам всесторонней помощи детям раннего возраста.</a:t>
          </a:r>
          <a:br>
            <a:rPr lang="ru-RU" sz="1600" b="0" kern="1200" dirty="0"/>
          </a:br>
          <a:endParaRPr lang="ru-RU" sz="1600" b="0" kern="1200" dirty="0"/>
        </a:p>
      </dsp:txBody>
      <dsp:txXfrm rot="10800000">
        <a:off x="2016334" y="731236"/>
        <a:ext cx="5922978" cy="4592668"/>
      </dsp:txXfrm>
    </dsp:sp>
    <dsp:sp modelId="{B0566E4E-8F89-4337-95E6-F54E11936161}">
      <dsp:nvSpPr>
        <dsp:cNvPr id="0" name=""/>
        <dsp:cNvSpPr/>
      </dsp:nvSpPr>
      <dsp:spPr>
        <a:xfrm>
          <a:off x="299430" y="1595649"/>
          <a:ext cx="2754223" cy="2754223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FF39B9-1A6E-4029-BC67-6B7AC115DC77}">
      <dsp:nvSpPr>
        <dsp:cNvPr id="0" name=""/>
        <dsp:cNvSpPr/>
      </dsp:nvSpPr>
      <dsp:spPr>
        <a:xfrm rot="10800000">
          <a:off x="884634" y="1645611"/>
          <a:ext cx="6995075" cy="3574782"/>
        </a:xfrm>
        <a:prstGeom prst="homePlate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1215723" tIns="60960" rIns="113792" bIns="60960" numCol="1" spcCol="1270" anchor="ctr" anchorCtr="0">
          <a:noAutofit/>
        </a:bodyPr>
        <a:lstStyle/>
        <a:p>
          <a:pPr marL="0" lvl="0" indent="0" algn="just" defTabSz="711200" rtl="0">
            <a:lnSpc>
              <a:spcPct val="15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600" b="0" kern="1200" dirty="0"/>
        </a:p>
      </dsp:txBody>
      <dsp:txXfrm rot="10800000">
        <a:off x="1778329" y="1645611"/>
        <a:ext cx="6101380" cy="3574782"/>
      </dsp:txXfrm>
    </dsp:sp>
    <dsp:sp modelId="{B0566E4E-8F89-4337-95E6-F54E11936161}">
      <dsp:nvSpPr>
        <dsp:cNvPr id="0" name=""/>
        <dsp:cNvSpPr/>
      </dsp:nvSpPr>
      <dsp:spPr>
        <a:xfrm>
          <a:off x="31974" y="1794732"/>
          <a:ext cx="2950230" cy="2649285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34CC5DD-44BF-48C6-86B8-836C66CB729C}">
      <dsp:nvSpPr>
        <dsp:cNvPr id="0" name=""/>
        <dsp:cNvSpPr/>
      </dsp:nvSpPr>
      <dsp:spPr>
        <a:xfrm>
          <a:off x="0" y="0"/>
          <a:ext cx="1544772" cy="3188236"/>
        </a:xfrm>
        <a:prstGeom prst="roundRect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/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kern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Своевременное выявление детей раннего возраста с отставанием в речевом, коммуникативном, двигательном, когнитивном и социально-эмоциональном развитии</a:t>
          </a:r>
        </a:p>
      </dsp:txBody>
      <dsp:txXfrm>
        <a:off x="75410" y="75410"/>
        <a:ext cx="1393952" cy="30374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80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80000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2541" y="882841"/>
            <a:ext cx="7128433" cy="4431031"/>
          </a:xfr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центра ранней помощи</a:t>
            </a:r>
          </a:p>
        </p:txBody>
      </p:sp>
    </p:spTree>
    <p:extLst>
      <p:ext uri="{BB962C8B-B14F-4D97-AF65-F5344CB8AC3E}">
        <p14:creationId xmlns:p14="http://schemas.microsoft.com/office/powerpoint/2010/main" val="3258572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931945780"/>
              </p:ext>
            </p:extLst>
          </p:nvPr>
        </p:nvGraphicFramePr>
        <p:xfrm>
          <a:off x="457200" y="274637"/>
          <a:ext cx="8229600" cy="6055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774368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53066420"/>
              </p:ext>
            </p:extLst>
          </p:nvPr>
        </p:nvGraphicFramePr>
        <p:xfrm>
          <a:off x="457200" y="274637"/>
          <a:ext cx="8229600" cy="605514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2199734" y="284503"/>
            <a:ext cx="5313871" cy="8541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оказания услуг ранней помощи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372929" y="1837426"/>
            <a:ext cx="4899804" cy="3741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Предоставление комплексной психолого- педагогической и социально-педагогической помощи ребенку раннего возраста (2г.-3г.) и дошкольного возраста (3г.-4г.) через построение системы коррекционной и образовательной деятельности и обеспечение их всестороннего гармоничного развития, предусматривающей полную интеграцию действий всех педагогов дошкольного образовательного учреждения и родителей дошкольников. </a:t>
            </a:r>
          </a:p>
        </p:txBody>
      </p:sp>
    </p:spTree>
    <p:extLst>
      <p:ext uri="{BB962C8B-B14F-4D97-AF65-F5344CB8AC3E}">
        <p14:creationId xmlns:p14="http://schemas.microsoft.com/office/powerpoint/2010/main" val="24027598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Скругленный прямоугольник 24"/>
          <p:cNvSpPr/>
          <p:nvPr/>
        </p:nvSpPr>
        <p:spPr>
          <a:xfrm>
            <a:off x="6410821" y="1780634"/>
            <a:ext cx="2425158" cy="2148501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Информационная и социально-психологическая поддержка родителей (законных представителей) ребенка.</a:t>
            </a:r>
          </a:p>
          <a:p>
            <a:pPr algn="just"/>
            <a:r>
              <a:rPr lang="ru-RU" sz="13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Просветительская деятельность в сфере ранней помощи</a:t>
            </a:r>
          </a:p>
        </p:txBody>
      </p:sp>
      <p:graphicFrame>
        <p:nvGraphicFramePr>
          <p:cNvPr id="14" name="Схема 13"/>
          <p:cNvGraphicFramePr/>
          <p:nvPr>
            <p:extLst>
              <p:ext uri="{D42A27DB-BD31-4B8C-83A1-F6EECF244321}">
                <p14:modId xmlns:p14="http://schemas.microsoft.com/office/powerpoint/2010/main" val="2377239648"/>
              </p:ext>
            </p:extLst>
          </p:nvPr>
        </p:nvGraphicFramePr>
        <p:xfrm>
          <a:off x="88714" y="1745998"/>
          <a:ext cx="1551865" cy="48941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Скругленный прямоугольник 21"/>
          <p:cNvSpPr/>
          <p:nvPr/>
        </p:nvSpPr>
        <p:spPr>
          <a:xfrm>
            <a:off x="1625415" y="217823"/>
            <a:ext cx="6397151" cy="97760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31" name="Скругленный прямоугольник 30"/>
          <p:cNvSpPr/>
          <p:nvPr/>
        </p:nvSpPr>
        <p:spPr>
          <a:xfrm>
            <a:off x="2492403" y="1780634"/>
            <a:ext cx="3200779" cy="2342791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15" name="Rectangle 6"/>
          <p:cNvSpPr>
            <a:spLocks noChangeArrowheads="1"/>
          </p:cNvSpPr>
          <p:nvPr/>
        </p:nvSpPr>
        <p:spPr bwMode="auto">
          <a:xfrm>
            <a:off x="2902634" y="652823"/>
            <a:ext cx="4381328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оказания услуг ранней помощи </a:t>
            </a:r>
            <a:r>
              <a:rPr lang="en-US" altLang="ru-RU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altLang="ru-RU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 flipH="1">
            <a:off x="2608799" y="1806111"/>
            <a:ext cx="2994196" cy="21236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Комплексная оценка основных областей развития ребенка (познавательной, социально-эмоциональной, двигательной, речевой, области 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самообслуживания); определение состояния психического здоровья ребенка,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качественных особенностей его отношений с родителями и другими членами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семьи; выявление основных потребностей ребенка раннего возраста и семьи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5031498" y="4123425"/>
            <a:ext cx="2898475" cy="154074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2" name="Стрелка вниз 1"/>
          <p:cNvSpPr/>
          <p:nvPr/>
        </p:nvSpPr>
        <p:spPr>
          <a:xfrm rot="2562842">
            <a:off x="2244819" y="1181885"/>
            <a:ext cx="346457" cy="582458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4048322" y="1198177"/>
            <a:ext cx="346457" cy="582458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19415125">
            <a:off x="6676673" y="1193232"/>
            <a:ext cx="346457" cy="61128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5969472" y="1270528"/>
            <a:ext cx="346457" cy="2846716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5090921" y="4243975"/>
            <a:ext cx="2779627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преемственности между Центром ранней помощи в ДОУ и учреждениями системы здравоохранения и социальной защиты</a:t>
            </a:r>
          </a:p>
        </p:txBody>
      </p:sp>
    </p:spTree>
    <p:extLst>
      <p:ext uri="{BB962C8B-B14F-4D97-AF65-F5344CB8AC3E}">
        <p14:creationId xmlns:p14="http://schemas.microsoft.com/office/powerpoint/2010/main" val="10401370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083598" y="448308"/>
            <a:ext cx="5352371" cy="753073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работы центра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20631" y="1708030"/>
            <a:ext cx="2363638" cy="143198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Добровольность - решение об обращении в Центр исходят от родителей (законных представителей) или замещающих их людей</a:t>
            </a:r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66843" y="1708030"/>
            <a:ext cx="2723381" cy="211283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Конфиденциальность - информация о ребенке и семье, доступная сотрудникам Центра, не подлежит разглашению без согласия семьи, кроме случаев, определенных Законодательством РФ</a:t>
            </a:r>
            <a:endParaRPr lang="ru-RU" sz="1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547449" y="1768731"/>
            <a:ext cx="2432648" cy="188887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Открытость - Центр ранней помощи отвечает на запрос семьи или лиц, представляющих интересы ребенка (развитие ребенка, деятельность Центра)</a:t>
            </a:r>
          </a:p>
        </p:txBody>
      </p:sp>
      <p:sp>
        <p:nvSpPr>
          <p:cNvPr id="7" name="Стрелка вниз 6"/>
          <p:cNvSpPr/>
          <p:nvPr/>
        </p:nvSpPr>
        <p:spPr>
          <a:xfrm rot="1206593">
            <a:off x="2204805" y="1218347"/>
            <a:ext cx="320712" cy="484725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507822" y="1201381"/>
            <a:ext cx="320712" cy="484725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20869410">
            <a:off x="6765675" y="1212027"/>
            <a:ext cx="320712" cy="55034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3138122" y="1217997"/>
            <a:ext cx="320712" cy="2930406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755062" y="4147500"/>
            <a:ext cx="2883737" cy="171090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Партнерство - установление партнерских отношений с ребенком, членами его семьи или людьми из его ближайшего окружения.</a:t>
            </a:r>
            <a:endParaRPr lang="ru-RU" sz="14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 rot="21404315">
            <a:off x="6190224" y="1240957"/>
            <a:ext cx="320712" cy="3227525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716436" y="4474992"/>
            <a:ext cx="3186023" cy="1968940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Междисциплинарность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совместная работа специалистов разных областей знаний, составляющих единую команду и действующих в соответствии с технологиями </a:t>
            </a:r>
            <a:r>
              <a:rPr lang="ru-RU" sz="1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межпрофессионального</a:t>
            </a:r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взаимодействия</a:t>
            </a:r>
          </a:p>
          <a:p>
            <a:pPr algn="ctr"/>
            <a:endParaRPr lang="ru-RU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Стрелка вниз 13"/>
          <p:cNvSpPr/>
          <p:nvPr/>
        </p:nvSpPr>
        <p:spPr>
          <a:xfrm rot="922381">
            <a:off x="2469917" y="1173975"/>
            <a:ext cx="380736" cy="3045251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142744" y="4182985"/>
            <a:ext cx="2562828" cy="150636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sz="1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Уважение к личности - уважительное отношение  друг к другу всех участников образовательных отношений в ДОУ (детей, педагогов, родителей дошкольников)</a:t>
            </a:r>
          </a:p>
        </p:txBody>
      </p:sp>
    </p:spTree>
    <p:extLst>
      <p:ext uri="{BB962C8B-B14F-4D97-AF65-F5344CB8AC3E}">
        <p14:creationId xmlns:p14="http://schemas.microsoft.com/office/powerpoint/2010/main" val="14920540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Скругленный прямоугольник 21"/>
          <p:cNvSpPr/>
          <p:nvPr/>
        </p:nvSpPr>
        <p:spPr>
          <a:xfrm>
            <a:off x="1627237" y="104810"/>
            <a:ext cx="6060721" cy="601815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11" name="Стрелка вниз 10"/>
          <p:cNvSpPr/>
          <p:nvPr/>
        </p:nvSpPr>
        <p:spPr>
          <a:xfrm>
            <a:off x="6446438" y="757376"/>
            <a:ext cx="346457" cy="34752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5407" y="194994"/>
            <a:ext cx="4303713" cy="536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9" name="Скругленный прямоугольник 18"/>
          <p:cNvSpPr/>
          <p:nvPr/>
        </p:nvSpPr>
        <p:spPr>
          <a:xfrm>
            <a:off x="525584" y="1088545"/>
            <a:ext cx="8024056" cy="709471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20" name="Скругленный прямоугольник 19"/>
          <p:cNvSpPr/>
          <p:nvPr/>
        </p:nvSpPr>
        <p:spPr>
          <a:xfrm>
            <a:off x="525584" y="2089564"/>
            <a:ext cx="8160588" cy="79189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21" name="Скругленный прямоугольник 20"/>
          <p:cNvSpPr/>
          <p:nvPr/>
        </p:nvSpPr>
        <p:spPr>
          <a:xfrm>
            <a:off x="520684" y="3187158"/>
            <a:ext cx="8170389" cy="77688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23" name="Стрелка вниз 22"/>
          <p:cNvSpPr/>
          <p:nvPr/>
        </p:nvSpPr>
        <p:spPr>
          <a:xfrm>
            <a:off x="6008114" y="1818892"/>
            <a:ext cx="346457" cy="270672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5271490" y="2882014"/>
            <a:ext cx="346457" cy="305144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4480644" y="4033615"/>
            <a:ext cx="346457" cy="476029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816081" y="1088545"/>
            <a:ext cx="691589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Диагностическое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- комплексное углубленное изучение общего развития ребенка раннего возраста, выявление отклонений, определение индивидуальных особенностей и потенциальных возможностей ребёнка и семьи в процессе развития.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38624" y="2041366"/>
            <a:ext cx="718610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Коррекционное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- комплексное воздействие на развитие ребенка с учетом его индивидуальных особенностей, осуществляемое на основе совместной деятельности специалистов (психолог, логопед, воспитатель). Разработка и</a:t>
            </a:r>
            <a:r>
              <a:rPr lang="ru-RU" altLang="ru-RU" sz="1200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реализация коррекционно-развивающих программ, составленных на основе</a:t>
            </a:r>
            <a:r>
              <a:rPr lang="ru-RU" altLang="ru-RU" sz="1200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результатов комплексной диагностики.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795629" y="3264441"/>
            <a:ext cx="772393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Профилактическое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- предупреждение возникновения отклонений в физическом и психическом развитии детей с момента рождения, разработка конкретных рекомендаций родителям, педагогам, создание условий для развития детей и своевременное предупреждение возможных нарушений в физическом и интеллектуальном развитии.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625346" y="4548891"/>
            <a:ext cx="8151186" cy="1826272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</p:sp>
      <p:sp>
        <p:nvSpPr>
          <p:cNvPr id="17" name="Rectangle 10"/>
          <p:cNvSpPr>
            <a:spLocks noChangeArrowheads="1"/>
          </p:cNvSpPr>
          <p:nvPr/>
        </p:nvSpPr>
        <p:spPr bwMode="auto">
          <a:xfrm>
            <a:off x="781665" y="4608831"/>
            <a:ext cx="7931196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Консультативное - оказание помощи </a:t>
            </a:r>
            <a:r>
              <a:rPr kumimoji="0" lang="ru-RU" altLang="ru-RU" sz="1200" b="1" i="0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родителям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 вопросах развития детей от 0 до 4 лет: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раннее сопровождение и поддержка при рождении ребенка с особыми потребностями, в вопросах, связанных с индивидуальными особенностями ребенка и условиями его оптимального развития; 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отслеживание эффективности ранней помощи и, в случае необходимости, внесение дополнений и изменений в работу с ребенком; 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предоставление информации о законодательных актах, защищающих права ребенка и семьи, о социальных гарантиях, об общественных и государственных организациях, оказывающих необходимую помощь и услуги, другое);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 педагогическим работникам</a:t>
            </a:r>
            <a:r>
              <a:rPr kumimoji="0" lang="en-US" altLang="ru-RU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en-US" altLang="ru-RU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7437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2179176" y="538386"/>
            <a:ext cx="4896739" cy="572567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 работы центра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86160" y="1757250"/>
            <a:ext cx="8680722" cy="4445246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-самостоятельное обращение семьи, направление дошкольной образовательной организации, учреждений здравоохранения;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прием направления (контакт с семьей, внесение в журнал предварительной записи);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первая встреча с родителями (заключение договора между Центром и родителем, заполнение индивидуальной карты ребенка и семьи);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определение потребности ребенка и семьи (оценка взаимодействия матери и младенца, определение особенностей матери);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междисциплинарная диагностика;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-междисциплинарное обсуждение направления и длительности ранней помощи (однократная встреча с командой сотрудников, составление программы психолого-педагогической помощи детям раннего возраста с ОВЗ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их семьям (кратковременной или продолжительной по времени);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индивидуальное и/или групповое сопровождение ребенка и семьи;</a:t>
            </a:r>
          </a:p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окончание программы психолого-педагогической помощи детям раннего возраста с ОВЗ и их семьям, переход ребенка в дошкольную образовательную организацию.</a:t>
            </a:r>
            <a:endParaRPr lang="ru-RU" sz="16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 rot="5400000">
            <a:off x="4299508" y="1152365"/>
            <a:ext cx="645748" cy="564022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540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570290" y="555475"/>
            <a:ext cx="5796184" cy="529839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Обязанности работников центра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49365" y="1853012"/>
            <a:ext cx="8430229" cy="4041011"/>
          </a:xfrm>
          <a:prstGeom prst="roundRect">
            <a:avLst/>
          </a:prstGeom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just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-нести ответственность за качество и своевременность выполнения возложенных на них должностными инструкциями функций и задач;</a:t>
            </a:r>
          </a:p>
          <a:p>
            <a:pPr algn="just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информировать население, специалистов образовательных организаций, учреждений социальной защиты и здравоохранения о видах предоставляемых Центром услуг;</a:t>
            </a:r>
          </a:p>
          <a:p>
            <a:pPr algn="just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обеспечивать высокое качество и профессионализм при выполнении различных видов деятельности;</a:t>
            </a:r>
          </a:p>
          <a:p>
            <a:pPr algn="just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обеспечивать сохранность оборудования и имущества Центра;</a:t>
            </a:r>
          </a:p>
          <a:p>
            <a:pPr algn="just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обеспечивать режим работы Центра в соответствии с графиком работы</a:t>
            </a:r>
          </a:p>
          <a:p>
            <a:pPr algn="just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специалистов и режимом работы Центра;</a:t>
            </a:r>
          </a:p>
          <a:p>
            <a:pPr algn="just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отчитываться в установленном порядке перед руководителем Центра;</a:t>
            </a:r>
          </a:p>
          <a:p>
            <a:pPr algn="just"/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повышать свою квалификацию.</a:t>
            </a:r>
            <a:endParaRPr lang="ru-RU" sz="17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263105" y="1162228"/>
            <a:ext cx="349309" cy="690785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121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админ\Desktop\59853abd89090cd8134de06e1975dcb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090" y="2560901"/>
            <a:ext cx="2191996" cy="2191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21"/>
          <p:cNvSpPr/>
          <p:nvPr/>
        </p:nvSpPr>
        <p:spPr>
          <a:xfrm>
            <a:off x="2326593" y="79322"/>
            <a:ext cx="4029341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Междисциплинарное взаимодействие </a:t>
            </a:r>
            <a:endParaRPr lang="ru-RU" dirty="0"/>
          </a:p>
        </p:txBody>
      </p:sp>
      <p:cxnSp>
        <p:nvCxnSpPr>
          <p:cNvPr id="24" name="Прямая со стрелкой 23"/>
          <p:cNvCxnSpPr>
            <a:stCxn id="22" idx="2"/>
          </p:cNvCxnSpPr>
          <p:nvPr/>
        </p:nvCxnSpPr>
        <p:spPr>
          <a:xfrm>
            <a:off x="4341264" y="448654"/>
            <a:ext cx="0" cy="3973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Трапеция 24"/>
          <p:cNvSpPr/>
          <p:nvPr/>
        </p:nvSpPr>
        <p:spPr>
          <a:xfrm>
            <a:off x="1914259" y="846034"/>
            <a:ext cx="4706242" cy="991312"/>
          </a:xfrm>
          <a:prstGeom prst="trapezoi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1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1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Администрация</a:t>
            </a:r>
          </a:p>
          <a:p>
            <a:pPr marL="171450" indent="-171450" algn="ctr">
              <a:buFont typeface="Wingdings" panose="05000000000000000000" pitchFamily="2" charset="2"/>
              <a:buChar char="v"/>
            </a:pPr>
            <a:r>
              <a:rPr lang="ru-RU" sz="1100" dirty="0">
                <a:latin typeface="Times New Roman"/>
                <a:ea typeface="Calibri"/>
              </a:rPr>
              <a:t>Адаптированная образовательная программа для воспитанников в соответствии с заключением ТПМПК</a:t>
            </a:r>
            <a:r>
              <a:rPr lang="en-US" sz="1100" dirty="0">
                <a:latin typeface="Times New Roman"/>
                <a:ea typeface="Calibri"/>
              </a:rPr>
              <a:t>.</a:t>
            </a:r>
            <a:endParaRPr lang="ru-RU" sz="1100" dirty="0">
              <a:latin typeface="Times New Roman"/>
              <a:ea typeface="Calibri"/>
            </a:endParaRPr>
          </a:p>
          <a:p>
            <a:pPr marL="171450" indent="-171450" algn="ctr">
              <a:buFont typeface="Wingdings" panose="05000000000000000000" pitchFamily="2" charset="2"/>
              <a:buChar char="v"/>
            </a:pPr>
            <a:r>
              <a:rPr lang="ru-RU" sz="1100" dirty="0">
                <a:latin typeface="Times New Roman"/>
                <a:ea typeface="Calibri"/>
              </a:rPr>
              <a:t>План работы Центра на учебный год</a:t>
            </a:r>
            <a:r>
              <a:rPr lang="en-US" sz="1100" dirty="0">
                <a:latin typeface="Times New Roman"/>
                <a:ea typeface="Calibri"/>
              </a:rPr>
              <a:t>.</a:t>
            </a:r>
          </a:p>
          <a:p>
            <a:pPr marL="171450" indent="-171450" algn="ctr">
              <a:buFont typeface="Wingdings" panose="05000000000000000000" pitchFamily="2" charset="2"/>
              <a:buChar char="v"/>
            </a:pPr>
            <a:r>
              <a:rPr lang="ru-RU" sz="1100" dirty="0">
                <a:latin typeface="Times New Roman"/>
                <a:ea typeface="Calibri"/>
              </a:rPr>
              <a:t>Мониторинг (входной, итоговый).</a:t>
            </a:r>
          </a:p>
          <a:p>
            <a:pPr algn="ctr"/>
            <a:endParaRPr lang="ru-RU" sz="1100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6546079" y="2257760"/>
            <a:ext cx="2332110" cy="14442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-Медицинские осмотры</a:t>
            </a:r>
          </a:p>
          <a:p>
            <a:pPr algn="ctr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-Медицинская карта</a:t>
            </a:r>
          </a:p>
          <a:p>
            <a:pPr algn="ctr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Рекомендации педагогическим работникам</a:t>
            </a:r>
          </a:p>
        </p:txBody>
      </p:sp>
      <p:sp>
        <p:nvSpPr>
          <p:cNvPr id="28" name="Улыбающееся лицо 27"/>
          <p:cNvSpPr/>
          <p:nvPr/>
        </p:nvSpPr>
        <p:spPr>
          <a:xfrm>
            <a:off x="4779238" y="2282794"/>
            <a:ext cx="898731" cy="86098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5477854" y="3140412"/>
            <a:ext cx="7947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</a:t>
            </a:r>
          </a:p>
        </p:txBody>
      </p:sp>
      <p:sp>
        <p:nvSpPr>
          <p:cNvPr id="32" name="Улыбающееся лицо 31"/>
          <p:cNvSpPr/>
          <p:nvPr/>
        </p:nvSpPr>
        <p:spPr>
          <a:xfrm>
            <a:off x="2460478" y="2329001"/>
            <a:ext cx="898731" cy="86098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TextBox 32"/>
          <p:cNvSpPr txBox="1"/>
          <p:nvPr/>
        </p:nvSpPr>
        <p:spPr>
          <a:xfrm>
            <a:off x="2340837" y="3219901"/>
            <a:ext cx="14848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Учитель-логопед</a:t>
            </a:r>
          </a:p>
        </p:txBody>
      </p:sp>
      <p:sp>
        <p:nvSpPr>
          <p:cNvPr id="34" name="Улыбающееся лицо 33"/>
          <p:cNvSpPr/>
          <p:nvPr/>
        </p:nvSpPr>
        <p:spPr>
          <a:xfrm>
            <a:off x="4896032" y="4058895"/>
            <a:ext cx="898731" cy="86098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5228603" y="5032074"/>
            <a:ext cx="13174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</a:t>
            </a:r>
          </a:p>
        </p:txBody>
      </p:sp>
      <p:sp>
        <p:nvSpPr>
          <p:cNvPr id="36" name="Улыбающееся лицо 35"/>
          <p:cNvSpPr/>
          <p:nvPr/>
        </p:nvSpPr>
        <p:spPr>
          <a:xfrm>
            <a:off x="2633887" y="4036105"/>
            <a:ext cx="898731" cy="86098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2460477" y="4934167"/>
            <a:ext cx="16721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Педагог-психолог</a:t>
            </a:r>
          </a:p>
        </p:txBody>
      </p:sp>
      <p:sp>
        <p:nvSpPr>
          <p:cNvPr id="38" name="Улыбающееся лицо 37"/>
          <p:cNvSpPr/>
          <p:nvPr/>
        </p:nvSpPr>
        <p:spPr>
          <a:xfrm>
            <a:off x="3910151" y="5032074"/>
            <a:ext cx="898731" cy="860989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3842231" y="5952538"/>
            <a:ext cx="8025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Семья</a:t>
            </a:r>
          </a:p>
        </p:txBody>
      </p:sp>
      <p:sp>
        <p:nvSpPr>
          <p:cNvPr id="40" name="Прямоугольник 39"/>
          <p:cNvSpPr/>
          <p:nvPr/>
        </p:nvSpPr>
        <p:spPr>
          <a:xfrm>
            <a:off x="6546078" y="4438825"/>
            <a:ext cx="2190213" cy="91653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маршрут ранней помощи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278906" y="2046893"/>
            <a:ext cx="2061931" cy="246403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>
              <a:spcAft>
                <a:spcPts val="0"/>
              </a:spcAft>
            </a:pPr>
            <a:r>
              <a:rPr lang="ru-RU" sz="900" dirty="0">
                <a:latin typeface="Times New Roman"/>
              </a:rPr>
              <a:t>-рабочая программа специалиста;</a:t>
            </a:r>
            <a:endParaRPr lang="ru-RU" sz="900" dirty="0"/>
          </a:p>
          <a:p>
            <a:pPr algn="just">
              <a:spcAft>
                <a:spcPts val="0"/>
              </a:spcAft>
            </a:pPr>
            <a:r>
              <a:rPr lang="ru-RU" sz="900" dirty="0">
                <a:latin typeface="Times New Roman"/>
              </a:rPr>
              <a:t>- плана работы с родителями (законными представителями) и др.</a:t>
            </a:r>
            <a:endParaRPr lang="ru-RU" sz="900" dirty="0"/>
          </a:p>
          <a:p>
            <a:pPr algn="just">
              <a:spcAft>
                <a:spcPts val="0"/>
              </a:spcAft>
            </a:pPr>
            <a:r>
              <a:rPr lang="ru-RU" sz="900" dirty="0">
                <a:latin typeface="Times New Roman"/>
              </a:rPr>
              <a:t>-аналитический отчет специалиста Центра;</a:t>
            </a:r>
            <a:endParaRPr lang="ru-RU" sz="900" dirty="0"/>
          </a:p>
          <a:p>
            <a:pPr algn="just">
              <a:spcAft>
                <a:spcPts val="0"/>
              </a:spcAft>
            </a:pPr>
            <a:r>
              <a:rPr lang="ru-RU" sz="900" dirty="0">
                <a:latin typeface="Times New Roman"/>
              </a:rPr>
              <a:t>-журнал движения (консультирования),</a:t>
            </a:r>
            <a:endParaRPr lang="ru-RU" sz="900" dirty="0"/>
          </a:p>
          <a:p>
            <a:pPr algn="just">
              <a:spcAft>
                <a:spcPts val="0"/>
              </a:spcAft>
            </a:pPr>
            <a:r>
              <a:rPr lang="ru-RU" sz="900" dirty="0">
                <a:latin typeface="Times New Roman"/>
              </a:rPr>
              <a:t>-журнал посещения (индивидуальные и групповые формы работы),</a:t>
            </a:r>
            <a:endParaRPr lang="ru-RU" sz="900" dirty="0"/>
          </a:p>
          <a:p>
            <a:pPr algn="just">
              <a:spcAft>
                <a:spcPts val="0"/>
              </a:spcAft>
            </a:pPr>
            <a:r>
              <a:rPr lang="ru-RU" sz="900" dirty="0">
                <a:latin typeface="Times New Roman"/>
              </a:rPr>
              <a:t>- график работы специалиста,</a:t>
            </a:r>
            <a:endParaRPr lang="ru-RU" sz="900" dirty="0"/>
          </a:p>
          <a:p>
            <a:pPr algn="just">
              <a:spcAft>
                <a:spcPts val="0"/>
              </a:spcAft>
            </a:pPr>
            <a:r>
              <a:rPr lang="ru-RU" sz="900" dirty="0">
                <a:latin typeface="Times New Roman"/>
              </a:rPr>
              <a:t>-карта ребёнка (заявление, договор на оказание услуг, рекомендации ТПМПК (или иные документы), согласие родителей на обработку персональных данных),</a:t>
            </a:r>
          </a:p>
          <a:p>
            <a:pPr algn="just">
              <a:spcAft>
                <a:spcPts val="0"/>
              </a:spcAft>
            </a:pPr>
            <a:r>
              <a:rPr lang="ru-RU" sz="900" dirty="0">
                <a:latin typeface="Times New Roman"/>
              </a:rPr>
              <a:t>-индивидуальный маршрут ранней помощи</a:t>
            </a:r>
            <a:endParaRPr lang="ru-RU" sz="900" dirty="0"/>
          </a:p>
          <a:p>
            <a:pPr algn="ctr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2" name="Прямая со стрелкой 41"/>
          <p:cNvCxnSpPr/>
          <p:nvPr/>
        </p:nvCxnSpPr>
        <p:spPr>
          <a:xfrm flipV="1">
            <a:off x="4381147" y="2820112"/>
            <a:ext cx="319040" cy="1367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>
            <a:endCxn id="32" idx="5"/>
          </p:cNvCxnSpPr>
          <p:nvPr/>
        </p:nvCxnSpPr>
        <p:spPr>
          <a:xfrm flipH="1" flipV="1">
            <a:off x="3227593" y="3063901"/>
            <a:ext cx="412915" cy="1868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>
            <a:off x="4507910" y="4100924"/>
            <a:ext cx="322603" cy="1548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>
            <a:endCxn id="38" idx="0"/>
          </p:cNvCxnSpPr>
          <p:nvPr/>
        </p:nvCxnSpPr>
        <p:spPr>
          <a:xfrm>
            <a:off x="4316255" y="4680287"/>
            <a:ext cx="43262" cy="35178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Прямая со стрелкой 55"/>
          <p:cNvCxnSpPr/>
          <p:nvPr/>
        </p:nvCxnSpPr>
        <p:spPr>
          <a:xfrm flipH="1">
            <a:off x="3434050" y="4031134"/>
            <a:ext cx="380407" cy="697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 стрелкой 58"/>
          <p:cNvCxnSpPr/>
          <p:nvPr/>
        </p:nvCxnSpPr>
        <p:spPr>
          <a:xfrm flipH="1" flipV="1">
            <a:off x="5677969" y="3417411"/>
            <a:ext cx="11402" cy="6486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Прямая со стрелкой 60"/>
          <p:cNvCxnSpPr/>
          <p:nvPr/>
        </p:nvCxnSpPr>
        <p:spPr>
          <a:xfrm flipH="1">
            <a:off x="3532619" y="2489696"/>
            <a:ext cx="11365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Прямая со стрелкой 66"/>
          <p:cNvCxnSpPr/>
          <p:nvPr/>
        </p:nvCxnSpPr>
        <p:spPr>
          <a:xfrm>
            <a:off x="2770675" y="3417411"/>
            <a:ext cx="17131" cy="61372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 стрелкой 69"/>
          <p:cNvCxnSpPr/>
          <p:nvPr/>
        </p:nvCxnSpPr>
        <p:spPr>
          <a:xfrm>
            <a:off x="3031090" y="5211166"/>
            <a:ext cx="700520" cy="341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 стрелкой 71"/>
          <p:cNvCxnSpPr/>
          <p:nvPr/>
        </p:nvCxnSpPr>
        <p:spPr>
          <a:xfrm flipV="1">
            <a:off x="4889537" y="5032074"/>
            <a:ext cx="333549" cy="5928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Прямоугольник 75"/>
          <p:cNvSpPr/>
          <p:nvPr/>
        </p:nvSpPr>
        <p:spPr>
          <a:xfrm>
            <a:off x="4957903" y="5524878"/>
            <a:ext cx="2244694" cy="113231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1450" indent="-171450" algn="ctr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Анкета для родителей</a:t>
            </a:r>
          </a:p>
          <a:p>
            <a:pPr marL="171450" indent="-171450" algn="ctr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для родителей по воспитанию ребенка с особыми потребностями, в возрасте от 0 до 4 лет</a:t>
            </a:r>
          </a:p>
        </p:txBody>
      </p:sp>
      <p:sp>
        <p:nvSpPr>
          <p:cNvPr id="77" name="Прямоугольник 76"/>
          <p:cNvSpPr/>
          <p:nvPr/>
        </p:nvSpPr>
        <p:spPr>
          <a:xfrm>
            <a:off x="398546" y="4736027"/>
            <a:ext cx="2061931" cy="13398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Диагностики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ctr">
              <a:buFontTx/>
              <a:buChar char="-"/>
            </a:pP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для родителей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Адаптация детей с особыми потребностями, в возрасте от 0 до 4 лет</a:t>
            </a:r>
          </a:p>
          <a:p>
            <a:pPr marL="171450" indent="-171450" algn="ctr">
              <a:buFontTx/>
              <a:buChar char="-"/>
            </a:pP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1450" indent="-171450" algn="ctr">
              <a:buFontTx/>
              <a:buChar char="-"/>
            </a:pP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49510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403</TotalTime>
  <Words>907</Words>
  <Application>Microsoft Office PowerPoint</Application>
  <PresentationFormat>Экран (4:3)</PresentationFormat>
  <Paragraphs>77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Wingdings</vt:lpstr>
      <vt:lpstr>Тема Office</vt:lpstr>
      <vt:lpstr>Модель центра ранней помощи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центра ранней помощи.</dc:title>
  <dc:creator>админ</dc:creator>
  <cp:lastModifiedBy>Пользователь</cp:lastModifiedBy>
  <cp:revision>44</cp:revision>
  <dcterms:created xsi:type="dcterms:W3CDTF">2021-01-14T03:14:30Z</dcterms:created>
  <dcterms:modified xsi:type="dcterms:W3CDTF">2022-01-10T13:08:49Z</dcterms:modified>
</cp:coreProperties>
</file>