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9" r:id="rId1"/>
  </p:sldMasterIdLst>
  <p:notesMasterIdLst>
    <p:notesMasterId r:id="rId12"/>
  </p:notesMasterIdLst>
  <p:handoutMasterIdLst>
    <p:handoutMasterId r:id="rId13"/>
  </p:handoutMasterIdLst>
  <p:sldIdLst>
    <p:sldId id="256" r:id="rId2"/>
    <p:sldId id="317" r:id="rId3"/>
    <p:sldId id="306" r:id="rId4"/>
    <p:sldId id="328" r:id="rId5"/>
    <p:sldId id="330" r:id="rId6"/>
    <p:sldId id="310" r:id="rId7"/>
    <p:sldId id="311" r:id="rId8"/>
    <p:sldId id="307" r:id="rId9"/>
    <p:sldId id="312" r:id="rId10"/>
    <p:sldId id="32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0" clrIdx="0">
    <p:extLst>
      <p:ext uri="{19B8F6BF-5375-455C-9EA6-DF929625EA0E}">
        <p15:presenceInfo xmlns:p15="http://schemas.microsoft.com/office/powerpoint/2012/main" xmlns="" userId="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1" autoAdjust="0"/>
    <p:restoredTop sz="94384" autoAdjust="0"/>
  </p:normalViewPr>
  <p:slideViewPr>
    <p:cSldViewPr snapToGrid="0">
      <p:cViewPr varScale="1">
        <p:scale>
          <a:sx n="106" d="100"/>
          <a:sy n="106" d="100"/>
        </p:scale>
        <p:origin x="-1680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6" d="100"/>
          <a:sy n="56" d="100"/>
        </p:scale>
        <p:origin x="2850" y="84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BA56CE-FB83-482D-944B-17C4F014D172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B6A6EB-85BA-460D-A810-D871F73884E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194977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7E9035E-E6AC-4152-A7C8-788ACA8C079A}" type="datetimeFigureOut">
              <a:rPr lang="ru-RU" smtClean="0"/>
              <a:pPr/>
              <a:t>10.04.2022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2F0D2B-6035-4830-A327-75135CE2042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78763961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2F0D2B-6035-4830-A327-75135CE20426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726394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72F0D2B-6035-4830-A327-75135CE2042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065909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73809C94-6773-481F-80D4-D9CA88CDD30A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60FB65-8BA6-4EAB-A39C-EC21BA869F32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064D88-6969-4518-AE00-C895025E9907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F279BC19-FC57-483B-BCFC-80E36277BEA0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75D76D01-BEB9-488B-A997-2EDD29E794F2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4254D-13BD-47E9-91E4-602602D8BCF9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619A5-A5C4-42E0-AE0B-E198232B9161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5F25D63-3EDD-4A0C-AA87-E221F6BF99D4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36651-538C-415E-9B94-45C5367911EC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1877D30B-4FF4-4EC7-9720-6A85F34B817B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E87DA60E-5CF2-493D-AD35-4DB2DBDF7533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r>
              <a:rPr lang="en-US" smtClean="0"/>
              <a:t>English lesson. Clothes and fashion. </a:t>
            </a:r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8B8963D-522A-4C97-9D3F-0F9B567650BD}" type="datetime1">
              <a:rPr lang="ru-RU" smtClean="0"/>
              <a:pPr/>
              <a:t>10.04.2022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English lesson. Clothes and fashion. </a:t>
            </a: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ransition>
    <p:split orient="vert"/>
  </p:transition>
  <p:timing>
    <p:tnLst>
      <p:par>
        <p:cTn id="1" dur="indefinite" restart="never" nodeType="tmRoot"/>
      </p:par>
    </p:tnLst>
  </p:timing>
  <p:hf hdr="0" ftr="0" dt="0"/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Волна 4"/>
          <p:cNvSpPr/>
          <p:nvPr/>
        </p:nvSpPr>
        <p:spPr>
          <a:xfrm>
            <a:off x="1382879" y="914827"/>
            <a:ext cx="7272808" cy="4394151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000" dirty="0" smtClean="0">
                <a:solidFill>
                  <a:schemeClr val="tx1"/>
                </a:solidFill>
              </a:rPr>
              <a:t>Modal verb </a:t>
            </a:r>
            <a:r>
              <a:rPr lang="en-US" sz="6000" b="1" dirty="0" smtClean="0">
                <a:solidFill>
                  <a:schemeClr val="tx1"/>
                </a:solidFill>
              </a:rPr>
              <a:t/>
            </a:r>
            <a:br>
              <a:rPr lang="en-US" sz="6000" b="1" dirty="0" smtClean="0">
                <a:solidFill>
                  <a:schemeClr val="tx1"/>
                </a:solidFill>
              </a:rPr>
            </a:br>
            <a:r>
              <a:rPr lang="en-US" sz="8000" b="1" dirty="0" smtClean="0">
                <a:solidFill>
                  <a:schemeClr val="tx1"/>
                </a:solidFill>
              </a:rPr>
              <a:t>MUST</a:t>
            </a:r>
            <a:r>
              <a:rPr lang="en-US" sz="8000" b="1" dirty="0" smtClean="0">
                <a:solidFill>
                  <a:srgbClr val="7030A0"/>
                </a:solidFill>
              </a:rPr>
              <a:t> </a:t>
            </a:r>
            <a:r>
              <a:rPr lang="ru-RU" sz="8000" b="1" dirty="0" smtClean="0">
                <a:solidFill>
                  <a:srgbClr val="7030A0"/>
                </a:solidFill>
              </a:rPr>
              <a:t/>
            </a:r>
            <a:br>
              <a:rPr lang="ru-RU" sz="8000" b="1" dirty="0" smtClean="0">
                <a:solidFill>
                  <a:srgbClr val="7030A0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(=</a:t>
            </a:r>
            <a:r>
              <a:rPr lang="ru-RU" sz="2400" dirty="0" smtClean="0">
                <a:solidFill>
                  <a:schemeClr val="tx1"/>
                </a:solidFill>
              </a:rPr>
              <a:t>должен)</a:t>
            </a:r>
            <a:endParaRPr lang="ru-RU" sz="2400" dirty="0">
              <a:solidFill>
                <a:schemeClr val="tx1"/>
              </a:solidFill>
            </a:endParaRPr>
          </a:p>
        </p:txBody>
      </p:sp>
      <p:pic>
        <p:nvPicPr>
          <p:cNvPr id="3" name="Picture 2" descr="Конспект урока по литературному чтению для 3 класса на тему: Н ...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7238" t="5998" r="6557" b="7005"/>
          <a:stretch/>
        </p:blipFill>
        <p:spPr bwMode="auto">
          <a:xfrm>
            <a:off x="1976018" y="2074461"/>
            <a:ext cx="747826" cy="982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785347" y="6488668"/>
            <a:ext cx="2251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Комарова АИ</a:t>
            </a: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10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2" cstate="print"/>
          <a:srcRect l="24406" t="23462" r="22519" b="25978"/>
          <a:stretch/>
        </p:blipFill>
        <p:spPr>
          <a:xfrm>
            <a:off x="961538" y="1405719"/>
            <a:ext cx="7848622" cy="420351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248166" y="5145206"/>
            <a:ext cx="341196" cy="307777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>
            <a:spAutoFit/>
          </a:bodyPr>
          <a:lstStyle/>
          <a:p>
            <a:endParaRPr lang="ru-RU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3684895" y="5172501"/>
            <a:ext cx="24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694594" y="5161126"/>
            <a:ext cx="24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724400" y="5147480"/>
            <a:ext cx="24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293892" y="5133833"/>
            <a:ext cx="24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7781498" y="5147481"/>
            <a:ext cx="245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767384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0" grpId="0"/>
      <p:bldP spid="11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1502055" y="1401169"/>
            <a:ext cx="786111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/>
              <a:t>Модальный</a:t>
            </a:r>
            <a:r>
              <a:rPr lang="ru-RU" sz="3200" dirty="0"/>
              <a:t> </a:t>
            </a:r>
            <a:r>
              <a:rPr lang="ru-RU" sz="3200" dirty="0" smtClean="0"/>
              <a:t>глагол (</a:t>
            </a:r>
            <a:r>
              <a:rPr lang="en-US" sz="3200" dirty="0" smtClean="0"/>
              <a:t>Modal </a:t>
            </a:r>
            <a:r>
              <a:rPr lang="en-US" sz="3200" dirty="0" smtClean="0"/>
              <a:t>verb</a:t>
            </a:r>
            <a:r>
              <a:rPr lang="ru-RU" sz="3200" dirty="0" smtClean="0"/>
              <a:t>) </a:t>
            </a:r>
            <a:r>
              <a:rPr lang="ru-RU" sz="3200" dirty="0" smtClean="0"/>
              <a:t> </a:t>
            </a:r>
            <a:r>
              <a:rPr lang="ru-RU" sz="3200" dirty="0"/>
              <a:t>– </a:t>
            </a:r>
            <a:endParaRPr lang="ru-RU" sz="3200" dirty="0" smtClean="0"/>
          </a:p>
          <a:p>
            <a:endParaRPr lang="ru-RU" sz="3200" dirty="0" smtClean="0"/>
          </a:p>
          <a:p>
            <a:r>
              <a:rPr lang="ru-RU" sz="3200" dirty="0" smtClean="0"/>
              <a:t>это </a:t>
            </a:r>
            <a:r>
              <a:rPr lang="ru-RU" sz="3200" dirty="0" smtClean="0"/>
              <a:t>глагол</a:t>
            </a:r>
            <a:r>
              <a:rPr lang="ru-RU" sz="3200" dirty="0"/>
              <a:t>, обозначающий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79730" y="3458636"/>
            <a:ext cx="5336275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озможность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пособность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ru-RU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Необходимость</a:t>
            </a:r>
            <a:endParaRPr lang="en-US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US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ru-RU" dirty="0"/>
          </a:p>
        </p:txBody>
      </p:sp>
      <p:sp>
        <p:nvSpPr>
          <p:cNvPr id="29698" name="AutoShape 2" descr="https://s0.slide-share.ru/s_slide/64af086dc6ba7c9dad36df67d5b54125/e301d1be-a139-4824-a972-dbcb468bbccd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9700" name="Picture 4" descr="https://speakenglishwell.ru/wp-content/uploads/2019/08/think-3-formy-glagola.jpg"/>
          <p:cNvPicPr>
            <a:picLocks noChangeAspect="1" noChangeArrowheads="1"/>
          </p:cNvPicPr>
          <p:nvPr/>
        </p:nvPicPr>
        <p:blipFill>
          <a:blip r:embed="rId3" cstate="print"/>
          <a:srcRect l="48351" t="18805" r="38192" b="29230"/>
          <a:stretch>
            <a:fillRect/>
          </a:stretch>
        </p:blipFill>
        <p:spPr bwMode="auto">
          <a:xfrm>
            <a:off x="5907741" y="3354174"/>
            <a:ext cx="1649506" cy="289422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826045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s://speakenglishwell.ru/wp-content/uploads/2020/04/tri-formy-glagola-call.jpg"/>
          <p:cNvPicPr>
            <a:picLocks noChangeAspect="1" noChangeArrowheads="1"/>
          </p:cNvPicPr>
          <p:nvPr/>
        </p:nvPicPr>
        <p:blipFill>
          <a:blip r:embed="rId2" cstate="print"/>
          <a:srcRect l="16813" t="27890" r="49420" b="3793"/>
          <a:stretch>
            <a:fillRect/>
          </a:stretch>
        </p:blipFill>
        <p:spPr bwMode="auto">
          <a:xfrm>
            <a:off x="0" y="3998237"/>
            <a:ext cx="3110753" cy="2859763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014887" y="622423"/>
            <a:ext cx="7397087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 smtClean="0"/>
          </a:p>
          <a:p>
            <a:r>
              <a:rPr lang="en-US" sz="2400" b="1" dirty="0" smtClean="0"/>
              <a:t>Modal verb </a:t>
            </a:r>
            <a:r>
              <a:rPr lang="en-US" sz="4000" b="1" dirty="0" smtClean="0"/>
              <a:t>“</a:t>
            </a:r>
            <a:r>
              <a:rPr lang="en-US" sz="4000" b="1" dirty="0"/>
              <a:t>M</a:t>
            </a:r>
            <a:r>
              <a:rPr lang="ru-RU" sz="4000" b="1" dirty="0" err="1" smtClean="0"/>
              <a:t>ust</a:t>
            </a:r>
            <a:r>
              <a:rPr lang="en-US" sz="4000" b="1" dirty="0" smtClean="0"/>
              <a:t>”</a:t>
            </a:r>
            <a:r>
              <a:rPr lang="ru-RU" sz="4000" b="1" dirty="0" smtClean="0"/>
              <a:t> </a:t>
            </a:r>
            <a:r>
              <a:rPr lang="ru-RU" sz="2400" dirty="0" smtClean="0"/>
              <a:t>(= должен)</a:t>
            </a:r>
            <a:r>
              <a:rPr lang="en-US" sz="2400" dirty="0" smtClean="0"/>
              <a:t> 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en-US" sz="2400" b="1" dirty="0" smtClean="0"/>
              <a:t>is used to express </a:t>
            </a:r>
            <a:r>
              <a:rPr lang="en-US" sz="2400" dirty="0" smtClean="0"/>
              <a:t>(</a:t>
            </a:r>
            <a:r>
              <a:rPr lang="ru-RU" sz="2400" dirty="0" smtClean="0"/>
              <a:t>используется для выражения</a:t>
            </a:r>
            <a:r>
              <a:rPr lang="en-US" sz="2400" dirty="0"/>
              <a:t>)</a:t>
            </a:r>
            <a:r>
              <a:rPr lang="en-US" sz="2400" dirty="0" smtClean="0"/>
              <a:t>:</a:t>
            </a:r>
          </a:p>
          <a:p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Order </a:t>
            </a:r>
            <a:r>
              <a:rPr lang="en-US" sz="2400" dirty="0" smtClean="0"/>
              <a:t>(</a:t>
            </a:r>
            <a:r>
              <a:rPr lang="ru-RU" sz="2400" dirty="0" smtClean="0"/>
              <a:t>Приказ</a:t>
            </a:r>
            <a:r>
              <a:rPr lang="en-US" sz="2400" dirty="0" smtClean="0"/>
              <a:t>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Ban</a:t>
            </a:r>
            <a:r>
              <a:rPr lang="en-US" sz="2400" dirty="0" smtClean="0"/>
              <a:t> (</a:t>
            </a:r>
            <a:r>
              <a:rPr lang="ru-RU" sz="2400" dirty="0" smtClean="0"/>
              <a:t>Запрет</a:t>
            </a:r>
            <a:r>
              <a:rPr lang="en-US" sz="2400" dirty="0" smtClean="0"/>
              <a:t>)</a:t>
            </a:r>
            <a:endParaRPr lang="ru-RU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Rules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(</a:t>
            </a:r>
            <a:r>
              <a:rPr lang="ru-RU" sz="2400" dirty="0" smtClean="0"/>
              <a:t>Правило)</a:t>
            </a:r>
            <a:endParaRPr lang="en-US" sz="24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Obligations</a:t>
            </a:r>
            <a:r>
              <a:rPr lang="en-US" sz="2400" dirty="0" smtClean="0">
                <a:solidFill>
                  <a:srgbClr val="FF0000"/>
                </a:solidFill>
              </a:rPr>
              <a:t> </a:t>
            </a:r>
            <a:r>
              <a:rPr lang="en-US" sz="2400" dirty="0" smtClean="0"/>
              <a:t>(</a:t>
            </a:r>
            <a:r>
              <a:rPr lang="ru-RU" sz="2400" dirty="0" smtClean="0"/>
              <a:t>Обязательства</a:t>
            </a:r>
            <a:r>
              <a:rPr lang="en-US" sz="2400" dirty="0" smtClean="0"/>
              <a:t>, </a:t>
            </a:r>
            <a:r>
              <a:rPr lang="ru-RU" sz="2400" dirty="0" smtClean="0"/>
              <a:t>которые </a:t>
            </a:r>
            <a:r>
              <a:rPr lang="ru-RU" sz="2400" dirty="0"/>
              <a:t>нужно беспрекословно </a:t>
            </a:r>
            <a:r>
              <a:rPr lang="ru-RU" sz="2400" dirty="0" smtClean="0"/>
              <a:t>выполнить</a:t>
            </a:r>
            <a:r>
              <a:rPr lang="en-US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xmlns="" val="912751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32" name="Picture 8" descr="https://thumbs.dreamstime.com/b/%D0%BC%D0%B8-%D0%B0%D1%8F-%D0%B5%D0%B2%D1%83%D1%88%D0%BA%D0%B0-%D0%B8-%D0%B5%D1%82-%D0%BA-%D1%88%D0%B0%D1%80%D0%B6%D1%83-%D1%88%D0%BA%D0%BE-%D1%8B-8843247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02706" y="3875928"/>
            <a:ext cx="2982072" cy="2982072"/>
          </a:xfrm>
          <a:prstGeom prst="rect">
            <a:avLst/>
          </a:prstGeom>
          <a:noFill/>
        </p:spPr>
      </p:pic>
      <p:sp>
        <p:nvSpPr>
          <p:cNvPr id="10" name="Заголовок 6"/>
          <p:cNvSpPr txBox="1">
            <a:spLocks noGrp="1"/>
          </p:cNvSpPr>
          <p:nvPr>
            <p:ph type="title"/>
          </p:nvPr>
        </p:nvSpPr>
        <p:spPr>
          <a:xfrm>
            <a:off x="1274053" y="1646851"/>
            <a:ext cx="6589199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2400" i="1" dirty="0" smtClean="0"/>
              <a:t/>
            </a:r>
            <a:br>
              <a:rPr lang="ru-RU" sz="2400" i="1" dirty="0" smtClean="0"/>
            </a:br>
            <a:r>
              <a:rPr lang="ru-RU" sz="2400" i="1" dirty="0" smtClean="0"/>
              <a:t>1) </a:t>
            </a:r>
            <a:r>
              <a:rPr lang="ru-RU" sz="2400" b="1" i="1" dirty="0" smtClean="0">
                <a:solidFill>
                  <a:schemeClr val="tx1"/>
                </a:solidFill>
              </a:rPr>
              <a:t>I</a:t>
            </a:r>
            <a:r>
              <a:rPr lang="ru-RU" sz="2400" b="1" i="1" dirty="0">
                <a:solidFill>
                  <a:schemeClr val="tx1"/>
                </a:solidFill>
              </a:rPr>
              <a:t> </a:t>
            </a:r>
            <a:r>
              <a:rPr lang="ru-RU" sz="2400" b="1" i="1" dirty="0" err="1">
                <a:solidFill>
                  <a:schemeClr val="tx1"/>
                </a:solidFill>
              </a:rPr>
              <a:t>must</a:t>
            </a:r>
            <a:r>
              <a:rPr lang="ru-RU" sz="2400" b="1" i="1" dirty="0">
                <a:solidFill>
                  <a:schemeClr val="tx1"/>
                </a:solidFill>
              </a:rPr>
              <a:t> </a:t>
            </a:r>
            <a:r>
              <a:rPr lang="ru-RU" sz="2400" b="1" i="1" dirty="0" err="1">
                <a:solidFill>
                  <a:schemeClr val="tx1"/>
                </a:solidFill>
              </a:rPr>
              <a:t>go</a:t>
            </a:r>
            <a:r>
              <a:rPr lang="ru-RU" sz="2400" b="1" i="1" dirty="0">
                <a:solidFill>
                  <a:schemeClr val="tx1"/>
                </a:solidFill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</a:rPr>
              <a:t>now</a:t>
            </a:r>
            <a:r>
              <a:rPr lang="ru-RU" sz="2400" b="1" i="1" dirty="0">
                <a:solidFill>
                  <a:schemeClr val="tx1"/>
                </a:solidFill>
              </a:rPr>
              <a:t>. </a:t>
            </a:r>
            <a:r>
              <a:rPr lang="ru-RU" sz="2400" b="1" i="1" dirty="0" err="1">
                <a:solidFill>
                  <a:schemeClr val="tx1"/>
                </a:solidFill>
              </a:rPr>
              <a:t>It’s</a:t>
            </a:r>
            <a:r>
              <a:rPr lang="ru-RU" sz="2400" b="1" i="1" dirty="0">
                <a:solidFill>
                  <a:schemeClr val="tx1"/>
                </a:solidFill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</a:rPr>
              <a:t>too</a:t>
            </a:r>
            <a:r>
              <a:rPr lang="ru-RU" sz="2400" b="1" i="1" dirty="0">
                <a:solidFill>
                  <a:schemeClr val="tx1"/>
                </a:solidFill>
              </a:rPr>
              <a:t> </a:t>
            </a:r>
            <a:r>
              <a:rPr lang="ru-RU" sz="2400" b="1" i="1" dirty="0" err="1">
                <a:solidFill>
                  <a:schemeClr val="tx1"/>
                </a:solidFill>
              </a:rPr>
              <a:t>late</a:t>
            </a:r>
            <a:r>
              <a:rPr lang="ru-RU" sz="2400" i="1" dirty="0">
                <a:solidFill>
                  <a:schemeClr val="tx1"/>
                </a:solidFill>
              </a:rPr>
              <a:t>. – Я должен идти сейчас. Уже слишком поздно</a:t>
            </a:r>
            <a:r>
              <a:rPr lang="ru-RU" sz="2400" i="1" dirty="0" smtClean="0">
                <a:solidFill>
                  <a:schemeClr val="tx1"/>
                </a:solidFill>
              </a:rPr>
              <a:t>.</a:t>
            </a:r>
            <a:r>
              <a:rPr lang="en-US" sz="2400" i="1" dirty="0" smtClean="0">
                <a:solidFill>
                  <a:schemeClr val="tx1"/>
                </a:solidFill>
              </a:rPr>
              <a:t/>
            </a:r>
            <a:br>
              <a:rPr lang="en-US" sz="2400" i="1" dirty="0" smtClean="0">
                <a:solidFill>
                  <a:schemeClr val="tx1"/>
                </a:solidFill>
              </a:rPr>
            </a:br>
            <a:endParaRPr lang="ru-RU" sz="2400" dirty="0" smtClean="0">
              <a:solidFill>
                <a:schemeClr val="tx1"/>
              </a:solidFill>
            </a:endParaRPr>
          </a:p>
          <a:p>
            <a:pPr fontAlgn="base"/>
            <a:r>
              <a:rPr lang="ru-RU" sz="2400" i="1" dirty="0" smtClean="0">
                <a:solidFill>
                  <a:schemeClr val="tx1"/>
                </a:solidFill>
              </a:rPr>
              <a:t>2)</a:t>
            </a:r>
            <a:r>
              <a:rPr lang="ru-RU" sz="2400" b="1" i="1" dirty="0" err="1" smtClean="0">
                <a:solidFill>
                  <a:schemeClr val="tx1"/>
                </a:solidFill>
              </a:rPr>
              <a:t>Children</a:t>
            </a:r>
            <a:r>
              <a:rPr lang="ru-RU" sz="2400" b="1" i="1" dirty="0" smtClean="0">
                <a:solidFill>
                  <a:schemeClr val="tx1"/>
                </a:solidFill>
              </a:rPr>
              <a:t> </a:t>
            </a:r>
            <a:r>
              <a:rPr lang="ru-RU" sz="2400" b="1" i="1" dirty="0" err="1" smtClean="0">
                <a:solidFill>
                  <a:schemeClr val="tx1"/>
                </a:solidFill>
              </a:rPr>
              <a:t>must</a:t>
            </a:r>
            <a:r>
              <a:rPr lang="ru-RU" sz="2400" b="1" i="1" dirty="0" smtClean="0">
                <a:solidFill>
                  <a:schemeClr val="tx1"/>
                </a:solidFill>
              </a:rPr>
              <a:t> </a:t>
            </a:r>
            <a:r>
              <a:rPr lang="ru-RU" sz="2400" b="1" i="1" dirty="0" err="1" smtClean="0">
                <a:solidFill>
                  <a:schemeClr val="tx1"/>
                </a:solidFill>
              </a:rPr>
              <a:t>clean</a:t>
            </a:r>
            <a:r>
              <a:rPr lang="ru-RU" sz="2400" b="1" i="1" dirty="0" smtClean="0">
                <a:solidFill>
                  <a:schemeClr val="tx1"/>
                </a:solidFill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</a:rPr>
              <a:t>their</a:t>
            </a:r>
            <a:r>
              <a:rPr lang="ru-RU" sz="2400" b="1" i="1" dirty="0" smtClean="0">
                <a:solidFill>
                  <a:schemeClr val="tx1"/>
                </a:solidFill>
              </a:rPr>
              <a:t> </a:t>
            </a:r>
            <a:r>
              <a:rPr lang="ru-RU" sz="2400" b="1" i="1" dirty="0" err="1" smtClean="0">
                <a:solidFill>
                  <a:schemeClr val="tx1"/>
                </a:solidFill>
              </a:rPr>
              <a:t>room</a:t>
            </a:r>
            <a:r>
              <a:rPr lang="ru-RU" sz="2400" i="1" dirty="0" smtClean="0">
                <a:solidFill>
                  <a:schemeClr val="tx1"/>
                </a:solidFill>
              </a:rPr>
              <a:t>. – Дети должны убирать свою комнату (общепринятое правило).</a:t>
            </a:r>
            <a:endParaRPr lang="ru-RU" sz="2400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3964204" y="845773"/>
            <a:ext cx="1979395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3600" b="1" i="1" cap="small" dirty="0" err="1" smtClean="0">
                <a:solidFill>
                  <a:srgbClr val="575F6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+mj-ea"/>
                <a:cs typeface="+mj-cs"/>
              </a:rPr>
              <a:t>example</a:t>
            </a:r>
            <a:r>
              <a:rPr lang="de-DE" sz="2400" i="1" cap="small" dirty="0" smtClean="0">
                <a:solidFill>
                  <a:srgbClr val="575F6D"/>
                </a:solidFill>
                <a:ea typeface="+mj-ea"/>
                <a:cs typeface="+mj-cs"/>
              </a:rPr>
              <a:t> </a:t>
            </a:r>
            <a:endParaRPr lang="ru-RU" dirty="0"/>
          </a:p>
        </p:txBody>
      </p:sp>
      <p:sp>
        <p:nvSpPr>
          <p:cNvPr id="26626" name="AutoShape 2" descr="https://media.baamboozle.com/uploads/images/493874/1634181204_1311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media.baamboozle.com/uploads/images/493874/1634181204_1311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30" name="AutoShape 6" descr="https://media.baamboozle.com/uploads/images/493874/1634181204_131150.jpe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96067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pic.52112.com/JPG-180515/EPS-180515_110/a3jBryGwW3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76" y="3926541"/>
            <a:ext cx="2823883" cy="282388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Translate into Russian: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5" name="Содержимое 4"/>
          <p:cNvSpPr txBox="1">
            <a:spLocks noGrp="1"/>
          </p:cNvSpPr>
          <p:nvPr>
            <p:ph sz="quarter" idx="1"/>
          </p:nvPr>
        </p:nvSpPr>
        <p:spPr>
          <a:xfrm>
            <a:off x="457200" y="1600200"/>
            <a:ext cx="7467600" cy="89409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 smtClean="0">
                <a:solidFill>
                  <a:srgbClr val="000000"/>
                </a:solidFill>
              </a:rPr>
              <a:t>1. </a:t>
            </a:r>
            <a:r>
              <a:rPr lang="en-US" sz="2400" i="1" dirty="0" smtClean="0">
                <a:solidFill>
                  <a:srgbClr val="000000"/>
                </a:solidFill>
              </a:rPr>
              <a:t>I</a:t>
            </a:r>
            <a:r>
              <a:rPr lang="en-US" sz="2400" i="1" dirty="0">
                <a:solidFill>
                  <a:srgbClr val="000000"/>
                </a:solidFill>
              </a:rPr>
              <a:t> </a:t>
            </a:r>
            <a:r>
              <a:rPr lang="en-US" sz="2400" b="1" i="1" dirty="0">
                <a:solidFill>
                  <a:srgbClr val="000000"/>
                </a:solidFill>
              </a:rPr>
              <a:t>must</a:t>
            </a:r>
            <a:r>
              <a:rPr lang="en-US" sz="2400" i="1" dirty="0">
                <a:solidFill>
                  <a:srgbClr val="000000"/>
                </a:solidFill>
              </a:rPr>
              <a:t> do my homework</a:t>
            </a:r>
            <a:r>
              <a:rPr lang="en-US" sz="2400" i="1" dirty="0" smtClean="0">
                <a:solidFill>
                  <a:srgbClr val="000000"/>
                </a:solidFill>
              </a:rPr>
              <a:t>.</a:t>
            </a:r>
            <a:endParaRPr lang="ru-RU" sz="2400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pPr algn="r"/>
            <a:r>
              <a:rPr lang="en-US" dirty="0" smtClean="0"/>
              <a:t>2. </a:t>
            </a:r>
            <a:r>
              <a:rPr lang="en-US" i="1" dirty="0" smtClean="0">
                <a:solidFill>
                  <a:srgbClr val="000000"/>
                </a:solidFill>
              </a:rPr>
              <a:t>We </a:t>
            </a:r>
            <a:r>
              <a:rPr lang="en-US" b="1" i="1" dirty="0" smtClean="0">
                <a:solidFill>
                  <a:srgbClr val="000000"/>
                </a:solidFill>
              </a:rPr>
              <a:t>must</a:t>
            </a:r>
            <a:r>
              <a:rPr lang="en-US" i="1" dirty="0" smtClean="0">
                <a:solidFill>
                  <a:srgbClr val="000000"/>
                </a:solidFill>
              </a:rPr>
              <a:t> wear our school uniform.</a:t>
            </a:r>
            <a:endParaRPr lang="ru-RU" dirty="0" smtClean="0"/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sz="2400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sz="2400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sz="2400" i="1" dirty="0" smtClean="0">
              <a:solidFill>
                <a:srgbClr val="000000"/>
              </a:solidFill>
            </a:endParaRPr>
          </a:p>
          <a:p>
            <a:pPr>
              <a:buNone/>
            </a:pPr>
            <a:endParaRPr lang="ru-RU" sz="2400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sz="2400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sz="2400" i="1" dirty="0" smtClean="0">
              <a:solidFill>
                <a:srgbClr val="000000"/>
              </a:solidFill>
            </a:endParaRPr>
          </a:p>
          <a:p>
            <a:endParaRPr lang="ru-RU" i="1" dirty="0" smtClean="0">
              <a:solidFill>
                <a:srgbClr val="000000"/>
              </a:solidFill>
            </a:endParaRPr>
          </a:p>
          <a:p>
            <a:endParaRPr lang="ru-RU" sz="2400" dirty="0"/>
          </a:p>
        </p:txBody>
      </p:sp>
      <p:pic>
        <p:nvPicPr>
          <p:cNvPr id="1026" name="Picture 2" descr="https://st2.depositphotos.com/1007989/5894/i/950/depositphotos_58949025-stock-photo-girl-doing-homewor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7506" y="690469"/>
            <a:ext cx="2713129" cy="330027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351128" y="941695"/>
            <a:ext cx="743803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b="1" dirty="0"/>
              <a:t>Модальный глагол </a:t>
            </a:r>
            <a:r>
              <a:rPr lang="en-AU" sz="2400" b="1" dirty="0"/>
              <a:t>must </a:t>
            </a:r>
            <a:r>
              <a:rPr lang="ru-RU" sz="2400" b="1" dirty="0"/>
              <a:t>с  местоимением </a:t>
            </a:r>
            <a:r>
              <a:rPr lang="en-AU" sz="2400" b="1" dirty="0"/>
              <a:t>You</a:t>
            </a:r>
            <a:r>
              <a:rPr lang="en-AU" sz="2400" b="1" dirty="0" smtClean="0"/>
              <a:t>,</a:t>
            </a:r>
          </a:p>
          <a:p>
            <a:pPr fontAlgn="base"/>
            <a:r>
              <a:rPr lang="en-AU" sz="2400" b="1" dirty="0" smtClean="0"/>
              <a:t> </a:t>
            </a:r>
            <a:r>
              <a:rPr lang="ru-RU" sz="2400" b="1" dirty="0"/>
              <a:t>выражает </a:t>
            </a:r>
            <a:r>
              <a:rPr lang="ru-RU" sz="24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строгий </a:t>
            </a:r>
            <a:r>
              <a:rPr lang="ru-RU" sz="24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</a:t>
            </a:r>
            <a:endParaRPr lang="en-US" sz="24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56597" y="5022376"/>
            <a:ext cx="445987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400" i="1" dirty="0"/>
              <a:t>You must </a:t>
            </a:r>
            <a:r>
              <a:rPr lang="en-AU" sz="2400" i="1" u="sng" dirty="0"/>
              <a:t>play</a:t>
            </a:r>
            <a:r>
              <a:rPr lang="en-AU" sz="2400" i="1" dirty="0"/>
              <a:t> with us. </a:t>
            </a:r>
            <a:endParaRPr lang="ru-RU" sz="2400" i="1" dirty="0" smtClean="0"/>
          </a:p>
          <a:p>
            <a:r>
              <a:rPr lang="en-AU" sz="2400" i="1" dirty="0" smtClean="0"/>
              <a:t>– </a:t>
            </a:r>
            <a:r>
              <a:rPr lang="ru-RU" sz="2400" i="1" dirty="0"/>
              <a:t>Вы должны играть с нами.</a:t>
            </a:r>
            <a:endParaRPr lang="ru-RU" sz="2400" dirty="0"/>
          </a:p>
          <a:p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2333767" y="3698544"/>
            <a:ext cx="5907386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400" i="1" dirty="0"/>
              <a:t>You must </a:t>
            </a:r>
            <a:r>
              <a:rPr lang="en-AU" sz="2400" i="1" u="sng" dirty="0"/>
              <a:t>leave</a:t>
            </a:r>
            <a:r>
              <a:rPr lang="en-AU" sz="2400" i="1" dirty="0"/>
              <a:t> the room right now! </a:t>
            </a:r>
            <a:endParaRPr lang="ru-RU" sz="2400" i="1" dirty="0" smtClean="0"/>
          </a:p>
          <a:p>
            <a:r>
              <a:rPr lang="en-AU" sz="2400" i="1" dirty="0" smtClean="0"/>
              <a:t>– </a:t>
            </a:r>
            <a:r>
              <a:rPr lang="ru-RU" sz="2400" i="1" dirty="0"/>
              <a:t>Покиньте комнату сейчас же.</a:t>
            </a:r>
            <a:endParaRPr lang="en-US" sz="2400" i="1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442950" y="2251880"/>
            <a:ext cx="512512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AU" sz="2400" i="1" dirty="0"/>
              <a:t>You must </a:t>
            </a:r>
            <a:r>
              <a:rPr lang="en-AU" sz="2400" i="1" u="sng" dirty="0"/>
              <a:t>listen</a:t>
            </a:r>
            <a:r>
              <a:rPr lang="en-AU" sz="2400" i="1" dirty="0"/>
              <a:t> to the teacher. </a:t>
            </a:r>
            <a:endParaRPr lang="ru-RU" sz="2400" i="1" dirty="0" smtClean="0"/>
          </a:p>
          <a:p>
            <a:r>
              <a:rPr lang="en-AU" sz="2400" i="1" dirty="0" smtClean="0"/>
              <a:t>– </a:t>
            </a:r>
            <a:r>
              <a:rPr lang="ru-RU" sz="2400" i="1" dirty="0"/>
              <a:t>Вы должны слушать учителя</a:t>
            </a:r>
            <a:r>
              <a:rPr lang="ru-RU" i="1" dirty="0"/>
              <a:t>.</a:t>
            </a:r>
            <a:endParaRPr lang="ru-RU" dirty="0"/>
          </a:p>
          <a:p>
            <a:endParaRPr lang="ru-RU" dirty="0"/>
          </a:p>
        </p:txBody>
      </p:sp>
      <p:pic>
        <p:nvPicPr>
          <p:cNvPr id="25602" name="Picture 2" descr="https://cstor.nn2.ru/forum/data/forum/images/2021-06/254303569-ix1jybq4wwk.jpg"/>
          <p:cNvPicPr>
            <a:picLocks noChangeAspect="1" noChangeArrowheads="1"/>
          </p:cNvPicPr>
          <p:nvPr/>
        </p:nvPicPr>
        <p:blipFill>
          <a:blip r:embed="rId2" cstate="print"/>
          <a:srcRect l="27916" t="8144" r="30708" b="8532"/>
          <a:stretch>
            <a:fillRect/>
          </a:stretch>
        </p:blipFill>
        <p:spPr bwMode="auto">
          <a:xfrm>
            <a:off x="412379" y="2608729"/>
            <a:ext cx="1946454" cy="270734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109501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937682" y="725880"/>
            <a:ext cx="661916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</a:t>
            </a:r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 отрицательной форме </a:t>
            </a:r>
            <a:endParaRPr 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fontAlgn="base"/>
            <a:endParaRPr lang="en-US" sz="2400" dirty="0"/>
          </a:p>
          <a:p>
            <a:pPr fontAlgn="base"/>
            <a:r>
              <a:rPr lang="en-US" dirty="0"/>
              <a:t>For the negative, we can say ‘</a:t>
            </a:r>
            <a:r>
              <a:rPr lang="en-US" b="1" dirty="0"/>
              <a:t>must not</a:t>
            </a:r>
            <a:r>
              <a:rPr lang="en-US" dirty="0"/>
              <a:t>’ or ‘</a:t>
            </a:r>
            <a:r>
              <a:rPr lang="en-US" b="1" dirty="0"/>
              <a:t>mustn’t</a:t>
            </a:r>
            <a:r>
              <a:rPr lang="en-US" dirty="0"/>
              <a:t>’.</a:t>
            </a:r>
          </a:p>
          <a:p>
            <a:pPr fontAlgn="base"/>
            <a:endParaRPr lang="en-US" sz="2400" dirty="0"/>
          </a:p>
          <a:p>
            <a:pPr fontAlgn="base"/>
            <a:endParaRPr lang="ru-RU" dirty="0"/>
          </a:p>
          <a:p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6858000" y="581777"/>
            <a:ext cx="187108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</a:t>
            </a:r>
            <a:r>
              <a:rPr lang="ru-RU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 err="1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ru-RU" sz="28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(mustn’t)</a:t>
            </a:r>
            <a:r>
              <a:rPr 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6469041" y="818867"/>
            <a:ext cx="375308" cy="30707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897039" y="2552133"/>
            <a:ext cx="605960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</a:t>
            </a:r>
            <a:r>
              <a:rPr lang="ru-RU" sz="24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ust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dirty="0"/>
              <a:t>используется </a:t>
            </a:r>
            <a:r>
              <a:rPr lang="ru-RU" sz="2400" dirty="0">
                <a:solidFill>
                  <a:srgbClr val="FF0000"/>
                </a:solidFill>
              </a:rPr>
              <a:t>для выражения строгого запрета </a:t>
            </a:r>
            <a:r>
              <a:rPr lang="ru-RU" sz="2400" dirty="0"/>
              <a:t>чего-либо</a:t>
            </a:r>
            <a:r>
              <a:rPr lang="en-US" sz="2400" dirty="0"/>
              <a:t>:</a:t>
            </a:r>
          </a:p>
          <a:p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521122" y="3766782"/>
            <a:ext cx="635985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7030A0"/>
                </a:solidFill>
              </a:rPr>
              <a:t>«нельзя», </a:t>
            </a:r>
            <a:endParaRPr lang="ru-RU" sz="2400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</a:rPr>
              <a:t>«</a:t>
            </a:r>
            <a:r>
              <a:rPr lang="ru-RU" sz="2400" dirty="0">
                <a:solidFill>
                  <a:srgbClr val="7030A0"/>
                </a:solidFill>
              </a:rPr>
              <a:t>не должен», </a:t>
            </a:r>
            <a:endParaRPr lang="ru-RU" sz="2400" dirty="0" smtClean="0">
              <a:solidFill>
                <a:srgbClr val="7030A0"/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rgbClr val="7030A0"/>
                </a:solidFill>
              </a:rPr>
              <a:t>«</a:t>
            </a:r>
            <a:r>
              <a:rPr lang="ru-RU" sz="2400" dirty="0">
                <a:solidFill>
                  <a:srgbClr val="7030A0"/>
                </a:solidFill>
              </a:rPr>
              <a:t>не разрешается». </a:t>
            </a:r>
            <a:endParaRPr lang="en-US" sz="24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24578" name="Picture 2" descr="https://cdn.pixabay.com/photo/2018/03/15/16/17/sign-3228713_1280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6188" y="3489951"/>
            <a:ext cx="2635624" cy="315289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40287200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96788" y="4244451"/>
            <a:ext cx="67965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b="1" dirty="0" smtClean="0">
                <a:solidFill>
                  <a:schemeClr val="accent3"/>
                </a:solidFill>
              </a:rPr>
              <a:t>Must</a:t>
            </a:r>
            <a:r>
              <a:rPr lang="ru-RU" sz="2400" dirty="0">
                <a:solidFill>
                  <a:schemeClr val="accent3"/>
                </a:solidFill>
              </a:rPr>
              <a:t> не имеет форм будущего и прошедшего </a:t>
            </a:r>
            <a:r>
              <a:rPr lang="ru-RU" sz="2400" dirty="0" smtClean="0">
                <a:solidFill>
                  <a:schemeClr val="accent3"/>
                </a:solidFill>
              </a:rPr>
              <a:t>времени</a:t>
            </a:r>
            <a:endParaRPr lang="ru-RU" sz="2400" dirty="0">
              <a:solidFill>
                <a:schemeClr val="accent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65026" y="1951630"/>
            <a:ext cx="7178723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ru-RU" sz="2400" dirty="0">
                <a:solidFill>
                  <a:srgbClr val="7030A0"/>
                </a:solidFill>
              </a:rPr>
              <a:t>имеет только одну форму для всех </a:t>
            </a:r>
            <a:r>
              <a:rPr lang="ru-RU" sz="2400" dirty="0" smtClean="0">
                <a:solidFill>
                  <a:srgbClr val="7030A0"/>
                </a:solidFill>
              </a:rPr>
              <a:t>лиц </a:t>
            </a:r>
            <a:endParaRPr lang="ru-RU" sz="2400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733264" y="641446"/>
            <a:ext cx="7165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Features of the verb MUST </a:t>
            </a:r>
            <a:br>
              <a:rPr lang="en-US" sz="2400" b="1" dirty="0" smtClean="0"/>
            </a:br>
            <a:r>
              <a:rPr lang="en-US" sz="2400" dirty="0" smtClean="0"/>
              <a:t>(</a:t>
            </a:r>
            <a:r>
              <a:rPr lang="ru-RU" sz="2400" dirty="0" smtClean="0"/>
              <a:t>Особенности глагола </a:t>
            </a:r>
            <a:r>
              <a:rPr lang="en-US" sz="2400" dirty="0" smtClean="0"/>
              <a:t>MUST):</a:t>
            </a:r>
          </a:p>
          <a:p>
            <a:endParaRPr lang="ru-RU" sz="24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07862754"/>
              </p:ext>
            </p:extLst>
          </p:nvPr>
        </p:nvGraphicFramePr>
        <p:xfrm>
          <a:off x="1533668" y="2607518"/>
          <a:ext cx="6591300" cy="1737360"/>
        </p:xfrm>
        <a:graphic>
          <a:graphicData uri="http://schemas.openxmlformats.org/drawingml/2006/table">
            <a:tbl>
              <a:tblPr/>
              <a:tblGrid>
                <a:gridCol w="3295650"/>
                <a:gridCol w="3295650"/>
              </a:tblGrid>
              <a:tr h="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b="1" dirty="0">
                          <a:effectLst/>
                        </a:rPr>
                        <a:t>Настоящее время</a:t>
                      </a:r>
                      <a:endParaRPr lang="ru-RU" dirty="0">
                        <a:effectLst/>
                      </a:endParaRP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I must (must not, mustn't)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We must (must not, mustn't)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You must (must not, mustn't)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You must (must not, mustn't)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fontAlgn="ctr"/>
                      <a:r>
                        <a:rPr lang="en-US">
                          <a:effectLst/>
                        </a:rPr>
                        <a:t>He/She/It must (must not, mustn't)</a:t>
                      </a:r>
                    </a:p>
                  </a:txBody>
                  <a:tcPr anchor="ctr">
                    <a:lnL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dirty="0">
                          <a:effectLst/>
                        </a:rPr>
                        <a:t>They must (must not, mustn't)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DDDDD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49483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s://avatars.mds.yandex.net/get-districts/1767466/2a0000016a3ffaad1bca229e0d57a26760af/optimiz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28094" y="3845858"/>
            <a:ext cx="1659875" cy="1846730"/>
          </a:xfrm>
          <a:prstGeom prst="rect">
            <a:avLst/>
          </a:prstGeom>
          <a:noFill/>
        </p:spPr>
      </p:pic>
      <p:sp>
        <p:nvSpPr>
          <p:cNvPr id="6" name="Номер слайда 5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726141" y="627797"/>
            <a:ext cx="729874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fontAlgn="base"/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Модальный глагол </a:t>
            </a:r>
            <a:r>
              <a:rPr lang="ru-RU" sz="3200" b="1" dirty="0" err="1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must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образует </a:t>
            </a:r>
            <a:r>
              <a:rPr lang="ru-RU" sz="2400" b="1" i="1" u="sng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вопросы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помощи</a:t>
            </a:r>
            <a:r>
              <a:rPr lang="ru-RU" sz="24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 вспомогательных </a:t>
            </a:r>
            <a:r>
              <a:rPr lang="ru-RU" sz="24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глаголов. </a:t>
            </a:r>
            <a:endParaRPr lang="en-US" sz="2400" b="1" dirty="0" smtClean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6885" y="3026460"/>
            <a:ext cx="768369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ru-RU" sz="2400" dirty="0" smtClean="0"/>
              <a:t>1. </a:t>
            </a:r>
            <a:r>
              <a:rPr lang="ru-RU" sz="2400" dirty="0" smtClean="0">
                <a:solidFill>
                  <a:srgbClr val="7030A0"/>
                </a:solidFill>
              </a:rPr>
              <a:t>Must</a:t>
            </a:r>
            <a:r>
              <a:rPr lang="ru-RU" sz="2400" dirty="0"/>
              <a:t> I </a:t>
            </a:r>
            <a:r>
              <a:rPr lang="ru-RU" sz="2400" dirty="0" err="1"/>
              <a:t>do</a:t>
            </a:r>
            <a:r>
              <a:rPr lang="ru-RU" sz="2400" dirty="0"/>
              <a:t> </a:t>
            </a:r>
            <a:r>
              <a:rPr lang="ru-RU" sz="2400" dirty="0" err="1"/>
              <a:t>my</a:t>
            </a:r>
            <a:r>
              <a:rPr lang="ru-RU" sz="2400" dirty="0"/>
              <a:t> </a:t>
            </a:r>
            <a:r>
              <a:rPr lang="ru-RU" sz="2400" dirty="0" err="1"/>
              <a:t>homework</a:t>
            </a:r>
            <a:r>
              <a:rPr lang="ru-RU" sz="2400" dirty="0"/>
              <a:t>? 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1897039" y="1801504"/>
            <a:ext cx="61960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В вопросах после </a:t>
            </a:r>
            <a:r>
              <a:rPr lang="ru-RU" b="1" dirty="0" err="1"/>
              <a:t>must</a:t>
            </a:r>
            <a:r>
              <a:rPr lang="ru-RU" b="1" dirty="0"/>
              <a:t> </a:t>
            </a:r>
            <a:r>
              <a:rPr lang="ru-RU" dirty="0"/>
              <a:t>используется только глаголы в форме простого инфинитива.</a:t>
            </a:r>
            <a:endParaRPr lang="en-US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255593" y="4394575"/>
            <a:ext cx="439254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/>
            <a:r>
              <a:rPr lang="ru-RU" sz="2400" dirty="0" smtClean="0"/>
              <a:t>2</a:t>
            </a:r>
            <a:r>
              <a:rPr lang="ru-RU" sz="2400" dirty="0" smtClean="0"/>
              <a:t>. </a:t>
            </a:r>
            <a:r>
              <a:rPr lang="ru-RU" sz="2400" dirty="0" smtClean="0"/>
              <a:t>When</a:t>
            </a:r>
            <a:r>
              <a:rPr lang="ru-RU" sz="2400" dirty="0"/>
              <a:t> </a:t>
            </a:r>
            <a:r>
              <a:rPr lang="ru-RU" sz="2400" dirty="0" err="1">
                <a:solidFill>
                  <a:srgbClr val="7030A0"/>
                </a:solidFill>
              </a:rPr>
              <a:t>must</a:t>
            </a:r>
            <a:r>
              <a:rPr lang="ru-RU" sz="2400" dirty="0"/>
              <a:t> </a:t>
            </a:r>
            <a:r>
              <a:rPr lang="ru-RU" sz="2400" dirty="0" err="1"/>
              <a:t>we</a:t>
            </a:r>
            <a:r>
              <a:rPr lang="ru-RU" sz="2400" dirty="0"/>
              <a:t> </a:t>
            </a:r>
            <a:r>
              <a:rPr lang="ru-RU" sz="2400" dirty="0" err="1"/>
              <a:t>come</a:t>
            </a:r>
            <a:r>
              <a:rPr lang="ru-RU" sz="2400" dirty="0"/>
              <a:t> </a:t>
            </a:r>
            <a:r>
              <a:rPr lang="ru-RU" sz="2400" dirty="0" err="1"/>
              <a:t>back</a:t>
            </a:r>
            <a:r>
              <a:rPr lang="ru-RU" sz="2400" dirty="0"/>
              <a:t>?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662618" y="3660009"/>
            <a:ext cx="63674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/>
              <a:t>– Я должен делать домашнее задание</a:t>
            </a:r>
            <a:r>
              <a:rPr lang="ru-RU" sz="2400" i="1" dirty="0" smtClean="0"/>
              <a:t>?</a:t>
            </a:r>
            <a:endParaRPr lang="ru-RU" sz="2400" i="1" dirty="0"/>
          </a:p>
        </p:txBody>
      </p:sp>
      <p:sp>
        <p:nvSpPr>
          <p:cNvPr id="13" name="TextBox 12"/>
          <p:cNvSpPr txBox="1"/>
          <p:nvPr/>
        </p:nvSpPr>
        <p:spPr>
          <a:xfrm>
            <a:off x="1487605" y="4885895"/>
            <a:ext cx="612784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/>
              <a:t>– Когда нам нужно возвращаться?</a:t>
            </a:r>
            <a:endParaRPr lang="ru-RU" sz="24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184129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250">
        <p:split orient="vert"/>
      </p:transition>
    </mc:Choice>
    <mc:Fallback>
      <p:transition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" grpId="0"/>
      <p:bldP spid="11" grpId="0"/>
      <p:bldP spid="1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1254</TotalTime>
  <Words>170</Words>
  <Application>Microsoft Office PowerPoint</Application>
  <PresentationFormat>Экран (4:3)</PresentationFormat>
  <Paragraphs>88</Paragraphs>
  <Slides>10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Эркер</vt:lpstr>
      <vt:lpstr>Слайд 1</vt:lpstr>
      <vt:lpstr>Слайд 2</vt:lpstr>
      <vt:lpstr>Слайд 3</vt:lpstr>
      <vt:lpstr> 1) I must go now. It’s too late. – Я должен идти сейчас. Уже слишком поздно.  2)Children must clean their room. – Дети должны убирать свою комнату (общепринятое правило). </vt:lpstr>
      <vt:lpstr>Translate into Russian: 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Анастасия</cp:lastModifiedBy>
  <cp:revision>151</cp:revision>
  <dcterms:created xsi:type="dcterms:W3CDTF">2018-12-05T07:02:39Z</dcterms:created>
  <dcterms:modified xsi:type="dcterms:W3CDTF">2022-04-10T18:26:13Z</dcterms:modified>
</cp:coreProperties>
</file>