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60" r:id="rId3"/>
    <p:sldId id="287" r:id="rId4"/>
    <p:sldId id="262" r:id="rId5"/>
    <p:sldId id="263" r:id="rId6"/>
    <p:sldId id="283" r:id="rId7"/>
    <p:sldId id="264" r:id="rId8"/>
    <p:sldId id="265" r:id="rId9"/>
    <p:sldId id="268" r:id="rId10"/>
    <p:sldId id="269" r:id="rId11"/>
    <p:sldId id="271" r:id="rId12"/>
    <p:sldId id="270" r:id="rId13"/>
    <p:sldId id="274" r:id="rId14"/>
    <p:sldId id="266" r:id="rId15"/>
    <p:sldId id="267" r:id="rId16"/>
    <p:sldId id="272" r:id="rId17"/>
    <p:sldId id="278" r:id="rId18"/>
    <p:sldId id="273" r:id="rId19"/>
    <p:sldId id="289" r:id="rId20"/>
    <p:sldId id="275" r:id="rId21"/>
    <p:sldId id="276" r:id="rId22"/>
    <p:sldId id="277" r:id="rId23"/>
    <p:sldId id="279" r:id="rId24"/>
    <p:sldId id="285" r:id="rId25"/>
    <p:sldId id="288" r:id="rId26"/>
    <p:sldId id="280" r:id="rId27"/>
    <p:sldId id="281" r:id="rId28"/>
    <p:sldId id="282" r:id="rId29"/>
    <p:sldId id="286" r:id="rId30"/>
    <p:sldId id="284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75815F6-2EF7-42D4-94E1-9B57C6B4AF35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4EB9FF2-9108-400E-A32B-B7C5366ECEF7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04930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815F6-2EF7-42D4-94E1-9B57C6B4AF35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9FF2-9108-400E-A32B-B7C5366EC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455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815F6-2EF7-42D4-94E1-9B57C6B4AF35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9FF2-9108-400E-A32B-B7C5366EC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915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815F6-2EF7-42D4-94E1-9B57C6B4AF35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9FF2-9108-400E-A32B-B7C5366ECEF7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5877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815F6-2EF7-42D4-94E1-9B57C6B4AF35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9FF2-9108-400E-A32B-B7C5366EC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36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815F6-2EF7-42D4-94E1-9B57C6B4AF35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9FF2-9108-400E-A32B-B7C5366EC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9854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815F6-2EF7-42D4-94E1-9B57C6B4AF35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9FF2-9108-400E-A32B-B7C5366EC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2043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815F6-2EF7-42D4-94E1-9B57C6B4AF35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9FF2-9108-400E-A32B-B7C5366EC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781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815F6-2EF7-42D4-94E1-9B57C6B4AF35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9FF2-9108-400E-A32B-B7C5366EC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586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815F6-2EF7-42D4-94E1-9B57C6B4AF35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9FF2-9108-400E-A32B-B7C5366EC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041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815F6-2EF7-42D4-94E1-9B57C6B4AF35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9FF2-9108-400E-A32B-B7C5366EC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244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815F6-2EF7-42D4-94E1-9B57C6B4AF35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9FF2-9108-400E-A32B-B7C5366EC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024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815F6-2EF7-42D4-94E1-9B57C6B4AF35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9FF2-9108-400E-A32B-B7C5366EC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89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815F6-2EF7-42D4-94E1-9B57C6B4AF35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9FF2-9108-400E-A32B-B7C5366EC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787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815F6-2EF7-42D4-94E1-9B57C6B4AF35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9FF2-9108-400E-A32B-B7C5366EC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091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815F6-2EF7-42D4-94E1-9B57C6B4AF35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9FF2-9108-400E-A32B-B7C5366EC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339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815F6-2EF7-42D4-94E1-9B57C6B4AF35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B9FF2-9108-400E-A32B-B7C5366EC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000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75815F6-2EF7-42D4-94E1-9B57C6B4AF35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4EB9FF2-9108-400E-A32B-B7C5366ECE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773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24" y="426521"/>
            <a:ext cx="10305264" cy="2162299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Monotype Corsiva" panose="03010101010201010101" pitchFamily="66" charset="0"/>
              </a:rPr>
              <a:t>Мбдоу</a:t>
            </a:r>
            <a: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</a:rPr>
              <a:t>  д/с № 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218</a:t>
            </a:r>
            <a:b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  <a:t>Из опыта реализации </a:t>
            </a:r>
            <a:br>
              <a:rPr lang="ru-RU" sz="1800" dirty="0" smtClean="0">
                <a:solidFill>
                  <a:srgbClr val="002060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  <a:t>дополнительной общеобразовательной общеразвивающей программы художественной направленности «Нетрадиционное рисование» </a:t>
            </a:r>
            <a:br>
              <a:rPr lang="ru-RU" sz="1800" dirty="0" smtClean="0">
                <a:solidFill>
                  <a:srgbClr val="002060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  <a:t>в 2021-2022 </a:t>
            </a:r>
            <a:r>
              <a:rPr lang="ru-RU" sz="1800" dirty="0" err="1" smtClean="0">
                <a:solidFill>
                  <a:srgbClr val="002060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  <a:t>уч.г.г</a:t>
            </a:r>
            <a:r>
              <a:rPr lang="ru-RU" sz="1800" dirty="0" smtClean="0">
                <a:solidFill>
                  <a:srgbClr val="002060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  <a:t>.</a:t>
            </a:r>
            <a:br>
              <a:rPr lang="ru-RU" sz="1800" dirty="0" smtClean="0">
                <a:solidFill>
                  <a:srgbClr val="002060"/>
                </a:solidFill>
                <a:latin typeface="Bookman Old Style" panose="02050604050505020204" pitchFamily="18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rgbClr val="002060"/>
                </a:solidFill>
              </a:rPr>
              <a:t/>
            </a:r>
            <a:br>
              <a:rPr lang="ru-RU" sz="3600" dirty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                                                                  </a:t>
            </a:r>
            <a:r>
              <a:rPr lang="ru-RU" sz="1800" dirty="0">
                <a:solidFill>
                  <a:srgbClr val="002060"/>
                </a:solidFill>
              </a:rPr>
              <a:t/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</a:t>
            </a:r>
            <a:r>
              <a:rPr lang="ru-RU" sz="18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Выполнила </a:t>
            </a:r>
            <a:br>
              <a:rPr lang="ru-RU" sz="18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                                                                                        воспитатель 1 категории</a:t>
            </a:r>
            <a:br>
              <a:rPr lang="ru-RU" sz="18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                                                                     Шушканова Н.Д</a:t>
            </a:r>
            <a:br>
              <a:rPr lang="ru-RU" sz="18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  <a:br>
              <a:rPr lang="ru-RU" sz="18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1800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г. Ульяновск</a:t>
            </a:r>
            <a:endParaRPr lang="ru-RU" sz="18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335" y="2624484"/>
            <a:ext cx="2920522" cy="2190392"/>
          </a:xfrm>
          <a:ln>
            <a:solidFill>
              <a:schemeClr val="accent1"/>
            </a:solidFill>
          </a:ln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 flipH="1">
            <a:off x="10988891" y="2064086"/>
            <a:ext cx="183236" cy="3311189"/>
          </a:xfrm>
        </p:spPr>
        <p:txBody>
          <a:bodyPr/>
          <a:lstStyle/>
          <a:p>
            <a:pPr algn="ctr"/>
            <a:r>
              <a:rPr lang="ru-RU" dirty="0" smtClean="0"/>
              <a:t>                                                                                        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954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« Золотая пора »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1927" y="2063750"/>
            <a:ext cx="4572000" cy="319129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510" y="2063750"/>
            <a:ext cx="2298129" cy="3311525"/>
          </a:xfrm>
        </p:spPr>
      </p:pic>
    </p:spTree>
    <p:extLst>
      <p:ext uri="{BB962C8B-B14F-4D97-AF65-F5344CB8AC3E}">
        <p14:creationId xmlns:p14="http://schemas.microsoft.com/office/powerpoint/2010/main" val="385172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« Хороши в лесу грибочки »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086" y="2063750"/>
            <a:ext cx="4415366" cy="3311525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8945" y="2063750"/>
            <a:ext cx="2630451" cy="3311525"/>
          </a:xfrm>
        </p:spPr>
      </p:pic>
    </p:spTree>
    <p:extLst>
      <p:ext uri="{BB962C8B-B14F-4D97-AF65-F5344CB8AC3E}">
        <p14:creationId xmlns:p14="http://schemas.microsoft.com/office/powerpoint/2010/main" val="333313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« Собираем урожай »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086" y="2063750"/>
            <a:ext cx="4415366" cy="3311525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9892" y="2063750"/>
            <a:ext cx="4415366" cy="3311525"/>
          </a:xfrm>
        </p:spPr>
      </p:pic>
    </p:spTree>
    <p:extLst>
      <p:ext uri="{BB962C8B-B14F-4D97-AF65-F5344CB8AC3E}">
        <p14:creationId xmlns:p14="http://schemas.microsoft.com/office/powerpoint/2010/main" val="76166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Интересно , Кто же получится ?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086" y="2063750"/>
            <a:ext cx="4415366" cy="33115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9892" y="2063750"/>
            <a:ext cx="4415366" cy="3311525"/>
          </a:xfrm>
        </p:spPr>
      </p:pic>
    </p:spTree>
    <p:extLst>
      <p:ext uri="{BB962C8B-B14F-4D97-AF65-F5344CB8AC3E}">
        <p14:creationId xmlns:p14="http://schemas.microsoft.com/office/powerpoint/2010/main" val="143608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« Весёлые снеговики »</a:t>
            </a: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086" y="2063750"/>
            <a:ext cx="4415366" cy="3311525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9892" y="2063750"/>
            <a:ext cx="4415366" cy="3311525"/>
          </a:xfrm>
        </p:spPr>
      </p:pic>
    </p:spTree>
    <p:extLst>
      <p:ext uri="{BB962C8B-B14F-4D97-AF65-F5344CB8AC3E}">
        <p14:creationId xmlns:p14="http://schemas.microsoft.com/office/powerpoint/2010/main" val="123975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« новогодняя Ёлочка »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7947" y="2063750"/>
            <a:ext cx="2483643" cy="33115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9892" y="2063750"/>
            <a:ext cx="4415366" cy="3311525"/>
          </a:xfrm>
        </p:spPr>
      </p:pic>
    </p:spTree>
    <p:extLst>
      <p:ext uri="{BB962C8B-B14F-4D97-AF65-F5344CB8AC3E}">
        <p14:creationId xmlns:p14="http://schemas.microsoft.com/office/powerpoint/2010/main" val="170216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« Искрятся снежинки и таять совсем не спешат » 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086" y="2063750"/>
            <a:ext cx="4415366" cy="3311525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9892" y="2063750"/>
            <a:ext cx="4415366" cy="3311525"/>
          </a:xfrm>
        </p:spPr>
      </p:pic>
    </p:spTree>
    <p:extLst>
      <p:ext uri="{BB962C8B-B14F-4D97-AF65-F5344CB8AC3E}">
        <p14:creationId xmlns:p14="http://schemas.microsoft.com/office/powerpoint/2010/main" val="334133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« Мишка в гости к нам пришёл »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086" y="2063750"/>
            <a:ext cx="4415366" cy="33115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9892" y="2063750"/>
            <a:ext cx="4415366" cy="3311525"/>
          </a:xfrm>
        </p:spPr>
      </p:pic>
    </p:spTree>
    <p:extLst>
      <p:ext uri="{BB962C8B-B14F-4D97-AF65-F5344CB8AC3E}">
        <p14:creationId xmlns:p14="http://schemas.microsoft.com/office/powerpoint/2010/main" val="39830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« Зимушка – зима »</a:t>
            </a: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086" y="2063750"/>
            <a:ext cx="4415366" cy="331152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9892" y="2063750"/>
            <a:ext cx="4415366" cy="3311525"/>
          </a:xfrm>
        </p:spPr>
      </p:pic>
    </p:spTree>
    <p:extLst>
      <p:ext uri="{BB962C8B-B14F-4D97-AF65-F5344CB8AC3E}">
        <p14:creationId xmlns:p14="http://schemas.microsoft.com/office/powerpoint/2010/main" val="237488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67194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« </a:t>
            </a:r>
            <a:r>
              <a:rPr lang="ru-RU" sz="2400" dirty="0" smtClean="0"/>
              <a:t>Зайчик на опушке 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909" y="1554659"/>
            <a:ext cx="2954625" cy="391730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1964" y="1510460"/>
            <a:ext cx="2600040" cy="3961508"/>
          </a:xfrm>
        </p:spPr>
      </p:pic>
    </p:spTree>
    <p:extLst>
      <p:ext uri="{BB962C8B-B14F-4D97-AF65-F5344CB8AC3E}">
        <p14:creationId xmlns:p14="http://schemas.microsoft.com/office/powerpoint/2010/main" val="3895326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658091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Актуальность программы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1565564"/>
            <a:ext cx="6310745" cy="3505199"/>
          </a:xfrm>
        </p:spPr>
        <p:txBody>
          <a:bodyPr>
            <a:noAutofit/>
          </a:bodyPr>
          <a:lstStyle/>
          <a:p>
            <a:endParaRPr lang="ru-RU" sz="1800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r>
              <a:rPr lang="ru-RU" sz="18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требования </a:t>
            </a:r>
            <a:r>
              <a:rPr lang="ru-RU" sz="1800" dirty="0">
                <a:solidFill>
                  <a:srgbClr val="002060"/>
                </a:solidFill>
                <a:latin typeface="Bookman Old Style" panose="02050604050505020204" pitchFamily="18" charset="0"/>
              </a:rPr>
              <a:t>общества, </a:t>
            </a:r>
            <a:r>
              <a:rPr lang="ru-RU" sz="18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предъявляемые   к </a:t>
            </a:r>
            <a:r>
              <a:rPr lang="ru-RU" sz="1800" dirty="0">
                <a:solidFill>
                  <a:srgbClr val="002060"/>
                </a:solidFill>
                <a:latin typeface="Bookman Old Style" panose="02050604050505020204" pitchFamily="18" charset="0"/>
              </a:rPr>
              <a:t>личности человека, ребенка. </a:t>
            </a:r>
            <a:endParaRPr lang="ru-RU" sz="1800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r>
              <a:rPr lang="ru-RU" sz="18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Именно</a:t>
            </a:r>
            <a:r>
              <a:rPr lang="ru-RU" sz="1800" dirty="0">
                <a:solidFill>
                  <a:srgbClr val="002060"/>
                </a:solidFill>
                <a:latin typeface="Bookman Old Style" panose="02050604050505020204" pitchFamily="18" charset="0"/>
              </a:rPr>
              <a:t> изобразительная продуктивная деятельность с использованием нетрадиционных изобразительных технологий является наиболее благоприятной для  развития художественно- творческих способностей </a:t>
            </a:r>
            <a:r>
              <a:rPr lang="ru-RU" sz="18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детей</a:t>
            </a:r>
            <a:endParaRPr lang="ru-RU" sz="18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2800" y="2092035"/>
            <a:ext cx="4197927" cy="3228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3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Интересные занятия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086" y="2063750"/>
            <a:ext cx="4415366" cy="33115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9892" y="2063750"/>
            <a:ext cx="4415366" cy="3311525"/>
          </a:xfrm>
        </p:spPr>
      </p:pic>
    </p:spTree>
    <p:extLst>
      <p:ext uri="{BB962C8B-B14F-4D97-AF65-F5344CB8AC3E}">
        <p14:creationId xmlns:p14="http://schemas.microsoft.com/office/powerpoint/2010/main" val="129360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« снежком засыпала зима и деревья и дома »</a:t>
            </a: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086" y="2063750"/>
            <a:ext cx="4415366" cy="331152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9892" y="2063750"/>
            <a:ext cx="4415366" cy="3311525"/>
          </a:xfrm>
        </p:spPr>
      </p:pic>
    </p:spTree>
    <p:extLst>
      <p:ext uri="{BB962C8B-B14F-4D97-AF65-F5344CB8AC3E}">
        <p14:creationId xmlns:p14="http://schemas.microsoft.com/office/powerpoint/2010/main" val="362952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« Ёлочки-красавицы »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086" y="2063750"/>
            <a:ext cx="4415366" cy="3311525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9892" y="2063750"/>
            <a:ext cx="4415366" cy="3311525"/>
          </a:xfrm>
        </p:spPr>
      </p:pic>
    </p:spTree>
    <p:extLst>
      <p:ext uri="{BB962C8B-B14F-4D97-AF65-F5344CB8AC3E}">
        <p14:creationId xmlns:p14="http://schemas.microsoft.com/office/powerpoint/2010/main" val="273156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« Умный медвежонок »</a:t>
            </a: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086" y="2063750"/>
            <a:ext cx="4415366" cy="33115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9892" y="2063750"/>
            <a:ext cx="4415366" cy="3311525"/>
          </a:xfrm>
        </p:spPr>
      </p:pic>
    </p:spTree>
    <p:extLst>
      <p:ext uri="{BB962C8B-B14F-4D97-AF65-F5344CB8AC3E}">
        <p14:creationId xmlns:p14="http://schemas.microsoft.com/office/powerpoint/2010/main" val="9246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« Что за шарики такие, ярко – жёлто – золотые ? »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5273" y="2063750"/>
            <a:ext cx="4668982" cy="331152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636" y="2063750"/>
            <a:ext cx="4415366" cy="3311525"/>
          </a:xfrm>
        </p:spPr>
      </p:pic>
    </p:spTree>
    <p:extLst>
      <p:ext uri="{BB962C8B-B14F-4D97-AF65-F5344CB8AC3E}">
        <p14:creationId xmlns:p14="http://schemas.microsoft.com/office/powerpoint/2010/main" val="389687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« </a:t>
            </a:r>
            <a:r>
              <a:rPr lang="ru-RU" sz="2400" dirty="0" smtClean="0"/>
              <a:t>розы для любимой мамочки 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9892" y="2063750"/>
            <a:ext cx="4415366" cy="331152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086" y="2063750"/>
            <a:ext cx="4415366" cy="3311525"/>
          </a:xfrm>
        </p:spPr>
      </p:pic>
    </p:spTree>
    <p:extLst>
      <p:ext uri="{BB962C8B-B14F-4D97-AF65-F5344CB8AC3E}">
        <p14:creationId xmlns:p14="http://schemas.microsoft.com/office/powerpoint/2010/main" val="2375450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1" y="685801"/>
            <a:ext cx="10396882" cy="6858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Вывод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302327" y="1676400"/>
            <a:ext cx="9296400" cy="3698185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Следует  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вести целенаправленную работу по развитию творческого воображения и совершенствования приёмов работы с нетрадиционными материалами и техниками                                                                                            </a:t>
            </a:r>
            <a:endParaRPr lang="ru-RU" sz="1600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Для 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успешного проведения работы необходимо  создать определенные, благоприятные условия для развития интереса к рисованию нетрадиционными техниками.                                                                                     </a:t>
            </a:r>
            <a:endParaRPr lang="ru-RU" sz="1600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Рисование 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с использованием нетрадиционных техник, должно найти более широкое применение в воспитательно-образовательной работе с детьми. </a:t>
            </a:r>
            <a:endParaRPr lang="ru-RU" sz="1600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Параллельно 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с внедрением комплекса мероприятий по рисованию в изобразительную деятельность детей, ввести  работу с родителями по ознакомлению и использованию нетрадиционных техник рисования . </a:t>
            </a:r>
          </a:p>
        </p:txBody>
      </p:sp>
    </p:spTree>
    <p:extLst>
      <p:ext uri="{BB962C8B-B14F-4D97-AF65-F5344CB8AC3E}">
        <p14:creationId xmlns:p14="http://schemas.microsoft.com/office/powerpoint/2010/main" val="267487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0182" y="685800"/>
            <a:ext cx="3823854" cy="4689475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288472" y="685800"/>
            <a:ext cx="4502727" cy="4688785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Занятия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нетрадиционные   </a:t>
            </a:r>
            <a:endParaRPr lang="ru-RU" sz="2400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Включают множество идей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Порою 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провакационные, 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Но интересны для детей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В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них необычно 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сочетаются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 Материал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и инструмент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И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все прекрасно получается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,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И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равнодушных точно нет!</a:t>
            </a:r>
          </a:p>
        </p:txBody>
      </p:sp>
    </p:spTree>
    <p:extLst>
      <p:ext uri="{BB962C8B-B14F-4D97-AF65-F5344CB8AC3E}">
        <p14:creationId xmlns:p14="http://schemas.microsoft.com/office/powerpoint/2010/main" val="245704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Литература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1343892"/>
            <a:ext cx="10394707" cy="4030694"/>
          </a:xfrm>
        </p:spPr>
        <p:txBody>
          <a:bodyPr>
            <a:noAutofit/>
          </a:bodyPr>
          <a:lstStyle/>
          <a:p>
            <a:endParaRPr lang="ru-RU" sz="1600" dirty="0" smtClean="0"/>
          </a:p>
          <a:p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1</a:t>
            </a:r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 </a:t>
            </a:r>
            <a:r>
              <a:rPr lang="ru-RU" sz="1600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Акуненок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, Т.С. Использование в ДОУ приемов нетрадиционного рисования[Текст]   // Дошкольное образование.-2010.- № 18, с.45. </a:t>
            </a:r>
          </a:p>
          <a:p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2</a:t>
            </a:r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Давыдова, Г.Н. Нетрадиционные техники рисования в детском саду  [Текст]  Г.Н. Давыдова – М.: «Издательство Скрипторий 2003»,  2017.-158 с</a:t>
            </a:r>
          </a:p>
          <a:p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3</a:t>
            </a:r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 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Ильина, А. Рисование нетрадиционными способами [Текст] /А. Ильина //Дошкольное воспитание.- 2004.- № 2 - с.48-50.</a:t>
            </a:r>
          </a:p>
          <a:p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4. 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Никишина, А.В. Нетрадиционные техники рисования в детском саду: пособие для воспитателей и заинтересованных родителей [Текст] / А.В. Никишина. - С- Петербург.: КВАТРО. - 2017. - 278 с</a:t>
            </a:r>
          </a:p>
          <a:p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5</a:t>
            </a:r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.Цквитария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, Т.А. Нетрадиционные техники рисования. Интегрированные занятия в ДОУ [Текст]   /  </a:t>
            </a:r>
            <a:r>
              <a:rPr lang="ru-RU" sz="1600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Т.А.Цквитария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 – М.: ТЦ Сфера, 2017.-256с</a:t>
            </a:r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  <a:endParaRPr lang="ru-RU" sz="16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78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/>
              <a:t>Электронные </a:t>
            </a:r>
            <a:r>
              <a:rPr lang="ru-RU" sz="3200" dirty="0" smtClean="0"/>
              <a:t>ресурсы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1496292"/>
            <a:ext cx="10394707" cy="387829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1.Лебедева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, Е.Н. Использование нетрадиционных техник :</a:t>
            </a:r>
            <a:r>
              <a:rPr lang="ru-RU" sz="1600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http</a:t>
            </a:r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//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www.pedlib.ru/books/6/0297/6 0297-32.shtml</a:t>
            </a:r>
          </a:p>
          <a:p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2.Новикова, О. Знакомство с нетрадиционными техниками рисования и их роль в развитии детей дошкольного возраста – </a:t>
            </a:r>
            <a:r>
              <a:rPr lang="ru-RU" sz="1600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www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. detsad72.ru</a:t>
            </a:r>
          </a:p>
          <a:p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3.Нетрадиционные техники рисования // авт. </a:t>
            </a:r>
            <a:r>
              <a:rPr lang="ru-RU" sz="1600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Буянова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 Т.А.-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4.нетрадиционные 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техники рисования картинки для дошкольников</a:t>
            </a:r>
          </a:p>
        </p:txBody>
      </p:sp>
    </p:spTree>
    <p:extLst>
      <p:ext uri="{BB962C8B-B14F-4D97-AF65-F5344CB8AC3E}">
        <p14:creationId xmlns:p14="http://schemas.microsoft.com/office/powerpoint/2010/main" val="388712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1"/>
            <a:ext cx="10396882" cy="630381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Цель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63783" y="1731818"/>
            <a:ext cx="8991600" cy="1039092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Развитие изобразительного творчества и художественных  </a:t>
            </a:r>
            <a:r>
              <a:rPr lang="ru-RU" sz="1800" dirty="0">
                <a:solidFill>
                  <a:srgbClr val="002060"/>
                </a:solidFill>
                <a:latin typeface="Bookman Old Style" panose="02050604050505020204" pitchFamily="18" charset="0"/>
              </a:rPr>
              <a:t>способностей детей дошкольного возраста через использование нетрадиционных техник рисования.</a:t>
            </a:r>
          </a:p>
          <a:p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0824" y="2889692"/>
            <a:ext cx="2885685" cy="28797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1494" y="2889693"/>
            <a:ext cx="2463123" cy="2879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15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Спасибо за внимание</a:t>
            </a:r>
            <a:endParaRPr lang="ru-RU" sz="3200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7529" y="2063750"/>
            <a:ext cx="5451491" cy="3311525"/>
          </a:xfrm>
        </p:spPr>
      </p:pic>
    </p:spTree>
    <p:extLst>
      <p:ext uri="{BB962C8B-B14F-4D97-AF65-F5344CB8AC3E}">
        <p14:creationId xmlns:p14="http://schemas.microsoft.com/office/powerpoint/2010/main" val="207068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346364"/>
            <a:ext cx="10396882" cy="90054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Задачи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35182" y="1246909"/>
            <a:ext cx="10394707" cy="3269673"/>
          </a:xfrm>
        </p:spPr>
        <p:txBody>
          <a:bodyPr>
            <a:noAutofit/>
          </a:bodyPr>
          <a:lstStyle/>
          <a:p>
            <a:endParaRPr lang="ru-RU" sz="1600" dirty="0" smtClean="0"/>
          </a:p>
          <a:p>
            <a:pPr lvl="2"/>
            <a:endParaRPr lang="ru-RU" sz="1200" dirty="0" smtClean="0"/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расширить 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представления о многообразии нетрадиционных техник рисования</a:t>
            </a:r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познакомить 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с приемами нетрадиционных техник рисования и способами изображения с использованием различных материалов</a:t>
            </a:r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формировать 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эстетическое отношение к окружающей действительности на основе ознакомления с нетрадиционными техниками рисования</a:t>
            </a:r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приумножать 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опыт творческой деятельности, формировать культуру творческой личности (самовыражение ребёнка</a:t>
            </a:r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).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развивать 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творческое воображение, фантазию, мышление дошкольников через занятия по освоению нетрадиционных техник рисования</a:t>
            </a:r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;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подводить </a:t>
            </a:r>
            <a:r>
              <a:rPr lang="ru-RU" sz="1600" dirty="0">
                <a:solidFill>
                  <a:srgbClr val="002060"/>
                </a:solidFill>
                <a:latin typeface="Bookman Old Style" panose="02050604050505020204" pitchFamily="18" charset="0"/>
              </a:rPr>
              <a:t>детей к созданию выразительного образа при изображении предметов и явлений окружающей деятельности</a:t>
            </a:r>
            <a:r>
              <a:rPr lang="ru-RU" sz="16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.-</a:t>
            </a:r>
            <a:endParaRPr lang="ru-RU" sz="16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74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91837"/>
            <a:ext cx="10396882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  </a:t>
            </a:r>
            <a:r>
              <a:rPr lang="ru-RU" sz="2800" dirty="0"/>
              <a:t>условия для свободного экспериментирования с нетрадиционными художественными материалами и </a:t>
            </a:r>
            <a:r>
              <a:rPr lang="ru-RU" sz="2800" dirty="0" smtClean="0"/>
              <a:t>инструментам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7092" y="1482436"/>
            <a:ext cx="11139054" cy="3933713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</a:rPr>
              <a:t>Необходимо сделать естественный процесс жизни и деятельности детей творческим, ставить детей в ситуации познавательного, художественного, нравственного творчества; </a:t>
            </a:r>
          </a:p>
          <a:p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</a:rPr>
              <a:t>Организовать жизнь ребенка в дошкольном учреждении и в семье, сделать её более интересной, насыщенной. содержательной</a:t>
            </a:r>
          </a:p>
          <a:p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</a:rPr>
              <a:t>Создать атмосфера творчества. Это стимулирование такого состояния у детей, когда «разбужены» их чувства, воображение, когда ребенок увлечен тем, что делает;</a:t>
            </a:r>
          </a:p>
          <a:p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</a:rPr>
              <a:t>Использовать комплексные и системные методы и приемы;</a:t>
            </a:r>
          </a:p>
          <a:p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</a:rPr>
              <a:t>Сформировать бережное отношение к процессу и результату детской деятельности;</a:t>
            </a:r>
          </a:p>
          <a:p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</a:rPr>
              <a:t>Создать материальное обеспечение продуктивных видов деятельности  дошкольника.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459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Рисование с использованием нетрадиционных техник способствует: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1" y="2063397"/>
            <a:ext cx="5088714" cy="3422026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atin typeface="Bookman Old Style" panose="02050604050505020204" pitchFamily="18" charset="0"/>
              </a:rPr>
              <a:t>-</a:t>
            </a:r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</a:rPr>
              <a:t>Снятию детских страхов;</a:t>
            </a:r>
          </a:p>
          <a:p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</a:rPr>
              <a:t>-Развитию уверенности в своих силах;</a:t>
            </a:r>
          </a:p>
          <a:p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</a:rPr>
              <a:t>-Развитию пространственного мышления;</a:t>
            </a:r>
          </a:p>
          <a:p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</a:rPr>
              <a:t>-Учит детей свободно выражать свой замысел;</a:t>
            </a:r>
          </a:p>
          <a:p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</a:rPr>
              <a:t>-Побуждению детей к творческому поиску и решению;</a:t>
            </a:r>
          </a:p>
          <a:p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</a:rPr>
              <a:t>-Учит детей работать с разнообразным материалом;</a:t>
            </a:r>
          </a:p>
          <a:p>
            <a:r>
              <a:rPr lang="ru-RU" dirty="0">
                <a:solidFill>
                  <a:srgbClr val="002060"/>
                </a:solidFill>
                <a:latin typeface="Bookman Old Style" panose="02050604050505020204" pitchFamily="18" charset="0"/>
              </a:rPr>
              <a:t>-Развитию чувств композиции, ритма, колорита, </a:t>
            </a:r>
            <a:r>
              <a:rPr lang="ru-RU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световосприятия ; </a:t>
            </a:r>
            <a:endParaRPr lang="ru-RU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3400" dirty="0" smtClean="0">
                <a:latin typeface="Bookman Old Style" panose="02050604050505020204" pitchFamily="18" charset="0"/>
              </a:rPr>
              <a:t>-</a:t>
            </a:r>
            <a:r>
              <a:rPr lang="ru-RU" sz="3400" dirty="0">
                <a:solidFill>
                  <a:srgbClr val="002060"/>
                </a:solidFill>
                <a:latin typeface="Bookman Old Style" panose="02050604050505020204" pitchFamily="18" charset="0"/>
              </a:rPr>
              <a:t>Развитию мелкой моторики рук и тактильного восприятия;</a:t>
            </a:r>
          </a:p>
          <a:p>
            <a:r>
              <a:rPr lang="ru-RU" sz="3400" dirty="0">
                <a:solidFill>
                  <a:srgbClr val="002060"/>
                </a:solidFill>
                <a:latin typeface="Bookman Old Style" panose="02050604050505020204" pitchFamily="18" charset="0"/>
              </a:rPr>
              <a:t>-Развитию творческих способностей, воображения и  полёта фантазии.</a:t>
            </a:r>
          </a:p>
          <a:p>
            <a:r>
              <a:rPr lang="ru-RU" sz="3400" dirty="0">
                <a:solidFill>
                  <a:srgbClr val="002060"/>
                </a:solidFill>
                <a:latin typeface="Bookman Old Style" panose="02050604050505020204" pitchFamily="18" charset="0"/>
              </a:rPr>
              <a:t>-Развитию внимания и усидчивости;</a:t>
            </a:r>
          </a:p>
          <a:p>
            <a:r>
              <a:rPr lang="ru-RU" sz="3400" dirty="0">
                <a:solidFill>
                  <a:srgbClr val="002060"/>
                </a:solidFill>
                <a:latin typeface="Bookman Old Style" panose="02050604050505020204" pitchFamily="18" charset="0"/>
              </a:rPr>
              <a:t>-Во время работы дети получают эстетическое </a:t>
            </a:r>
            <a:r>
              <a:rPr lang="ru-RU" sz="3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удовольствие;</a:t>
            </a:r>
            <a:endParaRPr lang="ru-RU" sz="34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r>
              <a:rPr lang="ru-RU" sz="3400" dirty="0">
                <a:solidFill>
                  <a:srgbClr val="002060"/>
                </a:solidFill>
                <a:latin typeface="Bookman Old Style" panose="02050604050505020204" pitchFamily="18" charset="0"/>
              </a:rPr>
              <a:t>-Кроме того, в процессе этой деятельности у </a:t>
            </a:r>
            <a:r>
              <a:rPr lang="ru-RU" sz="3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дошкольник;</a:t>
            </a:r>
            <a:endParaRPr lang="ru-RU" sz="34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r>
              <a:rPr lang="ru-RU" sz="3400" dirty="0">
                <a:solidFill>
                  <a:srgbClr val="002060"/>
                </a:solidFill>
                <a:latin typeface="Bookman Old Style" panose="02050604050505020204" pitchFamily="18" charset="0"/>
              </a:rPr>
              <a:t>формируются навыки контроля и самоконтроля.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752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Способы  Нетрадиционных  техник  рисования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19200" y="1704109"/>
            <a:ext cx="4415660" cy="3724963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rgbClr val="002060"/>
                </a:solidFill>
                <a:latin typeface="Bookman Old Style" panose="02050604050505020204" pitchFamily="18" charset="0"/>
              </a:rPr>
              <a:t>Рисование пальчиками, ладошкой</a:t>
            </a:r>
          </a:p>
          <a:p>
            <a:r>
              <a:rPr lang="ru-RU" sz="1400" dirty="0">
                <a:solidFill>
                  <a:srgbClr val="002060"/>
                </a:solidFill>
                <a:latin typeface="Bookman Old Style" panose="02050604050505020204" pitchFamily="18" charset="0"/>
              </a:rPr>
              <a:t>рисование по мокрому листу бумаги     </a:t>
            </a:r>
          </a:p>
          <a:p>
            <a:r>
              <a:rPr lang="ru-RU" sz="1400" dirty="0">
                <a:solidFill>
                  <a:srgbClr val="002060"/>
                </a:solidFill>
                <a:latin typeface="Bookman Old Style" panose="02050604050505020204" pitchFamily="18" charset="0"/>
              </a:rPr>
              <a:t>восковые мелки + гуашь</a:t>
            </a:r>
          </a:p>
          <a:p>
            <a:r>
              <a:rPr lang="ru-RU" sz="1400" dirty="0">
                <a:solidFill>
                  <a:srgbClr val="002060"/>
                </a:solidFill>
                <a:latin typeface="Bookman Old Style" panose="02050604050505020204" pitchFamily="18" charset="0"/>
              </a:rPr>
              <a:t>свеча + акварель;</a:t>
            </a:r>
          </a:p>
          <a:p>
            <a:r>
              <a:rPr lang="ru-RU" sz="1400" dirty="0">
                <a:solidFill>
                  <a:srgbClr val="002060"/>
                </a:solidFill>
                <a:latin typeface="Bookman Old Style" panose="02050604050505020204" pitchFamily="18" charset="0"/>
              </a:rPr>
              <a:t>отпечатки листьями;</a:t>
            </a:r>
          </a:p>
          <a:p>
            <a:r>
              <a:rPr lang="ru-RU" sz="1400" dirty="0">
                <a:solidFill>
                  <a:srgbClr val="002060"/>
                </a:solidFill>
                <a:latin typeface="Bookman Old Style" panose="02050604050505020204" pitchFamily="18" charset="0"/>
              </a:rPr>
              <a:t>волшебные веревочки;</a:t>
            </a:r>
          </a:p>
          <a:p>
            <a:r>
              <a:rPr lang="ru-RU" sz="1400" dirty="0">
                <a:solidFill>
                  <a:srgbClr val="002060"/>
                </a:solidFill>
                <a:latin typeface="Bookman Old Style" panose="02050604050505020204" pitchFamily="18" charset="0"/>
              </a:rPr>
              <a:t>Рисование нитью</a:t>
            </a:r>
          </a:p>
          <a:p>
            <a:r>
              <a:rPr lang="ru-RU" sz="1400" dirty="0">
                <a:solidFill>
                  <a:srgbClr val="002060"/>
                </a:solidFill>
                <a:latin typeface="Bookman Old Style" panose="02050604050505020204" pitchFamily="18" charset="0"/>
              </a:rPr>
              <a:t>Набрызг</a:t>
            </a:r>
          </a:p>
          <a:p>
            <a:r>
              <a:rPr lang="ru-RU" sz="1400" dirty="0">
                <a:solidFill>
                  <a:srgbClr val="002060"/>
                </a:solidFill>
                <a:latin typeface="Bookman Old Style" panose="02050604050505020204" pitchFamily="18" charset="0"/>
              </a:rPr>
              <a:t>монотипия предметная</a:t>
            </a:r>
          </a:p>
          <a:p>
            <a:endParaRPr lang="ru-RU" sz="14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6927273" y="1704109"/>
            <a:ext cx="4305636" cy="3724963"/>
          </a:xfrm>
        </p:spPr>
        <p:txBody>
          <a:bodyPr>
            <a:normAutofit fontScale="47500" lnSpcReduction="20000"/>
          </a:bodyPr>
          <a:lstStyle/>
          <a:p>
            <a:r>
              <a:rPr lang="ru-RU" sz="29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рисование </a:t>
            </a:r>
            <a:r>
              <a:rPr lang="ru-RU" sz="2900" dirty="0">
                <a:solidFill>
                  <a:srgbClr val="002060"/>
                </a:solidFill>
                <a:latin typeface="Bookman Old Style" panose="02050604050505020204" pitchFamily="18" charset="0"/>
              </a:rPr>
              <a:t>солью, песком, манкой;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рисование </a:t>
            </a:r>
            <a:r>
              <a:rPr lang="ru-RU" sz="2900" dirty="0">
                <a:solidFill>
                  <a:srgbClr val="002060"/>
                </a:solidFill>
                <a:latin typeface="Bookman Old Style" panose="02050604050505020204" pitchFamily="18" charset="0"/>
              </a:rPr>
              <a:t>мыльными пузырями;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рисование </a:t>
            </a:r>
            <a:r>
              <a:rPr lang="ru-RU" sz="2900" dirty="0">
                <a:solidFill>
                  <a:srgbClr val="002060"/>
                </a:solidFill>
                <a:latin typeface="Bookman Old Style" panose="02050604050505020204" pitchFamily="18" charset="0"/>
              </a:rPr>
              <a:t>мятой бумагой;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кляксография  </a:t>
            </a:r>
            <a:r>
              <a:rPr lang="ru-RU" sz="2900" dirty="0">
                <a:solidFill>
                  <a:srgbClr val="002060"/>
                </a:solidFill>
                <a:latin typeface="Bookman Old Style" panose="02050604050505020204" pitchFamily="18" charset="0"/>
              </a:rPr>
              <a:t>обычная, </a:t>
            </a:r>
            <a:r>
              <a:rPr lang="ru-RU" sz="29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с </a:t>
            </a:r>
            <a:r>
              <a:rPr lang="ru-RU" sz="2900" dirty="0">
                <a:solidFill>
                  <a:srgbClr val="002060"/>
                </a:solidFill>
                <a:latin typeface="Bookman Old Style" panose="02050604050505020204" pitchFamily="18" charset="0"/>
              </a:rPr>
              <a:t>трубочкой;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монотипия </a:t>
            </a:r>
            <a:r>
              <a:rPr lang="ru-RU" sz="2900" dirty="0">
                <a:solidFill>
                  <a:srgbClr val="002060"/>
                </a:solidFill>
                <a:latin typeface="Bookman Old Style" panose="02050604050505020204" pitchFamily="18" charset="0"/>
              </a:rPr>
              <a:t>пейзажная, предметная;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печать </a:t>
            </a:r>
            <a:r>
              <a:rPr lang="ru-RU" sz="2900" dirty="0">
                <a:solidFill>
                  <a:srgbClr val="002060"/>
                </a:solidFill>
                <a:latin typeface="Bookman Old Style" panose="02050604050505020204" pitchFamily="18" charset="0"/>
              </a:rPr>
              <a:t>по трафарету;</a:t>
            </a:r>
          </a:p>
          <a:p>
            <a:r>
              <a:rPr lang="ru-RU" sz="29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пластилинография</a:t>
            </a:r>
            <a:endParaRPr lang="ru-RU" sz="29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r>
              <a:rPr lang="ru-RU" sz="29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граттаж</a:t>
            </a:r>
            <a:r>
              <a:rPr lang="ru-RU" sz="2900" dirty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094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    « Осенняя композиция »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086" y="2063750"/>
            <a:ext cx="4415366" cy="33115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9892" y="2063750"/>
            <a:ext cx="4415366" cy="3311525"/>
          </a:xfrm>
        </p:spPr>
      </p:pic>
    </p:spTree>
    <p:extLst>
      <p:ext uri="{BB962C8B-B14F-4D97-AF65-F5344CB8AC3E}">
        <p14:creationId xmlns:p14="http://schemas.microsoft.com/office/powerpoint/2010/main" val="390542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« Сапоги в луже »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086" y="2063750"/>
            <a:ext cx="4415366" cy="33115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8455" y="2063750"/>
            <a:ext cx="4414058" cy="3308465"/>
          </a:xfrm>
        </p:spPr>
      </p:pic>
    </p:spTree>
    <p:extLst>
      <p:ext uri="{BB962C8B-B14F-4D97-AF65-F5344CB8AC3E}">
        <p14:creationId xmlns:p14="http://schemas.microsoft.com/office/powerpoint/2010/main" val="238732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396</TotalTime>
  <Words>798</Words>
  <Application>Microsoft Office PowerPoint</Application>
  <PresentationFormat>Широкоэкранный</PresentationFormat>
  <Paragraphs>101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Arial</vt:lpstr>
      <vt:lpstr>Bookman Old Style</vt:lpstr>
      <vt:lpstr>Impact</vt:lpstr>
      <vt:lpstr>Monotype Corsiva</vt:lpstr>
      <vt:lpstr>Главное мероприятие</vt:lpstr>
      <vt:lpstr>      Мбдоу  д/с № 218  Из опыта реализации  дополнительной общеобразовательной общеразвивающей программы художественной направленности «Нетрадиционное рисование»  в 2021-2022 уч.г.г.                                                                                                                                                                                        Выполнила                                                                                           воспитатель 1 категории                                                                       Шушканова Н.Д     г. Ульяновск</vt:lpstr>
      <vt:lpstr>Актуальность программы</vt:lpstr>
      <vt:lpstr>Цель</vt:lpstr>
      <vt:lpstr>Задачи</vt:lpstr>
      <vt:lpstr>  условия для свободного экспериментирования с нетрадиционными художественными материалами и инструментам</vt:lpstr>
      <vt:lpstr>Рисование с использованием нетрадиционных техник способствует:</vt:lpstr>
      <vt:lpstr>Способы  Нетрадиционных  техник  рисования</vt:lpstr>
      <vt:lpstr>    « Осенняя композиция »</vt:lpstr>
      <vt:lpstr>« Сапоги в луже »</vt:lpstr>
      <vt:lpstr>« Золотая пора »</vt:lpstr>
      <vt:lpstr>« Хороши в лесу грибочки »</vt:lpstr>
      <vt:lpstr>« Собираем урожай »</vt:lpstr>
      <vt:lpstr>Интересно , Кто же получится ?</vt:lpstr>
      <vt:lpstr>« Весёлые снеговики »</vt:lpstr>
      <vt:lpstr>« новогодняя Ёлочка »</vt:lpstr>
      <vt:lpstr>« Искрятся снежинки и таять совсем не спешат » </vt:lpstr>
      <vt:lpstr>« Мишка в гости к нам пришёл »</vt:lpstr>
      <vt:lpstr>« Зимушка – зима »</vt:lpstr>
      <vt:lpstr>« Зайчик на опушке »</vt:lpstr>
      <vt:lpstr>Интересные занятия</vt:lpstr>
      <vt:lpstr>« снежком засыпала зима и деревья и дома »</vt:lpstr>
      <vt:lpstr>« Ёлочки-красавицы »</vt:lpstr>
      <vt:lpstr>« Умный медвежонок »</vt:lpstr>
      <vt:lpstr>« Что за шарики такие, ярко – жёлто – золотые ? »</vt:lpstr>
      <vt:lpstr>« розы для любимой мамочки »</vt:lpstr>
      <vt:lpstr>Вывод</vt:lpstr>
      <vt:lpstr> </vt:lpstr>
      <vt:lpstr>Литература</vt:lpstr>
      <vt:lpstr>Электронные ресурсы 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Дополнительное  образование  «Нетрадиционное рисование»</dc:title>
  <dc:creator>Hewlett Packard</dc:creator>
  <cp:lastModifiedBy>Hewlett Packard</cp:lastModifiedBy>
  <cp:revision>65</cp:revision>
  <dcterms:created xsi:type="dcterms:W3CDTF">2022-02-28T18:03:55Z</dcterms:created>
  <dcterms:modified xsi:type="dcterms:W3CDTF">2022-04-10T18:22:04Z</dcterms:modified>
</cp:coreProperties>
</file>