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1"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D4EA"/>
    <a:srgbClr val="6BC5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6" d="100"/>
          <a:sy n="76" d="100"/>
        </p:scale>
        <p:origin x="181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834338-C4FA-47CA-9A87-B55C0A42CF99}" type="datetimeFigureOut">
              <a:rPr lang="ru-RU" smtClean="0"/>
              <a:pPr/>
              <a:t>10.04.2022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3DB98E-6E76-4939-96D4-9B255758FCD8}" type="slidenum">
              <a:rPr lang="ru-RU" smtClean="0"/>
              <a:pPr/>
              <a:t>‹#›</a:t>
            </a:fld>
            <a:endParaRPr lang="ru-RU"/>
          </a:p>
        </p:txBody>
      </p:sp>
    </p:spTree>
    <p:extLst>
      <p:ext uri="{BB962C8B-B14F-4D97-AF65-F5344CB8AC3E}">
        <p14:creationId xmlns:p14="http://schemas.microsoft.com/office/powerpoint/2010/main" val="2838110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4/10/2022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943914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4/10/2022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341494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4/10/2022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1788002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1E7815E-F7B8-4E93-9F6C-89F6C3C8DBB8}" type="datetimeFigureOut">
              <a:rPr lang="en-US" smtClean="0"/>
              <a:pPr/>
              <a:t>4/10/2022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1455464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1E7815E-F7B8-4E93-9F6C-89F6C3C8DBB8}" type="datetimeFigureOut">
              <a:rPr lang="en-US" smtClean="0"/>
              <a:pPr/>
              <a:t>4/10/2022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2852076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E7815E-F7B8-4E93-9F6C-89F6C3C8DBB8}" type="datetimeFigureOut">
              <a:rPr lang="en-US" smtClean="0"/>
              <a:pPr/>
              <a:t>4/10/2022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365074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1E7815E-F7B8-4E93-9F6C-89F6C3C8DBB8}" type="datetimeFigureOut">
              <a:rPr lang="en-US" smtClean="0"/>
              <a:pPr/>
              <a:t>4/10/2022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2171097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E7815E-F7B8-4E93-9F6C-89F6C3C8DBB8}" type="datetimeFigureOut">
              <a:rPr lang="en-US" smtClean="0"/>
              <a:pPr/>
              <a:t>4/10/2022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2391073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E7815E-F7B8-4E93-9F6C-89F6C3C8DBB8}" type="datetimeFigureOut">
              <a:rPr lang="en-US" smtClean="0"/>
              <a:pPr/>
              <a:t>4/10/2022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3246137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E7815E-F7B8-4E93-9F6C-89F6C3C8DBB8}" type="datetimeFigureOut">
              <a:rPr lang="en-US" smtClean="0"/>
              <a:pPr/>
              <a:t>4/10/2022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1748878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1E7815E-F7B8-4E93-9F6C-89F6C3C8DBB8}" type="datetimeFigureOut">
              <a:rPr lang="en-US" smtClean="0"/>
              <a:pPr/>
              <a:t>4/10/2022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837FF7-5919-41BF-8DD0-96FAEA1BD99B}" type="slidenum">
              <a:rPr lang="en-US" smtClean="0"/>
              <a:pPr/>
              <a:t>‹#›</a:t>
            </a:fld>
            <a:endParaRPr lang="en-US"/>
          </a:p>
        </p:txBody>
      </p:sp>
    </p:spTree>
    <p:extLst>
      <p:ext uri="{BB962C8B-B14F-4D97-AF65-F5344CB8AC3E}">
        <p14:creationId xmlns:p14="http://schemas.microsoft.com/office/powerpoint/2010/main" val="2167276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E7815E-F7B8-4E93-9F6C-89F6C3C8DBB8}" type="datetimeFigureOut">
              <a:rPr lang="en-US" smtClean="0"/>
              <a:pPr/>
              <a:t>4/10/2022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837FF7-5919-41BF-8DD0-96FAEA1BD99B}" type="slidenum">
              <a:rPr lang="en-US" smtClean="0"/>
              <a:pPr/>
              <a:t>‹#›</a:t>
            </a:fld>
            <a:endParaRPr lang="en-US"/>
          </a:p>
        </p:txBody>
      </p:sp>
    </p:spTree>
    <p:extLst>
      <p:ext uri="{BB962C8B-B14F-4D97-AF65-F5344CB8AC3E}">
        <p14:creationId xmlns:p14="http://schemas.microsoft.com/office/powerpoint/2010/main" val="28574596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s://sport-sbor.ru/sportivnye-bazy-i-lagerja/"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79" y="958406"/>
            <a:ext cx="5284859" cy="2387600"/>
          </a:xfrm>
        </p:spPr>
        <p:txBody>
          <a:bodyPr>
            <a:normAutofit/>
          </a:bodyPr>
          <a:lstStyle/>
          <a:p>
            <a:r>
              <a:rPr lang="ru-RU" sz="4000" b="1" dirty="0" smtClean="0">
                <a:cs typeface="Leelawadee" panose="020B0502040204020203" pitchFamily="34" charset="-34"/>
              </a:rPr>
              <a:t>Мой любимый вид спорта</a:t>
            </a:r>
            <a:r>
              <a:rPr lang="en-US" sz="4000" b="1" dirty="0" smtClean="0">
                <a:cs typeface="Leelawadee" panose="020B0502040204020203" pitchFamily="34" charset="-34"/>
              </a:rPr>
              <a:t/>
            </a:r>
            <a:br>
              <a:rPr lang="en-US" sz="4000" b="1" dirty="0" smtClean="0">
                <a:cs typeface="Leelawadee" panose="020B0502040204020203" pitchFamily="34" charset="-34"/>
              </a:rPr>
            </a:br>
            <a:r>
              <a:rPr lang="en-US" sz="4000" b="1" dirty="0" smtClean="0">
                <a:cs typeface="Leelawadee" panose="020B0502040204020203" pitchFamily="34" charset="-34"/>
              </a:rPr>
              <a:t>-</a:t>
            </a:r>
            <a:br>
              <a:rPr lang="en-US" sz="4000" b="1" dirty="0" smtClean="0">
                <a:cs typeface="Leelawadee" panose="020B0502040204020203" pitchFamily="34" charset="-34"/>
              </a:rPr>
            </a:br>
            <a:r>
              <a:rPr lang="ru-RU" sz="4000" b="1" smtClean="0">
                <a:cs typeface="Leelawadee" panose="020B0502040204020203" pitchFamily="34" charset="-34"/>
              </a:rPr>
              <a:t> фигурное </a:t>
            </a:r>
            <a:r>
              <a:rPr lang="ru-RU" sz="4000" b="1" dirty="0" smtClean="0">
                <a:cs typeface="Leelawadee" panose="020B0502040204020203" pitchFamily="34" charset="-34"/>
              </a:rPr>
              <a:t>катание</a:t>
            </a:r>
            <a:endParaRPr lang="en-US" sz="4000" b="1" dirty="0">
              <a:solidFill>
                <a:schemeClr val="accent5">
                  <a:lumMod val="50000"/>
                </a:schemeClr>
              </a:solidFill>
              <a:latin typeface="+mn-lt"/>
            </a:endParaRPr>
          </a:p>
        </p:txBody>
      </p:sp>
      <p:sp>
        <p:nvSpPr>
          <p:cNvPr id="3" name="Subtitle 2"/>
          <p:cNvSpPr>
            <a:spLocks noGrp="1"/>
          </p:cNvSpPr>
          <p:nvPr>
            <p:ph type="subTitle" idx="1"/>
          </p:nvPr>
        </p:nvSpPr>
        <p:spPr>
          <a:xfrm>
            <a:off x="-3670922" y="5106640"/>
            <a:ext cx="3418735" cy="1655762"/>
          </a:xfrm>
        </p:spPr>
        <p:txBody>
          <a:bodyPr>
            <a:noAutofit/>
          </a:bodyPr>
          <a:lstStyle/>
          <a:p>
            <a:endParaRPr lang="en-US" dirty="0">
              <a:solidFill>
                <a:srgbClr val="6BC5C3"/>
              </a:solidFill>
            </a:endParaRPr>
          </a:p>
        </p:txBody>
      </p:sp>
    </p:spTree>
    <p:extLst>
      <p:ext uri="{BB962C8B-B14F-4D97-AF65-F5344CB8AC3E}">
        <p14:creationId xmlns:p14="http://schemas.microsoft.com/office/powerpoint/2010/main" val="23994360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7665" y="1539551"/>
            <a:ext cx="7996335" cy="4185761"/>
          </a:xfrm>
          <a:prstGeom prst="rect">
            <a:avLst/>
          </a:prstGeom>
          <a:noFill/>
        </p:spPr>
        <p:txBody>
          <a:bodyPr wrap="square" rtlCol="0">
            <a:spAutoFit/>
          </a:bodyPr>
          <a:lstStyle/>
          <a:p>
            <a:pPr indent="354013"/>
            <a:r>
              <a:rPr lang="ru-RU" sz="1900" dirty="0" smtClean="0"/>
              <a:t>Удивительный, зрелищный, непростой, красивейший… все эти эпитеты адресованы одному из любимых видов зимнего </a:t>
            </a:r>
            <a:r>
              <a:rPr lang="ru-RU" sz="1900" dirty="0" err="1" smtClean="0"/>
              <a:t>спорта-фигурному</a:t>
            </a:r>
            <a:r>
              <a:rPr lang="ru-RU" sz="1900" dirty="0" smtClean="0"/>
              <a:t> катанию. Сочетание искусства, музыки и физических нагрузок превращается для зрителей в захватывающее зрелище, а для спортсменов в любимое занятие, которое часто становится делом всей жизни.</a:t>
            </a:r>
          </a:p>
          <a:p>
            <a:pPr indent="354013"/>
            <a:r>
              <a:rPr lang="ru-RU" sz="1900" dirty="0" smtClean="0"/>
              <a:t>Интерес к катанию на льду появился у людей много лет назад, о чем свидетельствуют находки археологов. Первые конькобежцы передвигались по льду на коньках, изготовленных из слоновой кости и, хотя фигурное катание считается разновидностью конькобежного спорта, его зарождение произошло гораздо позже, когда коньки начали изготавливать из железа. По данным исследований, впервые это произошло в Голландии, в XII—XIV веке. Первоначально фигурное катание представляло собой состязание по мастерству вычерчивать на льду разнообразные фигуры, сохраняя при этом красивую позу.</a:t>
            </a:r>
            <a:endParaRPr lang="ru-RU" sz="1900" dirty="0"/>
          </a:p>
        </p:txBody>
      </p:sp>
      <p:sp>
        <p:nvSpPr>
          <p:cNvPr id="3" name="TextBox 2"/>
          <p:cNvSpPr txBox="1"/>
          <p:nvPr/>
        </p:nvSpPr>
        <p:spPr>
          <a:xfrm>
            <a:off x="2351314" y="811763"/>
            <a:ext cx="3321698" cy="461665"/>
          </a:xfrm>
          <a:prstGeom prst="rect">
            <a:avLst/>
          </a:prstGeom>
          <a:noFill/>
        </p:spPr>
        <p:txBody>
          <a:bodyPr wrap="square" rtlCol="0">
            <a:spAutoFit/>
          </a:bodyPr>
          <a:lstStyle/>
          <a:p>
            <a:r>
              <a:rPr lang="ru-RU" sz="2400" b="1" dirty="0" smtClean="0"/>
              <a:t>Введение</a:t>
            </a:r>
            <a:endParaRPr lang="ru-RU" sz="2400" b="1" dirty="0"/>
          </a:p>
        </p:txBody>
      </p:sp>
      <p:sp>
        <p:nvSpPr>
          <p:cNvPr id="7" name="Стрелка вправо с вырезом 6"/>
          <p:cNvSpPr/>
          <p:nvPr/>
        </p:nvSpPr>
        <p:spPr>
          <a:xfrm>
            <a:off x="1343607" y="895739"/>
            <a:ext cx="923731" cy="298579"/>
          </a:xfrm>
          <a:prstGeom prst="notchedRightArrow">
            <a:avLst/>
          </a:prstGeom>
          <a:solidFill>
            <a:srgbClr val="8ED4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ice-skates-york-scaled.jpg"/>
          <p:cNvPicPr>
            <a:picLocks noChangeAspect="1"/>
          </p:cNvPicPr>
          <p:nvPr/>
        </p:nvPicPr>
        <p:blipFill>
          <a:blip r:embed="rId2" cstate="print"/>
          <a:stretch>
            <a:fillRect/>
          </a:stretch>
        </p:blipFill>
        <p:spPr>
          <a:xfrm>
            <a:off x="1520890" y="895788"/>
            <a:ext cx="4693297" cy="2344815"/>
          </a:xfrm>
          <a:prstGeom prst="rect">
            <a:avLst/>
          </a:prstGeom>
        </p:spPr>
      </p:pic>
      <p:pic>
        <p:nvPicPr>
          <p:cNvPr id="3" name="Рисунок 2" descr="N7c1RjYuOSg.jpg"/>
          <p:cNvPicPr>
            <a:picLocks noChangeAspect="1"/>
          </p:cNvPicPr>
          <p:nvPr/>
        </p:nvPicPr>
        <p:blipFill>
          <a:blip r:embed="rId3" cstate="print"/>
          <a:srcRect l="7449" t="10192" r="3980" b="2743"/>
          <a:stretch>
            <a:fillRect/>
          </a:stretch>
        </p:blipFill>
        <p:spPr>
          <a:xfrm>
            <a:off x="1483569" y="3443007"/>
            <a:ext cx="4739950" cy="3063493"/>
          </a:xfrm>
          <a:prstGeom prst="rect">
            <a:avLst/>
          </a:prstGeom>
        </p:spPr>
      </p:pic>
      <p:sp>
        <p:nvSpPr>
          <p:cNvPr id="5" name="TextBox 4"/>
          <p:cNvSpPr txBox="1"/>
          <p:nvPr/>
        </p:nvSpPr>
        <p:spPr>
          <a:xfrm>
            <a:off x="6307494" y="1679510"/>
            <a:ext cx="2043404" cy="677108"/>
          </a:xfrm>
          <a:prstGeom prst="rect">
            <a:avLst/>
          </a:prstGeom>
          <a:noFill/>
        </p:spPr>
        <p:txBody>
          <a:bodyPr wrap="square" rtlCol="0">
            <a:spAutoFit/>
          </a:bodyPr>
          <a:lstStyle/>
          <a:p>
            <a:r>
              <a:rPr lang="ru-RU" sz="1900" dirty="0" smtClean="0"/>
              <a:t>Коньки из слоновой кости</a:t>
            </a:r>
            <a:endParaRPr lang="ru-RU" sz="1900" dirty="0"/>
          </a:p>
        </p:txBody>
      </p:sp>
      <p:sp>
        <p:nvSpPr>
          <p:cNvPr id="6" name="TextBox 5"/>
          <p:cNvSpPr txBox="1"/>
          <p:nvPr/>
        </p:nvSpPr>
        <p:spPr>
          <a:xfrm>
            <a:off x="6382139" y="4637313"/>
            <a:ext cx="2425959" cy="369332"/>
          </a:xfrm>
          <a:prstGeom prst="rect">
            <a:avLst/>
          </a:prstGeom>
          <a:noFill/>
        </p:spPr>
        <p:txBody>
          <a:bodyPr wrap="square" rtlCol="0">
            <a:spAutoFit/>
          </a:bodyPr>
          <a:lstStyle/>
          <a:p>
            <a:r>
              <a:rPr lang="ru-RU" dirty="0" smtClean="0"/>
              <a:t>Железные коньки</a:t>
            </a:r>
            <a:endParaRPr lang="ru-RU" dirty="0"/>
          </a:p>
        </p:txBody>
      </p:sp>
      <p:sp>
        <p:nvSpPr>
          <p:cNvPr id="7" name="TextBox 6"/>
          <p:cNvSpPr txBox="1"/>
          <p:nvPr/>
        </p:nvSpPr>
        <p:spPr>
          <a:xfrm>
            <a:off x="1800809" y="242596"/>
            <a:ext cx="2258008" cy="461665"/>
          </a:xfrm>
          <a:prstGeom prst="rect">
            <a:avLst/>
          </a:prstGeom>
          <a:noFill/>
        </p:spPr>
        <p:txBody>
          <a:bodyPr wrap="square" rtlCol="0">
            <a:spAutoFit/>
          </a:bodyPr>
          <a:lstStyle/>
          <a:p>
            <a:r>
              <a:rPr lang="ru-RU" sz="2400" dirty="0" smtClean="0"/>
              <a:t>Первые коньки </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88841" y="335902"/>
            <a:ext cx="6130212" cy="461665"/>
          </a:xfrm>
          <a:prstGeom prst="rect">
            <a:avLst/>
          </a:prstGeom>
          <a:noFill/>
        </p:spPr>
        <p:txBody>
          <a:bodyPr wrap="square" rtlCol="0">
            <a:spAutoFit/>
          </a:bodyPr>
          <a:lstStyle/>
          <a:p>
            <a:r>
              <a:rPr lang="ru-RU" sz="2400" b="1" dirty="0" smtClean="0"/>
              <a:t>Интересные факты </a:t>
            </a:r>
            <a:endParaRPr lang="ru-RU" sz="2400" b="1" dirty="0"/>
          </a:p>
        </p:txBody>
      </p:sp>
      <p:sp>
        <p:nvSpPr>
          <p:cNvPr id="3" name="TextBox 2"/>
          <p:cNvSpPr txBox="1"/>
          <p:nvPr/>
        </p:nvSpPr>
        <p:spPr>
          <a:xfrm>
            <a:off x="1352939" y="989045"/>
            <a:ext cx="7408506" cy="1261884"/>
          </a:xfrm>
          <a:prstGeom prst="rect">
            <a:avLst/>
          </a:prstGeom>
          <a:noFill/>
        </p:spPr>
        <p:txBody>
          <a:bodyPr wrap="square" rtlCol="0">
            <a:spAutoFit/>
          </a:bodyPr>
          <a:lstStyle/>
          <a:p>
            <a:r>
              <a:rPr lang="ru-RU" sz="1900" dirty="0" smtClean="0"/>
              <a:t>1. Короткая юбка в костюме фигуристок появилась в середине 19 века, благодаря английской принцессе Мэри. Это она придумала наполовину подбирать длинное платье фигуристок для того, чтобы было удобнее кататься.</a:t>
            </a:r>
            <a:endParaRPr lang="ru-RU" sz="1900" dirty="0"/>
          </a:p>
        </p:txBody>
      </p:sp>
      <p:pic>
        <p:nvPicPr>
          <p:cNvPr id="4" name="Рисунок 3" descr="imgonline-com-ua-resize-umy6cd7p62m.jpg"/>
          <p:cNvPicPr>
            <a:picLocks noChangeAspect="1"/>
          </p:cNvPicPr>
          <p:nvPr/>
        </p:nvPicPr>
        <p:blipFill>
          <a:blip r:embed="rId2" cstate="print"/>
          <a:stretch>
            <a:fillRect/>
          </a:stretch>
        </p:blipFill>
        <p:spPr>
          <a:xfrm>
            <a:off x="2004839" y="2420360"/>
            <a:ext cx="5207726" cy="390579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2939" y="373224"/>
            <a:ext cx="7576457" cy="1554272"/>
          </a:xfrm>
          <a:prstGeom prst="rect">
            <a:avLst/>
          </a:prstGeom>
          <a:noFill/>
        </p:spPr>
        <p:txBody>
          <a:bodyPr wrap="square" rtlCol="0">
            <a:spAutoFit/>
          </a:bodyPr>
          <a:lstStyle/>
          <a:p>
            <a:pPr lvl="0" fontAlgn="base">
              <a:spcBef>
                <a:spcPct val="0"/>
              </a:spcBef>
              <a:spcAft>
                <a:spcPct val="0"/>
              </a:spcAft>
            </a:pPr>
            <a:r>
              <a:rPr lang="ru-RU" sz="1900" dirty="0" smtClean="0">
                <a:solidFill>
                  <a:srgbClr val="212529"/>
                </a:solidFill>
                <a:latin typeface="Montserrat"/>
                <a:cs typeface="Arial" pitchFamily="34" charset="0"/>
              </a:rPr>
              <a:t>2. Фигурное катание как отдельный вид спорта сформировалось в 1860-х годах и в 1871 году было признано на I Конгрессе конькобежцев. Первые соревнования состоялись в Вене в 1882 году среди мужчин фигуристов</a:t>
            </a:r>
            <a:r>
              <a:rPr lang="en-US" sz="1900" dirty="0" smtClean="0">
                <a:solidFill>
                  <a:srgbClr val="212529"/>
                </a:solidFill>
                <a:latin typeface="Montserrat"/>
                <a:cs typeface="Arial" pitchFamily="34" charset="0"/>
              </a:rPr>
              <a:t>.</a:t>
            </a:r>
            <a:endParaRPr lang="ru-RU" sz="1900" dirty="0" smtClean="0">
              <a:latin typeface="Arial" pitchFamily="34" charset="0"/>
              <a:cs typeface="Arial" pitchFamily="34" charset="0"/>
              <a:hlinkClick r:id="rId2"/>
            </a:endParaRPr>
          </a:p>
          <a:p>
            <a:pPr lvl="0" eaLnBrk="0" fontAlgn="base" hangingPunct="0">
              <a:spcBef>
                <a:spcPct val="0"/>
              </a:spcBef>
              <a:spcAft>
                <a:spcPct val="0"/>
              </a:spcAft>
            </a:pPr>
            <a:r>
              <a:rPr lang="ru-RU" sz="1900" dirty="0" smtClean="0">
                <a:solidFill>
                  <a:srgbClr val="007BFF"/>
                </a:solidFill>
                <a:latin typeface="Montserrat"/>
                <a:cs typeface="Arial" pitchFamily="34" charset="0"/>
                <a:hlinkClick r:id="rId2"/>
              </a:rPr>
              <a:t>  </a:t>
            </a:r>
            <a:endParaRPr lang="ru-RU" sz="1900" dirty="0" smtClean="0">
              <a:solidFill>
                <a:srgbClr val="007BFF"/>
              </a:solidFill>
              <a:latin typeface="Montserrat"/>
              <a:cs typeface="Arial" pitchFamily="34" charset="0"/>
            </a:endParaRPr>
          </a:p>
        </p:txBody>
      </p:sp>
      <p:pic>
        <p:nvPicPr>
          <p:cNvPr id="3" name="Рисунок 2" descr="imgonline-com-ua-resize-ihb7qi8nr6kx.jpg"/>
          <p:cNvPicPr>
            <a:picLocks noChangeAspect="1"/>
          </p:cNvPicPr>
          <p:nvPr/>
        </p:nvPicPr>
        <p:blipFill>
          <a:blip r:embed="rId3" cstate="print"/>
          <a:stretch>
            <a:fillRect/>
          </a:stretch>
        </p:blipFill>
        <p:spPr>
          <a:xfrm>
            <a:off x="1920862" y="1868454"/>
            <a:ext cx="5907522" cy="443064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8922" y="391885"/>
            <a:ext cx="7324531" cy="1554272"/>
          </a:xfrm>
          <a:prstGeom prst="rect">
            <a:avLst/>
          </a:prstGeom>
          <a:noFill/>
        </p:spPr>
        <p:txBody>
          <a:bodyPr wrap="square" rtlCol="0">
            <a:spAutoFit/>
          </a:bodyPr>
          <a:lstStyle/>
          <a:p>
            <a:r>
              <a:rPr lang="ru-RU" sz="1900" dirty="0" smtClean="0"/>
              <a:t>3. Большую роль в развитии фигурного катания сыграл фигурист из Америки Джексон </a:t>
            </a:r>
            <a:r>
              <a:rPr lang="ru-RU" sz="1900" dirty="0" err="1" smtClean="0"/>
              <a:t>Хейнс</a:t>
            </a:r>
            <a:r>
              <a:rPr lang="ru-RU" sz="1900" dirty="0" smtClean="0"/>
              <a:t> (1840-1875г.). Историки единодушно признают его основоположником современного стиля фигурного катания, а его гастроли по каткам Европы запомнились любителям этого вида спорта.</a:t>
            </a:r>
            <a:endParaRPr lang="ru-RU" sz="1900" dirty="0"/>
          </a:p>
        </p:txBody>
      </p:sp>
      <p:pic>
        <p:nvPicPr>
          <p:cNvPr id="3" name="Рисунок 2" descr="scale_1200.jpg"/>
          <p:cNvPicPr>
            <a:picLocks noChangeAspect="1"/>
          </p:cNvPicPr>
          <p:nvPr/>
        </p:nvPicPr>
        <p:blipFill>
          <a:blip r:embed="rId2" cstate="print"/>
          <a:stretch>
            <a:fillRect/>
          </a:stretch>
        </p:blipFill>
        <p:spPr>
          <a:xfrm>
            <a:off x="5228408" y="2472613"/>
            <a:ext cx="2815294" cy="3976240"/>
          </a:xfrm>
          <a:prstGeom prst="rect">
            <a:avLst/>
          </a:prstGeom>
        </p:spPr>
      </p:pic>
      <p:pic>
        <p:nvPicPr>
          <p:cNvPr id="4" name="Рисунок 3" descr="image_image_3534915.jpg"/>
          <p:cNvPicPr>
            <a:picLocks noChangeAspect="1"/>
          </p:cNvPicPr>
          <p:nvPr/>
        </p:nvPicPr>
        <p:blipFill>
          <a:blip r:embed="rId3" cstate="print"/>
          <a:stretch>
            <a:fillRect/>
          </a:stretch>
        </p:blipFill>
        <p:spPr>
          <a:xfrm>
            <a:off x="1778341" y="2173281"/>
            <a:ext cx="2896296" cy="430216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4988" y="1175658"/>
            <a:ext cx="7576457" cy="2139047"/>
          </a:xfrm>
          <a:prstGeom prst="rect">
            <a:avLst/>
          </a:prstGeom>
          <a:noFill/>
        </p:spPr>
        <p:txBody>
          <a:bodyPr wrap="square" rtlCol="0">
            <a:spAutoFit/>
          </a:bodyPr>
          <a:lstStyle/>
          <a:p>
            <a:pPr indent="354013"/>
            <a:r>
              <a:rPr lang="ru-RU" sz="1900" dirty="0" smtClean="0"/>
              <a:t>Фигурное катание – опасный, но очень красивый спорт. Я люблю смотреть видеоролики с профессионалами</a:t>
            </a:r>
            <a:r>
              <a:rPr lang="en-US" sz="1900" dirty="0" smtClean="0"/>
              <a:t> </a:t>
            </a:r>
            <a:r>
              <a:rPr lang="ru-RU" sz="1900" dirty="0" smtClean="0"/>
              <a:t>фигурного катания. То, с какой легкостью они выполняют различные трюки, как просто и быстро они мчатся по льду, подпрыгивают, переворачиваются, подлетают меня одновременно </a:t>
            </a:r>
            <a:r>
              <a:rPr lang="ru-RU" sz="1900" smtClean="0"/>
              <a:t>и пугает, </a:t>
            </a:r>
            <a:r>
              <a:rPr lang="ru-RU" sz="1900" dirty="0" smtClean="0"/>
              <a:t>и восхищает. От некоторых трюков действительно перехватывает дыхание. Мне кажется, это требует огромной работы над собой, выдержки и сосредоточенности.</a:t>
            </a:r>
            <a:endParaRPr lang="ru-RU" sz="1900" dirty="0"/>
          </a:p>
        </p:txBody>
      </p:sp>
      <p:sp>
        <p:nvSpPr>
          <p:cNvPr id="3" name="TextBox 2"/>
          <p:cNvSpPr txBox="1"/>
          <p:nvPr/>
        </p:nvSpPr>
        <p:spPr>
          <a:xfrm>
            <a:off x="1744824" y="457200"/>
            <a:ext cx="4114800" cy="461665"/>
          </a:xfrm>
          <a:prstGeom prst="rect">
            <a:avLst/>
          </a:prstGeom>
          <a:noFill/>
        </p:spPr>
        <p:txBody>
          <a:bodyPr wrap="square" rtlCol="0">
            <a:spAutoFit/>
          </a:bodyPr>
          <a:lstStyle/>
          <a:p>
            <a:r>
              <a:rPr lang="ru-RU" sz="2400" b="1" dirty="0" smtClean="0"/>
              <a:t>Заключение</a:t>
            </a:r>
            <a:endParaRPr lang="ru-RU" sz="2400" b="1" dirty="0"/>
          </a:p>
        </p:txBody>
      </p:sp>
      <p:pic>
        <p:nvPicPr>
          <p:cNvPr id="4" name="Рисунок 3" descr="gracie-gold-today-160724-tease2.jpg"/>
          <p:cNvPicPr>
            <a:picLocks noChangeAspect="1"/>
          </p:cNvPicPr>
          <p:nvPr/>
        </p:nvPicPr>
        <p:blipFill>
          <a:blip r:embed="rId2" cstate="print"/>
          <a:srcRect l="17152" r="5207"/>
          <a:stretch>
            <a:fillRect/>
          </a:stretch>
        </p:blipFill>
        <p:spPr>
          <a:xfrm>
            <a:off x="2864497" y="3815129"/>
            <a:ext cx="3750906" cy="271746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48</TotalTime>
  <Words>268</Words>
  <Application>Microsoft Office PowerPoint</Application>
  <PresentationFormat>Экран (4:3)</PresentationFormat>
  <Paragraphs>14</Paragraphs>
  <Slides>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7</vt:i4>
      </vt:variant>
    </vt:vector>
  </HeadingPairs>
  <TitlesOfParts>
    <vt:vector size="13" baseType="lpstr">
      <vt:lpstr>Arial</vt:lpstr>
      <vt:lpstr>Calibri</vt:lpstr>
      <vt:lpstr>Calibri Light</vt:lpstr>
      <vt:lpstr>Leelawadee</vt:lpstr>
      <vt:lpstr>Montserrat</vt:lpstr>
      <vt:lpstr>Office Theme</vt:lpstr>
      <vt:lpstr>Мой любимый вид спорта -  фигурное катание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И Х</cp:lastModifiedBy>
  <cp:revision>18</cp:revision>
  <dcterms:created xsi:type="dcterms:W3CDTF">2018-09-04T12:10:47Z</dcterms:created>
  <dcterms:modified xsi:type="dcterms:W3CDTF">2022-04-10T09:05:10Z</dcterms:modified>
</cp:coreProperties>
</file>