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3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7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4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2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43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8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8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4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9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0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9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33EE3-AA99-4540-81B8-B0D9CFDF61FB}" type="datetimeFigureOut">
              <a:rPr lang="en-US" smtClean="0"/>
              <a:pPr/>
              <a:t>4/10/2022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1658A-2FB8-4A02-9E69-3961EA9F448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444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6243" y="1362269"/>
            <a:ext cx="6484777" cy="1735493"/>
          </a:xfrm>
        </p:spPr>
        <p:txBody>
          <a:bodyPr>
            <a:noAutofit/>
          </a:bodyPr>
          <a:lstStyle/>
          <a:p>
            <a:r>
              <a:rPr lang="ru-RU" sz="4000" dirty="0" smtClean="0"/>
              <a:t>«Готов к труду и обороне»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   </a:t>
            </a:r>
            <a:r>
              <a:rPr lang="ru-RU" sz="4000" dirty="0" smtClean="0"/>
              <a:t>(ГТО)</a:t>
            </a:r>
            <a:endParaRPr lang="en-US" sz="4000" b="1" dirty="0">
              <a:solidFill>
                <a:srgbClr val="1F3185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10906" y="7408225"/>
            <a:ext cx="3517642" cy="1655762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6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8962" y="709125"/>
            <a:ext cx="7221895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Что такое ГТО?</a:t>
            </a:r>
            <a:endParaRPr lang="en-US" sz="2400" b="1" dirty="0" smtClean="0"/>
          </a:p>
          <a:p>
            <a:endParaRPr lang="ru-RU" sz="2400" b="1" dirty="0" smtClean="0"/>
          </a:p>
          <a:p>
            <a:pPr indent="177800"/>
            <a:r>
              <a:rPr lang="ru-RU" sz="1900" dirty="0" smtClean="0"/>
              <a:t>Всероссийский </a:t>
            </a:r>
            <a:r>
              <a:rPr lang="ru-RU" sz="1900" dirty="0" err="1" smtClean="0"/>
              <a:t>физкультурно</a:t>
            </a:r>
            <a:r>
              <a:rPr lang="en-US" sz="1900" dirty="0" smtClean="0"/>
              <a:t>-</a:t>
            </a:r>
            <a:r>
              <a:rPr lang="ru-RU" sz="1900" dirty="0" smtClean="0"/>
              <a:t>спортивный комплекс</a:t>
            </a:r>
            <a:endParaRPr lang="en-US" sz="1900" dirty="0" smtClean="0"/>
          </a:p>
          <a:p>
            <a:r>
              <a:rPr lang="ru-RU" sz="1900" dirty="0" smtClean="0"/>
              <a:t> «Готов к труду и обороне» (ГТО) </a:t>
            </a:r>
            <a:r>
              <a:rPr lang="en-US" sz="1900" dirty="0" smtClean="0"/>
              <a:t>- </a:t>
            </a:r>
            <a:r>
              <a:rPr lang="ru-RU" sz="1900" dirty="0" smtClean="0"/>
              <a:t>это нормативная основа</a:t>
            </a:r>
            <a:endParaRPr lang="en-US" sz="1900" dirty="0" smtClean="0"/>
          </a:p>
          <a:p>
            <a:r>
              <a:rPr lang="ru-RU" sz="1900" dirty="0" smtClean="0"/>
              <a:t> физического воспитания населения</a:t>
            </a:r>
            <a:r>
              <a:rPr lang="en-US" sz="1900" dirty="0" smtClean="0"/>
              <a:t> </a:t>
            </a:r>
            <a:r>
              <a:rPr lang="ru-RU" sz="1900" dirty="0" smtClean="0"/>
              <a:t>страны, нацеленная на</a:t>
            </a:r>
            <a:endParaRPr lang="en-US" sz="1900" dirty="0" smtClean="0"/>
          </a:p>
          <a:p>
            <a:r>
              <a:rPr lang="ru-RU" sz="1900" dirty="0" smtClean="0"/>
              <a:t> развитие массового спорта.</a:t>
            </a:r>
            <a:br>
              <a:rPr lang="ru-RU" sz="1900" dirty="0" smtClean="0"/>
            </a:br>
            <a:endParaRPr lang="ru-RU" sz="1900" dirty="0" smtClean="0"/>
          </a:p>
          <a:p>
            <a:pPr indent="177800"/>
            <a:r>
              <a:rPr lang="ru-RU" sz="1900" dirty="0" smtClean="0"/>
              <a:t>Предложение ввести всесоюзные испытания «Готов к труду и </a:t>
            </a:r>
          </a:p>
          <a:p>
            <a:r>
              <a:rPr lang="ru-RU" sz="1900" dirty="0" smtClean="0"/>
              <a:t>обороне» поступило в 1930 году, а ещё через год был сформирован первый комплекс ГТО, включавший 21 норматив.</a:t>
            </a:r>
          </a:p>
          <a:p>
            <a:endParaRPr lang="ru-RU" sz="1900" dirty="0" smtClean="0"/>
          </a:p>
          <a:p>
            <a:pPr indent="177800"/>
            <a:r>
              <a:rPr lang="ru-RU" sz="1900" dirty="0" smtClean="0"/>
              <a:t>Возродили комплекс «Готов к труду и обороне» в 2014 году. Был </a:t>
            </a:r>
          </a:p>
          <a:p>
            <a:r>
              <a:rPr lang="ru-RU" sz="1900" dirty="0" smtClean="0"/>
              <a:t>утвержден новый перечень испытаний, разработаны нормативы, а также дизайн знаков отличия. Их три: золотой, бронзовый, </a:t>
            </a:r>
            <a:endParaRPr lang="en-US" sz="1900" dirty="0" smtClean="0"/>
          </a:p>
          <a:p>
            <a:r>
              <a:rPr lang="ru-RU" sz="1900" dirty="0" smtClean="0"/>
              <a:t>серебряный.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rcRect l="5204" t="18558" r="5452" b="10473"/>
          <a:stretch>
            <a:fillRect/>
          </a:stretch>
        </p:blipFill>
        <p:spPr>
          <a:xfrm>
            <a:off x="1101012" y="2286001"/>
            <a:ext cx="7141814" cy="3191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53951" y="1455575"/>
            <a:ext cx="4245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Знаки отличия ВФСК ГТО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8375" y="1427584"/>
            <a:ext cx="7063273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/>
            <a:r>
              <a:rPr lang="ru-RU" sz="1900" dirty="0" smtClean="0"/>
              <a:t>Выполнить нормативы могут жители столицы в возрасте от 6 лет и старше, систематически занимающиеся спортом, в том числе </a:t>
            </a:r>
            <a:endParaRPr lang="en-US" sz="1900" dirty="0" smtClean="0"/>
          </a:p>
          <a:p>
            <a:r>
              <a:rPr lang="ru-RU" sz="1900" dirty="0" smtClean="0"/>
              <a:t>самостоятельно, и имеющие медицинский допуск. Комплекс ГТО включает в себя 11 возрастных групп.</a:t>
            </a:r>
          </a:p>
          <a:p>
            <a:endParaRPr lang="ru-RU" sz="1900" dirty="0" smtClean="0"/>
          </a:p>
          <a:p>
            <a:pPr indent="177800"/>
            <a:r>
              <a:rPr lang="ru-RU" sz="1900" dirty="0" smtClean="0"/>
              <a:t>Нормативы и количество испытаний меняются в зависимости от пола и возраста жителей. Например, проверить туристические </a:t>
            </a:r>
            <a:endParaRPr lang="en-US" sz="1900" dirty="0" smtClean="0"/>
          </a:p>
          <a:p>
            <a:r>
              <a:rPr lang="ru-RU" sz="1900" dirty="0" smtClean="0"/>
              <a:t>навыки и сдать стрельбу можно с 11 до 59 лет, а пройти </a:t>
            </a:r>
            <a:endParaRPr lang="en-US" sz="1900" dirty="0" smtClean="0"/>
          </a:p>
          <a:p>
            <a:r>
              <a:rPr lang="ru-RU" sz="1900" dirty="0" smtClean="0"/>
              <a:t>испытания по самообороне без оружия только с 13 до 29 лет. </a:t>
            </a:r>
            <a:endParaRPr lang="en-US" sz="1900" dirty="0" smtClean="0"/>
          </a:p>
          <a:p>
            <a:r>
              <a:rPr lang="ru-RU" sz="1900" dirty="0" smtClean="0"/>
              <a:t>Вместе с тем некоторые дисциплины обязательны для всех: это </a:t>
            </a:r>
            <a:endParaRPr lang="en-US" sz="1900" dirty="0" smtClean="0"/>
          </a:p>
          <a:p>
            <a:r>
              <a:rPr lang="ru-RU" sz="1900" dirty="0" smtClean="0"/>
              <a:t>наклон вперёд и бег (смешанное передвижение).</a:t>
            </a:r>
            <a:endParaRPr lang="ru-RU" sz="1900" dirty="0"/>
          </a:p>
        </p:txBody>
      </p:sp>
      <p:sp>
        <p:nvSpPr>
          <p:cNvPr id="3" name="TextBox 2"/>
          <p:cNvSpPr txBox="1"/>
          <p:nvPr/>
        </p:nvSpPr>
        <p:spPr>
          <a:xfrm>
            <a:off x="1352939" y="522514"/>
            <a:ext cx="5645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Кто может выполнить нормативы?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6245" y="867746"/>
            <a:ext cx="658741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/>
            <a:r>
              <a:rPr lang="ru-RU" sz="1900" dirty="0" smtClean="0"/>
              <a:t>Для правильного разделения нагрузки все люди, желающие принять участие в сдаче нормативов на золотой значок ГТО, разделяются на </a:t>
            </a:r>
            <a:r>
              <a:rPr lang="ru-RU" sz="1900" b="1" dirty="0" smtClean="0"/>
              <a:t>одиннадцать ступеней</a:t>
            </a:r>
            <a:r>
              <a:rPr lang="ru-RU" sz="1900" dirty="0" smtClean="0"/>
              <a:t> по возрасту:</a:t>
            </a:r>
          </a:p>
          <a:p>
            <a:r>
              <a:rPr lang="ru-RU" sz="1900" b="1" dirty="0" smtClean="0"/>
              <a:t>1</a:t>
            </a:r>
            <a:r>
              <a:rPr lang="ru-RU" sz="1900" dirty="0" smtClean="0"/>
              <a:t>-ая ступень — дети от 9 до 10 лет;</a:t>
            </a:r>
          </a:p>
          <a:p>
            <a:r>
              <a:rPr lang="ru-RU" sz="1900" b="1" dirty="0" smtClean="0"/>
              <a:t>3</a:t>
            </a:r>
            <a:r>
              <a:rPr lang="ru-RU" sz="1900" dirty="0" smtClean="0"/>
              <a:t>-я ступень — дети от 11 до 12 лет;</a:t>
            </a:r>
          </a:p>
          <a:p>
            <a:r>
              <a:rPr lang="ru-RU" sz="1900" b="1" dirty="0" smtClean="0"/>
              <a:t>4</a:t>
            </a:r>
            <a:r>
              <a:rPr lang="ru-RU" sz="1900" dirty="0" smtClean="0"/>
              <a:t>-ая ступень — дети от 13 до 15 лет;</a:t>
            </a:r>
          </a:p>
          <a:p>
            <a:r>
              <a:rPr lang="ru-RU" sz="1900" b="1" dirty="0" smtClean="0"/>
              <a:t>5</a:t>
            </a:r>
            <a:r>
              <a:rPr lang="ru-RU" sz="1900" dirty="0" smtClean="0"/>
              <a:t>-ая ступень — юноши и девушки от 16 до 17 лет;</a:t>
            </a:r>
          </a:p>
          <a:p>
            <a:r>
              <a:rPr lang="ru-RU" sz="1900" b="1" dirty="0" smtClean="0"/>
              <a:t>6</a:t>
            </a:r>
            <a:r>
              <a:rPr lang="ru-RU" sz="1900" dirty="0" smtClean="0"/>
              <a:t>-ая ступень — мужчины и женщины от 18 до 29 лет;</a:t>
            </a:r>
          </a:p>
          <a:p>
            <a:r>
              <a:rPr lang="ru-RU" sz="1900" b="1" dirty="0" smtClean="0"/>
              <a:t>7</a:t>
            </a:r>
            <a:r>
              <a:rPr lang="ru-RU" sz="1900" dirty="0" smtClean="0"/>
              <a:t>-ая ступень — мужчины и женщины от 30 до 39 лет;</a:t>
            </a:r>
          </a:p>
          <a:p>
            <a:r>
              <a:rPr lang="ru-RU" sz="1900" b="1" dirty="0" smtClean="0"/>
              <a:t>8</a:t>
            </a:r>
            <a:r>
              <a:rPr lang="ru-RU" sz="1900" dirty="0" smtClean="0"/>
              <a:t>-ая ступень — мужчины и женщины от 40 до 49 лет;</a:t>
            </a:r>
          </a:p>
          <a:p>
            <a:r>
              <a:rPr lang="ru-RU" sz="1900" b="1" dirty="0" smtClean="0"/>
              <a:t>9</a:t>
            </a:r>
            <a:r>
              <a:rPr lang="ru-RU" sz="1900" dirty="0" smtClean="0"/>
              <a:t>-ая ступень — мужчины и женщины от 50 до 59 лет;</a:t>
            </a:r>
          </a:p>
          <a:p>
            <a:r>
              <a:rPr lang="ru-RU" sz="1900" b="1" dirty="0" smtClean="0"/>
              <a:t>10</a:t>
            </a:r>
            <a:r>
              <a:rPr lang="ru-RU" sz="1900" dirty="0" smtClean="0"/>
              <a:t>-ая ступень — мужчины и женщины от 60 до 69 лет;</a:t>
            </a:r>
          </a:p>
          <a:p>
            <a:r>
              <a:rPr lang="ru-RU" sz="1900" b="1" dirty="0" smtClean="0"/>
              <a:t>11</a:t>
            </a:r>
            <a:r>
              <a:rPr lang="ru-RU" sz="1900" dirty="0" smtClean="0"/>
              <a:t>-ая ступень — мужчины и женщины от 70 и старше.</a:t>
            </a: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8254" y="1045028"/>
            <a:ext cx="65594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Зачем это нужно?</a:t>
            </a:r>
          </a:p>
          <a:p>
            <a:endParaRPr lang="ru-RU" sz="2400" b="1" dirty="0" smtClean="0"/>
          </a:p>
          <a:p>
            <a:pPr indent="269875"/>
            <a:r>
              <a:rPr lang="ru-RU" dirty="0" smtClean="0"/>
              <a:t>Введение комплекса «Готов к труду и обороне» способствует улучшению физической подготовки жителей и в целом развитию массового спорта.</a:t>
            </a:r>
            <a:br>
              <a:rPr lang="ru-RU" dirty="0" smtClean="0"/>
            </a:br>
            <a:endParaRPr lang="ru-RU" dirty="0" smtClean="0"/>
          </a:p>
          <a:p>
            <a:pPr indent="269875"/>
            <a:r>
              <a:rPr lang="ru-RU" dirty="0" smtClean="0"/>
              <a:t>Абитуриенты, имеющие золотой знак ГТО, могут получить </a:t>
            </a:r>
          </a:p>
          <a:p>
            <a:r>
              <a:rPr lang="ru-RU" dirty="0" smtClean="0"/>
              <a:t>дополнительные баллы к ЕГЭ при поступлении в вуз. А студенты с такими знаками могут претендовать на повышенную</a:t>
            </a:r>
          </a:p>
          <a:p>
            <a:r>
              <a:rPr lang="ru-RU" dirty="0" smtClean="0"/>
              <a:t>академическую стипендию. Окончательное решение принимает администрация учебного заведения.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42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«Готов к труду и обороне»    (ГТО)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User</dc:creator>
  <cp:lastModifiedBy>И Х</cp:lastModifiedBy>
  <cp:revision>17</cp:revision>
  <dcterms:created xsi:type="dcterms:W3CDTF">2020-05-18T13:24:49Z</dcterms:created>
  <dcterms:modified xsi:type="dcterms:W3CDTF">2022-04-10T09:04:20Z</dcterms:modified>
</cp:coreProperties>
</file>