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2B17"/>
    <a:srgbClr val="1B1B39"/>
    <a:srgbClr val="E21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57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CCE7186-5AB6-4EA6-A350-F2A4BD5E65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290D4B88-A157-4FB1-A425-AB2A9D669D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EB90037-1BC0-4FEA-AFD3-680BC56A8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F5-CEE7-4AC2-94EC-2A1C0F915E8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0590123-2DCC-4E2B-88AE-7EC3F6CE6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C1D5B9C-EC88-4E2D-A6ED-516255E70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14E8F26A-C6A8-4805-BBA1-23A629F4AF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658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AD22556-7316-4B18-ABD5-769790E40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E3D293A-D8AA-4041-9FAF-3358F5FE6F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78D14FA-49F9-40FC-B17D-7DFE89C11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F5-CEE7-4AC2-94EC-2A1C0F915E8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BEADB11-729D-4FD2-99DB-1D239330B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09AD55D-1BF2-48B4-8ACD-F673367B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445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18B7A932-1047-45E9-A860-2ADB5B3664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B6EDA1E-44E4-4641-82CE-96C6F2D319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7D7081C-0194-4897-B7FC-9DCC52268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F5-CEE7-4AC2-94EC-2A1C0F915E8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B0A5D7B-B4B8-4B90-A0A2-12631FE6F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75BBD32-D082-458E-A9ED-5B9C6EB50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272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7DFEE06-6E48-4C4D-A71F-C2B778051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860A0F2-68C5-4212-AD2C-1943252E82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F6ACD53-904A-485E-B1BB-412E2FCB9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F5-CEE7-4AC2-94EC-2A1C0F915E8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FE8050B-D8EE-4DD0-95E5-CA1F9981E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2F79FD9-B2D9-4085-ABC6-22F49DD20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044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1A3E00A-4BCE-4006-A66E-7632B5116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7AF77FD-0433-4310-9E66-7B7B6051A3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C637A47-9CF6-4702-B32D-65D5FE680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F5-CEE7-4AC2-94EC-2A1C0F915E8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2A29316-8D2A-4FD3-A1C0-2A5236FCC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B866BFA-D573-49A5-9875-47872580A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685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48C3012-55E7-493D-BB4C-4A8DA26F6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0C4B89E-9F5F-4F7B-9328-F71A849CC3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66388D9F-E539-461C-9387-2FAF369F36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C8A510E-11D7-417C-9A3C-6C6918B48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F5-CEE7-4AC2-94EC-2A1C0F915E8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EFC9F1D9-C80E-43D1-AAC8-94945B73A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5F49B2E-4F59-4104-AEB6-F23423646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854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4A72B24-01B7-4A81-A3E6-553EB5656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300D63C-4046-4033-819E-30705E05E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AF91FBAD-4CD7-48B6-9141-5B8E674516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1011C4DF-28C1-4821-918D-A9014D9BE7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3BFC491A-AA42-4B02-80A2-82AB709520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37FAC7A2-0C86-45A2-8A6C-063E825BA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F5-CEE7-4AC2-94EC-2A1C0F915E8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803CADE8-9DE8-4490-870B-06938E7DA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88A4DEBA-A96E-47F1-B0BD-CA2769A0D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20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70AE547-5A90-49BC-A059-B58258F37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3BB9779E-3E45-47FD-994A-0A60EF8E2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F5-CEE7-4AC2-94EC-2A1C0F915E8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7D9B2A91-A5CC-4D09-AF68-91DACC862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E06CF5D5-C47E-40AA-A3C3-36839DF7A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627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D562618E-3B2A-4ACF-A542-0204F1B9B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F5-CEE7-4AC2-94EC-2A1C0F915E8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CAE53B61-0F95-47BF-BFA7-A5E6D669D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23982D59-9D37-4857-9D63-99C35424D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632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88EC1C4-5CBC-4A67-9431-D0E3CCE15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027A0A1-3E88-476D-8C0E-0164AFB439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6E8BA306-2B75-4123-8E18-0A12E02159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160CF63-6F4F-448E-B75C-60BB8AB59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F5-CEE7-4AC2-94EC-2A1C0F915E8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6BBB68A2-FE8D-4CC4-95F6-C320B5FDD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E44BBB0-65CE-4EA6-9E75-4C22E2E37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991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1E2ABA3-C638-453A-9A80-17D310DA4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BB4ABE1B-5140-4CD5-8FF7-3478B62A69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C463184-496B-4E05-9E37-3B071838EC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0BD0817-3E88-4B72-A98D-BC2BBFF11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C2EF5-CEE7-4AC2-94EC-2A1C0F915E8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E68A376-7642-4899-963D-106015329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AC9FC7D-6C98-4452-83A1-787FECE59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904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A82D898-E915-4466-9684-443741A7F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40BD9E0-98A7-41D0-8A08-4E3D1E54D6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26E3937-2BA7-4C55-AF7F-05269A69C9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C2EF5-CEE7-4AC2-94EC-2A1C0F915E8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31B9EEE-6150-49BC-8F43-1A684BF895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240203D-588E-41A1-806B-A54C6F3881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31A73-AC8B-4A15-BB36-EE995DB8D56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E50B182B-4CC1-415F-BD65-70B724D3EBA1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79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27BE39B-FA86-4A4B-ABFB-7C6716A61746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371600" y="2303463"/>
            <a:ext cx="9144000" cy="23876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ОБЩЕРАЗВИВАЮЩИЕ УПРАЖНЕНИЯ С ПРЕДМЕТАМИ</a:t>
            </a:r>
            <a:endParaRPr lang="ru-RU" sz="4000" b="1" dirty="0">
              <a:solidFill>
                <a:srgbClr val="E2102B"/>
              </a:solidFill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41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0629" y="1222309"/>
            <a:ext cx="10562253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4013"/>
            <a:r>
              <a:rPr lang="ru-RU" sz="1900" dirty="0" err="1" smtClean="0"/>
              <a:t>Общеразвивающие</a:t>
            </a:r>
            <a:r>
              <a:rPr lang="ru-RU" sz="1900" dirty="0" smtClean="0"/>
              <a:t> упражнения (ОРУ) содействуют совершенствованию координации движений, их точности, выразительности, осознанному владению положениями и движениями тела, развивают мелкую моторику, используются в качестве профилактических и коррекционных упражнений.</a:t>
            </a:r>
          </a:p>
          <a:p>
            <a:pPr indent="354013"/>
            <a:r>
              <a:rPr lang="ru-RU" sz="1900" dirty="0" smtClean="0"/>
              <a:t>ОРУ принято классифицировать по анатомическому признаку: упражнения для развития и укрепления мышц рук и плечевого пояса, ног, спины и брюшного пресса. ОРУ чрезвычайно многообразны: с предметам</a:t>
            </a:r>
            <a:r>
              <a:rPr lang="en-US" sz="1900" dirty="0" smtClean="0"/>
              <a:t> </a:t>
            </a:r>
            <a:r>
              <a:rPr lang="ru-RU" sz="1900" dirty="0" smtClean="0"/>
              <a:t>(с гимнастическими палкой и обручем, набивным мячом, скакалкой, гантелями) и без предметов, не только на полу, но и на специальных гимнастических пособиях. </a:t>
            </a:r>
          </a:p>
          <a:p>
            <a:pPr indent="354013"/>
            <a:r>
              <a:rPr lang="ru-RU" sz="1900" dirty="0" smtClean="0"/>
              <a:t>Рассмотрим комплексы ОРУ с гимнастической палкой, мячом и скакалкой.</a:t>
            </a:r>
            <a:br>
              <a:rPr lang="ru-RU" sz="1900" dirty="0" smtClean="0"/>
            </a:br>
            <a:endParaRPr lang="ru-RU" sz="1900" dirty="0"/>
          </a:p>
        </p:txBody>
      </p:sp>
      <p:sp>
        <p:nvSpPr>
          <p:cNvPr id="3" name="TextBox 2"/>
          <p:cNvSpPr txBox="1"/>
          <p:nvPr/>
        </p:nvSpPr>
        <p:spPr>
          <a:xfrm>
            <a:off x="541175" y="587827"/>
            <a:ext cx="19034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Введение</a:t>
            </a:r>
            <a:endParaRPr lang="ru-RU" sz="2400" b="1" dirty="0"/>
          </a:p>
        </p:txBody>
      </p:sp>
      <p:sp>
        <p:nvSpPr>
          <p:cNvPr id="4" name="Пятиугольник 3"/>
          <p:cNvSpPr/>
          <p:nvPr/>
        </p:nvSpPr>
        <p:spPr>
          <a:xfrm>
            <a:off x="0" y="1231638"/>
            <a:ext cx="373224" cy="360000"/>
          </a:xfrm>
          <a:prstGeom prst="homePlate">
            <a:avLst/>
          </a:prstGeom>
          <a:solidFill>
            <a:srgbClr val="1B1B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Нашивка 4"/>
          <p:cNvSpPr/>
          <p:nvPr/>
        </p:nvSpPr>
        <p:spPr>
          <a:xfrm>
            <a:off x="186612" y="1231638"/>
            <a:ext cx="289250" cy="360000"/>
          </a:xfrm>
          <a:prstGeom prst="chevron">
            <a:avLst/>
          </a:prstGeom>
          <a:solidFill>
            <a:srgbClr val="C32B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ятиугольник 5"/>
          <p:cNvSpPr/>
          <p:nvPr/>
        </p:nvSpPr>
        <p:spPr>
          <a:xfrm rot="10800000">
            <a:off x="10748865" y="3325590"/>
            <a:ext cx="1443135" cy="360000"/>
          </a:xfrm>
          <a:prstGeom prst="homePlate">
            <a:avLst/>
          </a:prstGeom>
          <a:solidFill>
            <a:srgbClr val="1B1B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ашивка 6"/>
          <p:cNvSpPr/>
          <p:nvPr/>
        </p:nvSpPr>
        <p:spPr>
          <a:xfrm rot="10800000">
            <a:off x="10524931" y="3325593"/>
            <a:ext cx="438538" cy="360000"/>
          </a:xfrm>
          <a:prstGeom prst="chevron">
            <a:avLst/>
          </a:prstGeom>
          <a:solidFill>
            <a:srgbClr val="C32B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Рисунок 9" descr="662_original.jpg"/>
          <p:cNvPicPr>
            <a:picLocks noChangeAspect="1"/>
          </p:cNvPicPr>
          <p:nvPr/>
        </p:nvPicPr>
        <p:blipFill>
          <a:blip r:embed="rId2" cstate="print"/>
          <a:srcRect l="2897" t="12564" r="2843" b="7027"/>
          <a:stretch>
            <a:fillRect/>
          </a:stretch>
        </p:blipFill>
        <p:spPr>
          <a:xfrm>
            <a:off x="4301412" y="4226769"/>
            <a:ext cx="2762978" cy="1548881"/>
          </a:xfrm>
          <a:prstGeom prst="rect">
            <a:avLst/>
          </a:prstGeom>
        </p:spPr>
      </p:pic>
      <p:pic>
        <p:nvPicPr>
          <p:cNvPr id="11" name="Рисунок 10" descr="802261519_w640_h640_obruch-massazhnyj-starfit.jpg"/>
          <p:cNvPicPr>
            <a:picLocks noChangeAspect="1"/>
          </p:cNvPicPr>
          <p:nvPr/>
        </p:nvPicPr>
        <p:blipFill>
          <a:blip r:embed="rId3" cstate="print"/>
          <a:srcRect l="26044" t="1584" r="26355"/>
          <a:stretch>
            <a:fillRect/>
          </a:stretch>
        </p:blipFill>
        <p:spPr>
          <a:xfrm>
            <a:off x="3135086" y="4208107"/>
            <a:ext cx="657085" cy="1632856"/>
          </a:xfrm>
          <a:prstGeom prst="rect">
            <a:avLst/>
          </a:prstGeom>
        </p:spPr>
      </p:pic>
      <p:pic>
        <p:nvPicPr>
          <p:cNvPr id="12" name="Рисунок 11" descr="6059825868.jpg"/>
          <p:cNvPicPr>
            <a:picLocks noChangeAspect="1"/>
          </p:cNvPicPr>
          <p:nvPr/>
        </p:nvPicPr>
        <p:blipFill>
          <a:blip r:embed="rId4" cstate="print"/>
          <a:srcRect l="6166" t="19502" r="3654" b="18465"/>
          <a:stretch>
            <a:fillRect/>
          </a:stretch>
        </p:blipFill>
        <p:spPr>
          <a:xfrm>
            <a:off x="7455161" y="4245427"/>
            <a:ext cx="1668401" cy="1530221"/>
          </a:xfrm>
          <a:prstGeom prst="rect">
            <a:avLst/>
          </a:prstGeom>
        </p:spPr>
      </p:pic>
      <p:pic>
        <p:nvPicPr>
          <p:cNvPr id="13" name="Рисунок 12" descr="УТ-00051705.jpg"/>
          <p:cNvPicPr>
            <a:picLocks noChangeAspect="1"/>
          </p:cNvPicPr>
          <p:nvPr/>
        </p:nvPicPr>
        <p:blipFill>
          <a:blip r:embed="rId5" cstate="print"/>
          <a:srcRect l="13802" t="25671" r="12728" b="28572"/>
          <a:stretch>
            <a:fillRect/>
          </a:stretch>
        </p:blipFill>
        <p:spPr>
          <a:xfrm>
            <a:off x="195944" y="4217435"/>
            <a:ext cx="2127379" cy="1324947"/>
          </a:xfrm>
          <a:prstGeom prst="rect">
            <a:avLst/>
          </a:prstGeom>
        </p:spPr>
      </p:pic>
      <p:pic>
        <p:nvPicPr>
          <p:cNvPr id="14" name="Рисунок 13" descr="44.56_4.jpg"/>
          <p:cNvPicPr>
            <a:picLocks noChangeAspect="1"/>
          </p:cNvPicPr>
          <p:nvPr/>
        </p:nvPicPr>
        <p:blipFill>
          <a:blip r:embed="rId6" cstate="print"/>
          <a:srcRect t="10072" b="10552"/>
          <a:stretch>
            <a:fillRect/>
          </a:stretch>
        </p:blipFill>
        <p:spPr>
          <a:xfrm>
            <a:off x="9702281" y="4264090"/>
            <a:ext cx="1880781" cy="149289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54564" y="5924939"/>
            <a:ext cx="1894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Гимнастические палки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528596" y="5934270"/>
            <a:ext cx="1884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Гимнастический обруч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945225" y="5980922"/>
            <a:ext cx="1819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Набивные мячи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7623110" y="5952931"/>
            <a:ext cx="1147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Скакалка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0235683" y="5934269"/>
            <a:ext cx="1035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Гантели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6571" y="597159"/>
            <a:ext cx="570100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dirty="0" smtClean="0"/>
              <a:t>Упражнения с гимнастической палкой</a:t>
            </a:r>
            <a:endParaRPr lang="ru-RU" sz="1900" dirty="0"/>
          </a:p>
        </p:txBody>
      </p:sp>
      <p:pic>
        <p:nvPicPr>
          <p:cNvPr id="4" name="Рисунок 3" descr="03de5b92fec29dc74e053d253534a78f.jpg"/>
          <p:cNvPicPr>
            <a:picLocks noChangeAspect="1"/>
          </p:cNvPicPr>
          <p:nvPr/>
        </p:nvPicPr>
        <p:blipFill>
          <a:blip r:embed="rId2" cstate="print"/>
          <a:srcRect r="2969"/>
          <a:stretch>
            <a:fillRect/>
          </a:stretch>
        </p:blipFill>
        <p:spPr>
          <a:xfrm>
            <a:off x="5728997" y="1467869"/>
            <a:ext cx="5794309" cy="4839184"/>
          </a:xfrm>
          <a:prstGeom prst="rect">
            <a:avLst/>
          </a:prstGeom>
        </p:spPr>
      </p:pic>
      <p:pic>
        <p:nvPicPr>
          <p:cNvPr id="7" name="Рисунок 6" descr="Lk51FpZBvR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1723" y="1418253"/>
            <a:ext cx="5040000" cy="49398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9878" y="765110"/>
            <a:ext cx="5878285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dirty="0" smtClean="0"/>
              <a:t>Упражнения с гимнастическим мячом </a:t>
            </a:r>
            <a:endParaRPr lang="ru-RU" sz="1900" b="1" dirty="0"/>
          </a:p>
        </p:txBody>
      </p:sp>
      <p:pic>
        <p:nvPicPr>
          <p:cNvPr id="3" name="Рисунок 2" descr="hello_html_2195a7d7.jpg"/>
          <p:cNvPicPr>
            <a:picLocks noChangeAspect="1"/>
          </p:cNvPicPr>
          <p:nvPr/>
        </p:nvPicPr>
        <p:blipFill>
          <a:blip r:embed="rId2" cstate="print"/>
          <a:srcRect l="1293" t="11156" r="2075"/>
          <a:stretch>
            <a:fillRect/>
          </a:stretch>
        </p:blipFill>
        <p:spPr>
          <a:xfrm>
            <a:off x="5505062" y="1991607"/>
            <a:ext cx="5934269" cy="4091951"/>
          </a:xfrm>
          <a:prstGeom prst="rect">
            <a:avLst/>
          </a:prstGeom>
        </p:spPr>
      </p:pic>
      <p:pic>
        <p:nvPicPr>
          <p:cNvPr id="4" name="Рисунок 3" descr="slide-114.jpg"/>
          <p:cNvPicPr>
            <a:picLocks noChangeAspect="1"/>
          </p:cNvPicPr>
          <p:nvPr/>
        </p:nvPicPr>
        <p:blipFill>
          <a:blip r:embed="rId3" cstate="print"/>
          <a:srcRect t="13005" b="5532"/>
          <a:stretch>
            <a:fillRect/>
          </a:stretch>
        </p:blipFill>
        <p:spPr>
          <a:xfrm>
            <a:off x="511318" y="1324947"/>
            <a:ext cx="4693920" cy="5085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9086" y="634482"/>
            <a:ext cx="578497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dirty="0" smtClean="0"/>
              <a:t>Упражнения со скакалкой </a:t>
            </a:r>
            <a:endParaRPr lang="ru-RU" sz="1900" b="1" dirty="0"/>
          </a:p>
        </p:txBody>
      </p:sp>
      <p:pic>
        <p:nvPicPr>
          <p:cNvPr id="3" name="Рисунок 2" descr="hello_html_527e9dd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84657" y="4852797"/>
            <a:ext cx="6386724" cy="1804249"/>
          </a:xfrm>
          <a:prstGeom prst="rect">
            <a:avLst/>
          </a:prstGeom>
        </p:spPr>
      </p:pic>
      <p:pic>
        <p:nvPicPr>
          <p:cNvPr id="4" name="Рисунок 3" descr="skakalka.jpg"/>
          <p:cNvPicPr>
            <a:picLocks noChangeAspect="1"/>
          </p:cNvPicPr>
          <p:nvPr/>
        </p:nvPicPr>
        <p:blipFill>
          <a:blip r:embed="rId3" cstate="print"/>
          <a:srcRect l="54235" t="7041" r="1684" b="6837"/>
          <a:stretch>
            <a:fillRect/>
          </a:stretch>
        </p:blipFill>
        <p:spPr>
          <a:xfrm>
            <a:off x="755778" y="1052023"/>
            <a:ext cx="3694924" cy="5414091"/>
          </a:xfrm>
          <a:prstGeom prst="rect">
            <a:avLst/>
          </a:prstGeom>
        </p:spPr>
      </p:pic>
      <p:pic>
        <p:nvPicPr>
          <p:cNvPr id="6" name="Рисунок 5" descr="87fc23f5e073160ac16bf4f2464c5a717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0404" y="1688840"/>
            <a:ext cx="6398629" cy="30070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6327" y="634481"/>
            <a:ext cx="2202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4013"/>
            <a:r>
              <a:rPr lang="ru-RU" sz="2400" b="1" dirty="0" smtClean="0"/>
              <a:t>Заключение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66327" y="1334278"/>
            <a:ext cx="954521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4013"/>
            <a:r>
              <a:rPr lang="ru-RU" sz="1900" dirty="0" smtClean="0"/>
              <a:t>Благодаря своей доступности ОРУ составляют основное содержание занятий групп здоровья, широко используются на уроках по физической культуре в школах, колледжах, вузах. Комплексы ОРУ применяются в утренней гигиенической гимнастике, при проведении производственной гимнастики. Представители всех видов спорта включают ОРУ в тренировку как средство разминки и развития определенных физических качеств.</a:t>
            </a:r>
          </a:p>
          <a:p>
            <a:pPr indent="354013"/>
            <a:r>
              <a:rPr lang="ru-RU" sz="1900" dirty="0" smtClean="0"/>
              <a:t>Относительная простота и возможность постепенного усложнения делают ОРУ доступным занимающимся любого возраста и подготовленности.</a:t>
            </a:r>
          </a:p>
          <a:p>
            <a:pPr indent="354013"/>
            <a:r>
              <a:rPr lang="ru-RU" sz="1900" dirty="0" smtClean="0"/>
              <a:t>Ценность ОРУ объясняется и тем, что они легко дозируются, позволяют направленно и избирательно воздействовать на определенные группы мышц. Особое значение приобретают ОРУ в формировании правильной осанки. Цель ОРУ - общее физическое развитие и подготовка занимающихся к овладению более сложными двигательными действиями.</a:t>
            </a:r>
            <a:endParaRPr lang="ru-RU" sz="1900" dirty="0"/>
          </a:p>
        </p:txBody>
      </p:sp>
      <p:sp>
        <p:nvSpPr>
          <p:cNvPr id="4" name="Пятиугольник 3"/>
          <p:cNvSpPr/>
          <p:nvPr/>
        </p:nvSpPr>
        <p:spPr>
          <a:xfrm>
            <a:off x="0" y="1371599"/>
            <a:ext cx="914400" cy="360000"/>
          </a:xfrm>
          <a:prstGeom prst="homePlate">
            <a:avLst/>
          </a:prstGeom>
          <a:solidFill>
            <a:srgbClr val="1B1B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ятиугольник 4"/>
          <p:cNvSpPr/>
          <p:nvPr/>
        </p:nvSpPr>
        <p:spPr>
          <a:xfrm rot="10800000">
            <a:off x="10493829" y="4659870"/>
            <a:ext cx="1698171" cy="360000"/>
          </a:xfrm>
          <a:prstGeom prst="homePlate">
            <a:avLst/>
          </a:prstGeom>
          <a:solidFill>
            <a:srgbClr val="1B1B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ашивка 5"/>
          <p:cNvSpPr/>
          <p:nvPr/>
        </p:nvSpPr>
        <p:spPr>
          <a:xfrm rot="10800000">
            <a:off x="10356984" y="4659868"/>
            <a:ext cx="382555" cy="360000"/>
          </a:xfrm>
          <a:prstGeom prst="chevron">
            <a:avLst/>
          </a:prstGeom>
          <a:solidFill>
            <a:srgbClr val="C32B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718457" y="1371600"/>
            <a:ext cx="317241" cy="360000"/>
          </a:xfrm>
          <a:prstGeom prst="chevron">
            <a:avLst/>
          </a:prstGeom>
          <a:solidFill>
            <a:srgbClr val="C32B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247</Words>
  <Application>Microsoft Office PowerPoint</Application>
  <PresentationFormat>Широкоэкранный</PresentationFormat>
  <Paragraphs>17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Bahnschrift</vt:lpstr>
      <vt:lpstr>Calibri</vt:lpstr>
      <vt:lpstr>Calibri Light</vt:lpstr>
      <vt:lpstr>Тема Office</vt:lpstr>
      <vt:lpstr>ОБЩЕРАЗВИВАЮЩИЕ УПРАЖНЕНИЯ С ПРЕДМЕТАМИ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И Х</cp:lastModifiedBy>
  <cp:revision>33</cp:revision>
  <dcterms:created xsi:type="dcterms:W3CDTF">2021-10-25T08:59:21Z</dcterms:created>
  <dcterms:modified xsi:type="dcterms:W3CDTF">2022-04-10T09:12:23Z</dcterms:modified>
</cp:coreProperties>
</file>