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0" r:id="rId4"/>
    <p:sldId id="262" r:id="rId5"/>
    <p:sldId id="258" r:id="rId6"/>
    <p:sldId id="263" r:id="rId7"/>
    <p:sldId id="264" r:id="rId8"/>
    <p:sldId id="266" r:id="rId9"/>
    <p:sldId id="270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218942"/>
            <a:ext cx="8001000" cy="1622738"/>
          </a:xfrm>
        </p:spPr>
        <p:txBody>
          <a:bodyPr/>
          <a:lstStyle/>
          <a:p>
            <a:r>
              <a:rPr lang="ru-RU" dirty="0" smtClean="0"/>
              <a:t>Богатыри земли русской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acb.alchevsk.su/wp-content/uploads/%D0%BD%D0%B5%D0%B2%D1%81%D0%BA%D0%B8%D0%B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2" y="1957590"/>
            <a:ext cx="6864440" cy="4647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132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190" y="244700"/>
            <a:ext cx="5550794" cy="1004552"/>
          </a:xfrm>
        </p:spPr>
        <p:txBody>
          <a:bodyPr/>
          <a:lstStyle/>
          <a:p>
            <a:pPr algn="ctr"/>
            <a:r>
              <a:rPr lang="ru-RU" dirty="0" smtClean="0"/>
              <a:t>В.М. Васнецов </a:t>
            </a:r>
            <a:br>
              <a:rPr lang="ru-RU" dirty="0" smtClean="0"/>
            </a:br>
            <a:r>
              <a:rPr lang="ru-RU" dirty="0" smtClean="0"/>
              <a:t>«Три богатыря»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72777" y="2292439"/>
            <a:ext cx="3915177" cy="370911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На картине изображены русские </a:t>
            </a:r>
            <a:r>
              <a:rPr lang="ru-RU" sz="2000" dirty="0">
                <a:solidFill>
                  <a:schemeClr val="tx1"/>
                </a:solidFill>
              </a:rPr>
              <a:t>былинные </a:t>
            </a:r>
            <a:r>
              <a:rPr lang="ru-RU" sz="2000" dirty="0" smtClean="0">
                <a:solidFill>
                  <a:schemeClr val="tx1"/>
                </a:solidFill>
              </a:rPr>
              <a:t>герои: Илья Муромец, Добрыня Никитич и Алёша Попович.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Картина </a:t>
            </a:r>
            <a:r>
              <a:rPr lang="ru-RU" sz="2000" dirty="0">
                <a:solidFill>
                  <a:schemeClr val="tx1"/>
                </a:solidFill>
              </a:rPr>
              <a:t>вызывает: Гордость за свою страну, уважение к </a:t>
            </a:r>
            <a:r>
              <a:rPr lang="ru-RU" sz="2000" dirty="0" smtClean="0">
                <a:solidFill>
                  <a:schemeClr val="tx1"/>
                </a:solidFill>
              </a:rPr>
              <a:t>богатырям и </a:t>
            </a:r>
            <a:r>
              <a:rPr lang="ru-RU" sz="2000" dirty="0">
                <a:solidFill>
                  <a:schemeClr val="tx1"/>
                </a:solidFill>
              </a:rPr>
              <a:t>величие русской </a:t>
            </a:r>
            <a:r>
              <a:rPr lang="ru-RU" sz="2000" dirty="0" smtClean="0">
                <a:solidFill>
                  <a:schemeClr val="tx1"/>
                </a:solidFill>
              </a:rPr>
              <a:t>земли.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42" name="Picture 2" descr="https://1.bp.blogspot.com/-x7BZuApEH9A/Xny1AaseVoI/AAAAAAAADu0/8dpFDDeEmYE_UARIxsSqxh_ezJl_BeWUACEwYBhgLKs0DAMBZVoA_I-VkvriYtr9W5f-2RjzGCuhq66-pGIjVjIBgIjqJcQAiciX8-CJk9FMktLyv_PfiimQMiWSlaRMVYRtaJvgUhO0vBRUuUHkELAn6IkbcaJCye9bbaQpxUO8pU0SPnwPwNfx94pDdh3FBe9gfc7H3N9wlFDMgkcvR4WYszKxS9weQuVkG_pawh-MkSrcgteELtvpKuvk-2TtsBGOJ0dkL9MHRnNff859KbsHkdajSoTE71iuqyvIGwq284sA4kL2himEyYhQteKfzMcKxdd6CsVb-XB265LbdKM68Fqx5fKnwSnxCtFvFYtI6cn6UZGnjfokt7iwgBOR6jxU3CDdmYRe_iD4PeSjEhCoS0UcNUbtBbN0-TLHB5Jxel8nJ_TwId5gjkYpnJdl89KTu_kKQq_EQA1vWyERaal91xWey0rFU-MwG7lRBOghdwnfdYxE2k1MCcxS9MVVNGUycGg4rEUHnNCdYta9Kx0SjjbMOJRk5q6siUVV9LBFs92gH3-dnEwcxgTMDFCijp7JR34hfLqiSFbEWyBVm5OkI6-Du_rlpEm1b63GJJRipVPdh6vwVjkl218ugS16IMBORSgEONaqRiC7YHLUw1_Ty8wU/s1600/s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662" y="1481070"/>
            <a:ext cx="6603819" cy="495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01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4855" y="5731099"/>
            <a:ext cx="10045521" cy="92727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Наша родина Россия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s://artcenter.s3.eu-central-1.amazonaws.com/base/users/1334/works/O6Ss805mTv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4855" y="99485"/>
            <a:ext cx="9917421" cy="582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67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810" y="656823"/>
            <a:ext cx="3696237" cy="1400577"/>
          </a:xfrm>
        </p:spPr>
        <p:txBody>
          <a:bodyPr/>
          <a:lstStyle/>
          <a:p>
            <a:pPr algn="ctr"/>
            <a:r>
              <a:rPr lang="ru-RU" dirty="0" smtClean="0"/>
              <a:t>родина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38693" y="2228045"/>
            <a:ext cx="3258354" cy="4107884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Вижу чудное приволье,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Вижу нивы и поля, —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Это русское раздолье,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Это русская земля!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Вижу горы и долины,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Вижу реки и моря, —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Это русские картины,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Это Родина моя!</a:t>
            </a:r>
          </a:p>
        </p:txBody>
      </p:sp>
      <p:pic>
        <p:nvPicPr>
          <p:cNvPr id="6" name="Picture 2" descr="https://avatars.mds.yandex.net/get-zen_doc/1668923/pub_5d0c7965b34feb00af5de07a_5d0c7b20bb362a00afe7b5df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039" y="1506829"/>
            <a:ext cx="7738771" cy="4353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07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9290" y="685800"/>
            <a:ext cx="354332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4204" y="-3228445"/>
            <a:ext cx="2999206" cy="2705936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99291" y="811369"/>
            <a:ext cx="4803820" cy="560231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Мой друг! Что может быть милей 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Бесценного </a:t>
            </a:r>
            <a:r>
              <a:rPr lang="ru-RU" sz="2000" dirty="0">
                <a:solidFill>
                  <a:schemeClr val="tx1"/>
                </a:solidFill>
              </a:rPr>
              <a:t>родного края? </a:t>
            </a:r>
          </a:p>
          <a:p>
            <a:r>
              <a:rPr lang="ru-RU" sz="2000" dirty="0">
                <a:solidFill>
                  <a:schemeClr val="tx1"/>
                </a:solidFill>
              </a:rPr>
              <a:t>Там солнце кажется светлей, </a:t>
            </a:r>
          </a:p>
          <a:p>
            <a:r>
              <a:rPr lang="ru-RU" sz="2000" dirty="0">
                <a:solidFill>
                  <a:schemeClr val="tx1"/>
                </a:solidFill>
              </a:rPr>
              <a:t>Там радостней весна златая, </a:t>
            </a:r>
          </a:p>
          <a:p>
            <a:r>
              <a:rPr lang="ru-RU" sz="2000" dirty="0">
                <a:solidFill>
                  <a:schemeClr val="tx1"/>
                </a:solidFill>
              </a:rPr>
              <a:t>Прохладней лёгкий ветерок, </a:t>
            </a:r>
          </a:p>
          <a:p>
            <a:r>
              <a:rPr lang="ru-RU" sz="2000" dirty="0">
                <a:solidFill>
                  <a:schemeClr val="tx1"/>
                </a:solidFill>
              </a:rPr>
              <a:t>Душистее цветы,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Т</a:t>
            </a:r>
            <a:r>
              <a:rPr lang="ru-RU" sz="2000" dirty="0" smtClean="0">
                <a:solidFill>
                  <a:schemeClr val="tx1"/>
                </a:solidFill>
              </a:rPr>
              <a:t>ам </a:t>
            </a:r>
            <a:r>
              <a:rPr lang="ru-RU" sz="2000" dirty="0">
                <a:solidFill>
                  <a:schemeClr val="tx1"/>
                </a:solidFill>
              </a:rPr>
              <a:t>холмы зеленее, </a:t>
            </a:r>
          </a:p>
          <a:p>
            <a:r>
              <a:rPr lang="ru-RU" sz="2000" dirty="0">
                <a:solidFill>
                  <a:schemeClr val="tx1"/>
                </a:solidFill>
              </a:rPr>
              <a:t>Там сладостней журчит поток, </a:t>
            </a:r>
          </a:p>
          <a:p>
            <a:r>
              <a:rPr lang="ru-RU" sz="2000" dirty="0">
                <a:solidFill>
                  <a:schemeClr val="tx1"/>
                </a:solidFill>
              </a:rPr>
              <a:t>Там соловей поёт звучнее, </a:t>
            </a:r>
          </a:p>
          <a:p>
            <a:r>
              <a:rPr lang="ru-RU" sz="2000" dirty="0">
                <a:solidFill>
                  <a:schemeClr val="tx1"/>
                </a:solidFill>
              </a:rPr>
              <a:t>Там всё нас может восхищать, </a:t>
            </a:r>
          </a:p>
          <a:p>
            <a:r>
              <a:rPr lang="ru-RU" sz="2000" dirty="0">
                <a:solidFill>
                  <a:schemeClr val="tx1"/>
                </a:solidFill>
              </a:rPr>
              <a:t>Там всё прекрасно, там всё мило.</a:t>
            </a:r>
          </a:p>
          <a:p>
            <a:endParaRPr lang="ru-RU" dirty="0"/>
          </a:p>
        </p:txBody>
      </p:sp>
      <p:pic>
        <p:nvPicPr>
          <p:cNvPr id="5122" name="Picture 2" descr="https://cs5.livemaster.ru/storage/90/a8/9f54cc58bc8a893a6b6594ba004h--kartiny-i-panno-kartina-maslom-pejzazh-razdol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643" y="940156"/>
            <a:ext cx="6809706" cy="453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03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2276" y="5692462"/>
            <a:ext cx="11539470" cy="100455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Богатырь – храбрый воин, защитник русской земли, отличающийся особой силой, совершающий воинские подвиги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s://554a875a-71dc-4f5f-b6bf-ae8967f137d5.selcdn.net/thumbs2/05482430-af98-11e9-af7d-025c4c6e7a28.8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5773" y="235100"/>
            <a:ext cx="7134895" cy="5351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77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3380" y="505495"/>
            <a:ext cx="3672110" cy="180305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41713" y="685800"/>
            <a:ext cx="4803819" cy="589530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Богатыри — славные защитники земель </a:t>
            </a:r>
            <a:r>
              <a:rPr lang="ru-RU" sz="2400" dirty="0" smtClean="0">
                <a:solidFill>
                  <a:schemeClr val="tx1"/>
                </a:solidFill>
              </a:rPr>
              <a:t>русских. </a:t>
            </a:r>
            <a:r>
              <a:rPr lang="ru-RU" sz="2400" dirty="0">
                <a:solidFill>
                  <a:schemeClr val="tx1"/>
                </a:solidFill>
              </a:rPr>
              <a:t>Они отражали атаки захватчиков на протяжении многих веков. О них сложено много былин, мифов, сказаний и сказок. Некоторых из богатырей почитают в наши дни. Они считаются </a:t>
            </a:r>
            <a:r>
              <a:rPr lang="ru-RU" sz="2400" dirty="0" smtClean="0">
                <a:solidFill>
                  <a:schemeClr val="tx1"/>
                </a:solidFill>
              </a:rPr>
              <a:t>настоящими героями на</a:t>
            </a:r>
            <a:r>
              <a:rPr lang="ru-RU" sz="2400" dirty="0">
                <a:solidFill>
                  <a:schemeClr val="tx1"/>
                </a:solidFill>
              </a:rPr>
              <a:t> них </a:t>
            </a:r>
            <a:r>
              <a:rPr lang="ru-RU" sz="2400" dirty="0" smtClean="0">
                <a:solidFill>
                  <a:schemeClr val="tx1"/>
                </a:solidFill>
              </a:rPr>
              <a:t>равняются, ими</a:t>
            </a:r>
            <a:r>
              <a:rPr lang="ru-RU" sz="2400" dirty="0">
                <a:solidFill>
                  <a:schemeClr val="tx1"/>
                </a:solidFill>
              </a:rPr>
              <a:t> </a:t>
            </a:r>
            <a:r>
              <a:rPr lang="ru-RU" sz="2400" dirty="0" smtClean="0">
                <a:solidFill>
                  <a:schemeClr val="tx1"/>
                </a:solidFill>
              </a:rPr>
              <a:t>восхищаются, их  почитают и уважают.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7" name="Picture 2" descr="https://static.auction.ru/offer_images/2018/01/28/01/big/Z/ZAAGVgPHSpO/talashenko_ilja_muromec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2125" y="979136"/>
            <a:ext cx="5932354" cy="439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83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84901" y="2057401"/>
            <a:ext cx="3799268" cy="224366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Богатыри служили </a:t>
            </a:r>
            <a:r>
              <a:rPr lang="ru-RU" sz="3200" dirty="0">
                <a:solidFill>
                  <a:schemeClr val="tx1"/>
                </a:solidFill>
              </a:rPr>
              <a:t>верно во все </a:t>
            </a:r>
            <a:r>
              <a:rPr lang="ru-RU" sz="3200" dirty="0" smtClean="0">
                <a:solidFill>
                  <a:schemeClr val="tx1"/>
                </a:solidFill>
              </a:rPr>
              <a:t>века </a:t>
            </a:r>
            <a:r>
              <a:rPr lang="ru-RU" sz="3200" dirty="0">
                <a:solidFill>
                  <a:schemeClr val="tx1"/>
                </a:solidFill>
              </a:rPr>
              <a:t>родной земле</a:t>
            </a:r>
          </a:p>
        </p:txBody>
      </p:sp>
      <p:pic>
        <p:nvPicPr>
          <p:cNvPr id="7172" name="Picture 4" descr="https://avatars.mds.yandex.net/get-pdb/1354525/097cb46b-d4a6-424b-b828-f12d73b97170/s120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942" y="595648"/>
            <a:ext cx="7441063" cy="564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96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ренд: Pixel Crew. фото Меч Pixel Crew рыцарский Орлиный Коготь 54,7 см. 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1031"/>
          <a:stretch/>
        </p:blipFill>
        <p:spPr bwMode="auto">
          <a:xfrm>
            <a:off x="825968" y="293243"/>
            <a:ext cx="1973429" cy="258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ratniku.ru/assets/images/products/36/big/13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97"/>
          <a:stretch/>
        </p:blipFill>
        <p:spPr bwMode="auto">
          <a:xfrm>
            <a:off x="9401575" y="3488225"/>
            <a:ext cx="1996225" cy="25812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thumbs.dreamstime.com/b/%D1%88-%D0%B5%D0%BC-%D0%B2%D0%B5%D0%BA%D1%82%D0%BE%D1%80%D0%B0-%D1%81%D1%82%D0%B0%D1%80%D1%8B%D0%B9-%D1%80%D1%83%D1%81%D1%81%D0%BA%D0%B8%D0%B9-3981782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968" y="3488227"/>
            <a:ext cx="1921510" cy="258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2.stat01.com/1/4348/43472435/afacdb/kolthugadlinnaya16-8-gel-1joenl-jpg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0152" y="3488226"/>
            <a:ext cx="2034862" cy="258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cdn2.static1-sima-land.com/items/227923/0/700-nw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0152" y="293241"/>
            <a:ext cx="2035341" cy="25812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s://static.dochkisinochki.ru/upload/img_loader/9b/be/23/90100030285_002.JPG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36200" y="3488226"/>
            <a:ext cx="2061764" cy="26050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s://i5.walmartimages.com/asr/782badda-e995-4ef9-bab3-17c0930bd986_1.9799d3de31817a7f07662887c5a5266f.jpeg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494"/>
          <a:stretch/>
        </p:blipFill>
        <p:spPr bwMode="auto">
          <a:xfrm>
            <a:off x="6888514" y="293243"/>
            <a:ext cx="1809450" cy="25812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s://ds03.infourok.ru/uploads/ex/0128/0005b9ff-8a78028e/img7.jpg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98547" y="293241"/>
            <a:ext cx="1816894" cy="25812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8617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5012" y="3709113"/>
            <a:ext cx="3657600" cy="12106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94514" y="399246"/>
            <a:ext cx="6818996" cy="330986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Герой – за родину__(горой)____________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Жить родине-(служить)_____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Когда мы едины, мы(непобедимы)_____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Где смелость, там и (победа) _______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85012" y="4237149"/>
            <a:ext cx="3657600" cy="6391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Рисунок 6" descr="https://i.pinimg.com/originals/c4/17/08/c4170855cdfdeea9cb6c86b014dd287d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634" y="399246"/>
            <a:ext cx="4667880" cy="61174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947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202</TotalTime>
  <Words>105</Words>
  <Application>Microsoft Office PowerPoint</Application>
  <PresentationFormat>Широкоэкранный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Сектор</vt:lpstr>
      <vt:lpstr>Богатыри земли русской</vt:lpstr>
      <vt:lpstr>Презентация PowerPoint</vt:lpstr>
      <vt:lpstr>родина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В.М. Васнецов  «Три богатыря»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Богатыри земли русской</dc:title>
  <dc:creator>1</dc:creator>
  <cp:lastModifiedBy>Hewlett Packard</cp:lastModifiedBy>
  <cp:revision>29</cp:revision>
  <dcterms:created xsi:type="dcterms:W3CDTF">2022-04-04T12:27:50Z</dcterms:created>
  <dcterms:modified xsi:type="dcterms:W3CDTF">2022-04-10T19:07:36Z</dcterms:modified>
</cp:coreProperties>
</file>