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9" r:id="rId2"/>
    <p:sldId id="268" r:id="rId3"/>
    <p:sldId id="261" r:id="rId4"/>
    <p:sldId id="263" r:id="rId5"/>
    <p:sldId id="270" r:id="rId6"/>
    <p:sldId id="264" r:id="rId7"/>
    <p:sldId id="271" r:id="rId8"/>
    <p:sldId id="265" r:id="rId9"/>
    <p:sldId id="266" r:id="rId10"/>
    <p:sldId id="260" r:id="rId11"/>
    <p:sldId id="259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539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625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59773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928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0232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427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4664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586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35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869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900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346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995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220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379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598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49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44824"/>
            <a:ext cx="8640960" cy="23083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Распределение </a:t>
            </a:r>
            <a:r>
              <a:rPr lang="ru-RU" sz="7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доходов</a:t>
            </a:r>
            <a:endParaRPr lang="ru-RU" sz="72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55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3" y="188640"/>
            <a:ext cx="8784976" cy="5539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Перераспределение </a:t>
            </a:r>
            <a:r>
              <a:rPr lang="ru-RU" sz="3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доходов</a:t>
            </a:r>
            <a:endParaRPr lang="ru-RU" sz="30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3" y="908720"/>
            <a:ext cx="2952327" cy="2862322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Прочитайте текст учебника на странице 205 и ответьте на вопросы:</a:t>
            </a:r>
            <a:endParaRPr lang="ru-RU" sz="30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84240" y="908720"/>
            <a:ext cx="5680249" cy="95410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Касается ли проблема бедности нашей страны?</a:t>
            </a:r>
            <a:endParaRPr lang="ru-RU" sz="2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4238" y="2060528"/>
            <a:ext cx="5680249" cy="95410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Чем проблема бедности может грозить для страны?</a:t>
            </a:r>
            <a:endParaRPr lang="ru-RU" sz="2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4238" y="3356992"/>
            <a:ext cx="5680249" cy="267765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Какие меры по смягчению различий в доходах населения предпринимаются правительством большинства стран?</a:t>
            </a:r>
            <a:endParaRPr lang="ru-RU" sz="2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4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3" y="188640"/>
            <a:ext cx="8784976" cy="8925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n w="1905"/>
                <a:solidFill>
                  <a:schemeClr val="tx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Помощь социально не защищенным группам населения. Как им помогает государство. </a:t>
            </a:r>
            <a:endParaRPr lang="ru-RU" sz="2600" b="1" dirty="0">
              <a:ln w="1905"/>
              <a:solidFill>
                <a:schemeClr val="tx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3" y="1262901"/>
            <a:ext cx="4104455" cy="3293209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Социальные выплаты (безвозмездные – государство ничего не требует в качестве компенсации)</a:t>
            </a:r>
          </a:p>
          <a:p>
            <a:pPr algn="ctr"/>
            <a:r>
              <a:rPr lang="ru-RU" sz="26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Стипендии, пенсии, пособия, система льгот и компенсаций</a:t>
            </a:r>
            <a:endParaRPr lang="ru-RU" sz="26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9991" y="1243187"/>
            <a:ext cx="4464498" cy="3693319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Социальное обслуживание (на дому или в специальных учреждениях). Государство предоставляет – инвалидам, престарелым, беженцам, беспризорным</a:t>
            </a:r>
            <a:endParaRPr lang="ru-RU" sz="26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6637" y="5085184"/>
            <a:ext cx="8784976" cy="16312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России выплачиваются:</a:t>
            </a:r>
          </a:p>
          <a:p>
            <a:pPr algn="ctr"/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пенсии по старости, по инвалидности, за выслугу лет и др. Льготы на проезд в транспорте, приобретение лекарств, оплату коммунальных услуг</a:t>
            </a:r>
            <a:endParaRPr lang="ru-RU" sz="24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0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3" y="1340768"/>
            <a:ext cx="8784976" cy="3970318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Регламентирует нижний порог зарплаты (минимальный размер оплаты труда) МРОТ;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Оказывает поддержку предприятиям, на которых работают инвалиды, молодежь;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Оказывает помощь безработным (выплачивает пособия по безработице, выходные пособия);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Оказывает адресную помощь особо нуждающимся и др.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3" y="188640"/>
            <a:ext cx="8784976" cy="954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chemeClr val="tx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Какие ещё меры социальной поддержки оказывает населению государство:</a:t>
            </a:r>
            <a:endParaRPr lang="ru-RU" sz="2800" b="1" dirty="0">
              <a:ln w="1905"/>
              <a:solidFill>
                <a:schemeClr val="tx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00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3" y="188640"/>
            <a:ext cx="8784976" cy="553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Доходы граждан и прожиточный минимум</a:t>
            </a:r>
            <a:endParaRPr lang="ru-RU" sz="30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3" y="944604"/>
            <a:ext cx="8784976" cy="341632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5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Доходы граждан бывают:</a:t>
            </a:r>
            <a:endParaRPr lang="ru-RU" sz="54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5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денежном </a:t>
            </a:r>
            <a:r>
              <a:rPr lang="ru-RU" sz="5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форме</a:t>
            </a:r>
            <a:endParaRPr lang="ru-RU" sz="54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5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5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натуральной форме</a:t>
            </a:r>
            <a:endParaRPr lang="ru-RU" sz="54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04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dufuture.biz/images/2/26/11.08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980728"/>
            <a:ext cx="8784975" cy="4248472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7021" y="260648"/>
            <a:ext cx="8784976" cy="5539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Доходы граждан</a:t>
            </a:r>
            <a:endParaRPr lang="ru-RU" sz="30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7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669" y="908720"/>
            <a:ext cx="8783808" cy="2062103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Доходы граждане получают: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натуральном виде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денежном виде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виде благ и услуг</a:t>
            </a:r>
            <a:endParaRPr lang="ru-RU" sz="32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4075" y="3501008"/>
            <a:ext cx="8789635" cy="2800767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Все источники доходов составляют совокупный доход граждан или семьи.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u="sng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Совокупный доход </a:t>
            </a:r>
            <a:r>
              <a:rPr lang="ru-RU" sz="2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 это все виды доходов (зарплата, дивиденды, льготы, бесплатная путевка в дом отдыха, служебная машина и т.д.)  </a:t>
            </a:r>
          </a:p>
        </p:txBody>
      </p:sp>
    </p:spTree>
    <p:extLst>
      <p:ext uri="{BB962C8B-B14F-4D97-AF65-F5344CB8AC3E}">
        <p14:creationId xmlns:p14="http://schemas.microsoft.com/office/powerpoint/2010/main" val="379547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052736"/>
            <a:ext cx="8856984" cy="4824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Минимальную величину дохода, достаточную для приобретения необходимых для жизни человека товаров и услуг, характеризуют два термина:</a:t>
            </a:r>
          </a:p>
          <a:p>
            <a:pPr marL="342900" indent="-342900" algn="ctr">
              <a:buAutoNum type="arabicPeriod"/>
            </a:pPr>
            <a:r>
              <a:rPr lang="ru-RU" sz="4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Прожиточный минимум</a:t>
            </a:r>
          </a:p>
          <a:p>
            <a:pPr marL="342900" indent="-342900" algn="ctr">
              <a:buAutoNum type="arabicPeriod"/>
            </a:pPr>
            <a:r>
              <a:rPr lang="ru-RU" sz="4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Потребительская корзина</a:t>
            </a:r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85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378" y="260648"/>
            <a:ext cx="8712967" cy="93610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Прожиточный минимум и потребительская корзина</a:t>
            </a:r>
            <a:endParaRPr lang="ru-RU" b="1" dirty="0">
              <a:ln w="11430"/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2005" y="1340768"/>
            <a:ext cx="8712967" cy="5632311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Задание: </a:t>
            </a:r>
            <a:r>
              <a:rPr lang="ru-RU" sz="3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прочитайте текст учебника на странице 202 и ответьте на вопросы:</a:t>
            </a:r>
            <a:endParaRPr lang="ru-RU" sz="3000" b="1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Что такое прожиточный минимум?</a:t>
            </a:r>
            <a:endParaRPr lang="ru-RU" sz="30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Что такое потребительская корзина?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Из чего складывается потребительская корзина?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Как часто пересматриваются и пересчитываются данные потребительской корзины?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Как рассчитывается потребительская корзина для разных категорий граждан?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Что значит жить за чертой бедности?</a:t>
            </a:r>
          </a:p>
        </p:txBody>
      </p:sp>
    </p:spTree>
    <p:extLst>
      <p:ext uri="{BB962C8B-B14F-4D97-AF65-F5344CB8AC3E}">
        <p14:creationId xmlns:p14="http://schemas.microsoft.com/office/powerpoint/2010/main" val="242969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04664"/>
            <a:ext cx="8856984" cy="626469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Прожиточный минимум – это стоимость минимума средств, необходимых для поддержания жизнедеятельности человека.</a:t>
            </a:r>
          </a:p>
          <a:p>
            <a:pPr algn="ctr"/>
            <a:endParaRPr lang="ru-RU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Прожиточный минимум в Алтайском крае на 2022 год – 11092 рубля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449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3" y="188640"/>
            <a:ext cx="8784976" cy="5539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Потребительская корзина</a:t>
            </a:r>
            <a:endParaRPr lang="ru-RU" sz="30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3" y="908720"/>
            <a:ext cx="5112567" cy="3108543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Потребительская корзина -</a:t>
            </a:r>
            <a:endParaRPr lang="ru-RU" sz="2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это набор товаров и услуг, необходимых для минимального удовлетворения потребностей человека или семьи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3" y="4221088"/>
            <a:ext cx="8784976" cy="240065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5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ПРОДУКТЫ ПИТАНИЯ (хлеб, крупы, фрукты и овощи, мясо, рыба, молоко и др.)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5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НЕПРОДОВОЛЬСТВЕННЫЕ ТОВАРЫ (одежда, обувь, белье, лекарства и др.)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5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УСЛУГИ (коммунальные услуги, расходы на транспорт и др.)</a:t>
            </a:r>
          </a:p>
        </p:txBody>
      </p:sp>
    </p:spTree>
    <p:extLst>
      <p:ext uri="{BB962C8B-B14F-4D97-AF65-F5344CB8AC3E}">
        <p14:creationId xmlns:p14="http://schemas.microsoft.com/office/powerpoint/2010/main" val="275279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3" y="188640"/>
            <a:ext cx="8784976" cy="5539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Черта бедности (уровень </a:t>
            </a:r>
            <a:r>
              <a:rPr lang="ru-RU" sz="30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3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едности)</a:t>
            </a:r>
            <a:endParaRPr lang="ru-RU" sz="30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308" y="980728"/>
            <a:ext cx="8793181" cy="4401205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 бедным официально относятся все, кто имеет доходы ниже черты бедности, т.е. ниже прожиточного минимума, соответствующего стоимости минимальной потребительской корзины.</a:t>
            </a:r>
            <a:endParaRPr lang="ru-RU" sz="40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19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360</TotalTime>
  <Words>447</Words>
  <Application>Microsoft Office PowerPoint</Application>
  <PresentationFormat>Экран (4:3)</PresentationFormat>
  <Paragraphs>51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Trebuchet MS</vt:lpstr>
      <vt:lpstr>Wingdings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Прожиточный минимум и потребительская корзина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Дарья</cp:lastModifiedBy>
  <cp:revision>97</cp:revision>
  <dcterms:created xsi:type="dcterms:W3CDTF">2018-04-22T17:19:40Z</dcterms:created>
  <dcterms:modified xsi:type="dcterms:W3CDTF">2022-04-03T08:03:52Z</dcterms:modified>
</cp:coreProperties>
</file>