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4" r:id="rId9"/>
    <p:sldId id="265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78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2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27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2763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035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87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759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949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53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8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01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1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55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2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224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93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5BDF6-6F23-44D5-962A-958FF1E22FE4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A0C2A-19BD-4D4F-8D8D-28B6E4FE1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5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n.mdou16@mail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599" y="1860669"/>
            <a:ext cx="9448800" cy="1825096"/>
          </a:xfrm>
        </p:spPr>
        <p:txBody>
          <a:bodyPr/>
          <a:lstStyle/>
          <a:p>
            <a:pPr algn="ctr"/>
            <a:r>
              <a:rPr lang="ru-RU" b="1" i="1" dirty="0" smtClean="0">
                <a:latin typeface="Constantia" panose="02030602050306030303" pitchFamily="18" charset="0"/>
              </a:rPr>
              <a:t>Звуковая культура речи</a:t>
            </a:r>
            <a:endParaRPr lang="ru-RU" b="1" i="1" dirty="0"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6218" y="3382818"/>
            <a:ext cx="9448800" cy="1452417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Выполнил:</a:t>
            </a:r>
          </a:p>
          <a:p>
            <a:pPr algn="r"/>
            <a:r>
              <a:rPr lang="ru-RU" dirty="0" smtClean="0"/>
              <a:t>Учитель-логопед</a:t>
            </a:r>
          </a:p>
          <a:p>
            <a:pPr algn="r"/>
            <a:r>
              <a:rPr lang="ru-RU" dirty="0" smtClean="0"/>
              <a:t>И. Ю. Бокова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579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Рисунок 6" descr="Безимени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2637" y="35797"/>
            <a:ext cx="46672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066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администрации города Нижнего Новгорода</a:t>
            </a: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«Детский сад № 16»</a:t>
            </a: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(МБДОУ «Детский сад № 16»)</a:t>
            </a: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603123, г. Нижний Новгород, ул. Выборгская, д. 16А, тел. (831) 256-57-96, (831)256-20-93</a:t>
            </a:r>
            <a:r>
              <a:rPr kumimoji="0" lang="en-US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nn</a:t>
            </a:r>
            <a:r>
              <a:rPr kumimoji="0" lang="ru-RU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kumimoji="0" lang="en-US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mdou</a:t>
            </a:r>
            <a:r>
              <a:rPr kumimoji="0" lang="ru-RU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16@</a:t>
            </a:r>
            <a:r>
              <a:rPr kumimoji="0" lang="en-US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kumimoji="0" lang="ru-RU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kumimoji="0" lang="en-US" altLang="ru-RU" sz="10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ОКПО 71169234, ОГРН 1035204893360, ИНН 5256047166, КПП 525601001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7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3527" y="468018"/>
            <a:ext cx="8610600" cy="1293028"/>
          </a:xfrm>
        </p:spPr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7028" y="1761046"/>
            <a:ext cx="7110593" cy="3115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399" y="4876800"/>
            <a:ext cx="6951222" cy="170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4590"/>
            <a:ext cx="2535382" cy="322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397" y="3568628"/>
            <a:ext cx="2644255" cy="3289372"/>
          </a:xfrm>
          <a:prstGeom prst="rect">
            <a:avLst/>
          </a:prstGeom>
        </p:spPr>
      </p:pic>
      <p:pic>
        <p:nvPicPr>
          <p:cNvPr id="5128" name="Picture 8" descr="ÐÐ°ÑÑÐ¸Ð½ÐºÐ¸ Ð¿Ð¾ Ð·Ð°Ð¿ÑÐ¾ÑÑ ÐºÐ¾Ð½Ð¾Ð²Ð°Ð»ÐµÐ½ÐºÐ¾ Ð´Ð¸ÑÑÐµÑÐµÐ½ÑÐ¸Ð°ÑÐ¸Ñ Ð» Ñ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8652" y="5114924"/>
            <a:ext cx="55149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ÐÐ°ÑÑÐ¸Ð½ÐºÐ¸ Ð¿Ð¾ Ð·Ð°Ð¿ÑÐ¾ÑÑ Ð¸Ð³ÑÐ°ÐµÐ¼ ÑÐ¾ Ð·Ð²ÑÐºÐ°Ð¼Ð¸ Ñ Ð¶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9096" y="4696089"/>
            <a:ext cx="1522904" cy="216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768927" y="1413110"/>
            <a:ext cx="10820400" cy="4024125"/>
          </a:xfrm>
        </p:spPr>
        <p:txBody>
          <a:bodyPr/>
          <a:lstStyle/>
          <a:p>
            <a:r>
              <a:rPr lang="ru-RU" dirty="0" smtClean="0"/>
              <a:t>К моменту поступления в подготовительную группу у  большинства детей звуковая сторона речи развита достаточно хорошо. Имеют хорошо развитый фонематический слух. Владеют элементарными навыками звукового анализа слова.  Возможные недочеты произносительной стороны речи связаны с недостаточно четким дифференцированием отдельных звуков.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17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7436" y="1246908"/>
            <a:ext cx="8804564" cy="838201"/>
          </a:xfrm>
        </p:spPr>
        <p:txBody>
          <a:bodyPr>
            <a:normAutofit fontScale="90000"/>
          </a:bodyPr>
          <a:lstStyle/>
          <a:p>
            <a:r>
              <a:rPr lang="ru-RU" dirty="0"/>
              <a:t>Звуковая культура речи является составной частью общей речевой культуры.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556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Формирование умения правильно произносить звуки, слова, с этой целью необходимо развивать речевой слух, речевое дыхание, артикуляционный аппарат.</a:t>
            </a:r>
          </a:p>
          <a:p>
            <a:r>
              <a:rPr lang="ru-RU" dirty="0" smtClean="0"/>
              <a:t>Формировать умение говорить согласно нормам литературного произведения. </a:t>
            </a:r>
          </a:p>
          <a:p>
            <a:r>
              <a:rPr lang="ru-RU" dirty="0" smtClean="0"/>
              <a:t>Формирование выразительности речи – умение пользоваться высотой и силой голоса, темпом и ритмом речи, паузами и разнообразными интонациями.</a:t>
            </a:r>
          </a:p>
          <a:p>
            <a:r>
              <a:rPr lang="ru-RU" dirty="0" smtClean="0"/>
              <a:t>Выработка дикции – отчетливое, внятное произношение каждого звука изолированно , в словах, а также во фразовой речи.</a:t>
            </a:r>
          </a:p>
          <a:p>
            <a:pPr marL="0" indent="0">
              <a:buNone/>
            </a:pPr>
            <a:r>
              <a:rPr lang="ru-RU" dirty="0"/>
              <a:t>Направления по развитию звуковой  культуры речи.</a:t>
            </a:r>
          </a:p>
          <a:p>
            <a:r>
              <a:rPr lang="ru-RU" dirty="0"/>
              <a:t> развитие восприятия речи (слухового внимания и речевого слуха)</a:t>
            </a:r>
          </a:p>
          <a:p>
            <a:r>
              <a:rPr lang="ru-RU" dirty="0"/>
              <a:t>Развитие </a:t>
            </a:r>
            <a:r>
              <a:rPr lang="ru-RU" dirty="0" err="1"/>
              <a:t>речедвигательного</a:t>
            </a:r>
            <a:r>
              <a:rPr lang="ru-RU" dirty="0"/>
              <a:t> аппарата (артикуляционного, голосового, речевого дыхания).</a:t>
            </a:r>
          </a:p>
          <a:p>
            <a:r>
              <a:rPr lang="ru-RU" dirty="0"/>
              <a:t>Формирование произносительной стороны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08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3286153"/>
            <a:ext cx="7200000" cy="346249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5400" y="1501832"/>
            <a:ext cx="10820400" cy="4024125"/>
          </a:xfrm>
        </p:spPr>
        <p:txBody>
          <a:bodyPr/>
          <a:lstStyle/>
          <a:p>
            <a:r>
              <a:rPr lang="ru-RU" dirty="0" smtClean="0"/>
              <a:t>Вторая младшая группа ( от 3х – до 4х лет)</a:t>
            </a:r>
          </a:p>
          <a:p>
            <a:r>
              <a:rPr lang="ru-RU" dirty="0" smtClean="0"/>
              <a:t>Педагог развивает артикуляционный и голосовой аппарат, речевое дыхание, слуховое восприятие, речевой слух.</a:t>
            </a:r>
          </a:p>
          <a:p>
            <a:r>
              <a:rPr lang="ru-RU" dirty="0" smtClean="0"/>
              <a:t>Планирование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5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ÑÐ°Ð·Ð²Ð¸ÑÐ¸Ðµ Ð·Ð²ÑÐºÐ¾Ð²Ð¾Ð¹ ÐºÑÐ»ÑÑÑÑÑ ÑÐµÑÐ¸ Ñ Ð´ÐµÑÐµÐ¹ 3-4 Ð»Ðµ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9" y="-346327"/>
            <a:ext cx="2826328" cy="436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1055" y="462741"/>
            <a:ext cx="7910945" cy="4024125"/>
          </a:xfrm>
        </p:spPr>
        <p:txBody>
          <a:bodyPr/>
          <a:lstStyle/>
          <a:p>
            <a:r>
              <a:rPr lang="ru-RU" dirty="0" smtClean="0"/>
              <a:t>Формирование правильного звукопроизношения (гласных, без смягчения, переднеязычных согласных.</a:t>
            </a:r>
          </a:p>
          <a:p>
            <a:r>
              <a:rPr lang="ru-RU" dirty="0" smtClean="0"/>
              <a:t>Развитие слухового восприятия (вслушиваться в звучание звуков и слов)</a:t>
            </a:r>
          </a:p>
          <a:p>
            <a:r>
              <a:rPr lang="ru-RU" dirty="0" smtClean="0"/>
              <a:t>Развитие голосового аппарата (дети учатся отвечать на вопросы, произносить звуки, звукосочетания, слова и фразы с различной громкостью).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055" y="2968728"/>
            <a:ext cx="2870114" cy="37130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21636"/>
            <a:ext cx="3916463" cy="2473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571" y="2968728"/>
            <a:ext cx="2757330" cy="385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259" y="4555043"/>
            <a:ext cx="6205702" cy="19535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259" y="1042377"/>
            <a:ext cx="6465050" cy="351266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673927" y="0"/>
            <a:ext cx="8610600" cy="1293028"/>
          </a:xfrm>
        </p:spPr>
        <p:txBody>
          <a:bodyPr/>
          <a:lstStyle/>
          <a:p>
            <a:r>
              <a:rPr lang="ru-RU" dirty="0" smtClean="0"/>
              <a:t>Средняя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3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37718"/>
            <a:ext cx="13058133" cy="4024125"/>
          </a:xfrm>
        </p:spPr>
        <p:txBody>
          <a:bodyPr/>
          <a:lstStyle/>
          <a:p>
            <a:r>
              <a:rPr lang="ru-RU" dirty="0" smtClean="0"/>
              <a:t>Достаточная подвижность мышц артикуляционного аппарата .</a:t>
            </a:r>
          </a:p>
          <a:p>
            <a:r>
              <a:rPr lang="ru-RU" dirty="0" smtClean="0"/>
              <a:t>Недочеты звукопроизношения.</a:t>
            </a:r>
          </a:p>
          <a:p>
            <a:r>
              <a:rPr lang="ru-RU" dirty="0" smtClean="0"/>
              <a:t>Формирование фонематического слуха.</a:t>
            </a:r>
          </a:p>
          <a:p>
            <a:r>
              <a:rPr lang="ru-RU" dirty="0" smtClean="0"/>
              <a:t>Развитый речевой слух  дает возможность различать повышение и понижение громкости голоса в речи.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·Ð²ÑÐºÐ¾Ð²ÑÐµ Ð´Ð¾ÑÐ¾Ð¶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975" y="3613119"/>
            <a:ext cx="2691596" cy="269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³Ð»Ð°ÑÐ½ÑÐµ Ð·Ð²ÑÐºÐ¸ ÑÐ°Ð¼ÑÐµ Ð½ÑÐ¶Ð½ÑÐµ Ð¸Ð³ÑÑ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066" y="3158917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824" y="287925"/>
            <a:ext cx="8610600" cy="1293028"/>
          </a:xfrm>
        </p:spPr>
        <p:txBody>
          <a:bodyPr/>
          <a:lstStyle/>
          <a:p>
            <a:r>
              <a:rPr lang="ru-RU" dirty="0"/>
              <a:t>Игры по средней группе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370" y="1580953"/>
            <a:ext cx="4388630" cy="4751719"/>
          </a:xfrm>
        </p:spPr>
      </p:pic>
      <p:pic>
        <p:nvPicPr>
          <p:cNvPr id="12" name="Picture 6" descr="ÐÐ°ÑÑÐ¸Ð½ÐºÐ¸ Ð¿Ð¾ Ð·Ð°Ð¿ÑÐ¾ÑÑ ÐºÐ¾Ð»ÐµÑÐ½Ð¸ÐºÐ¾Ð²Ð° ÑÐ¾Ð½ÐµÐ¼Ð°ÑÐ¸ÑÐµÑÐºÐ¸Ð¹ ÑÐ»ÑÑ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97" y="1580953"/>
            <a:ext cx="285750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849" y="914399"/>
            <a:ext cx="4867934" cy="686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1418" y="34208"/>
            <a:ext cx="8610600" cy="1293028"/>
          </a:xfrm>
        </p:spPr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790" y="945751"/>
            <a:ext cx="7168516" cy="4276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790" y="5222236"/>
            <a:ext cx="7403946" cy="140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055" y="4076502"/>
            <a:ext cx="2022763" cy="2781498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07324"/>
            <a:ext cx="2272145" cy="2950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557" y="3690297"/>
            <a:ext cx="2797752" cy="316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36072" y="1440364"/>
            <a:ext cx="111459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Большинство детей правильно произносят трудные в артикуляционном  плане звуки (шипящие, </a:t>
            </a:r>
            <a:r>
              <a:rPr lang="ru-RU" dirty="0" err="1" smtClean="0"/>
              <a:t>соноры</a:t>
            </a:r>
            <a:r>
              <a:rPr lang="ru-RU" dirty="0" smtClean="0"/>
              <a:t>), но испытывают затруднение в дифференциации звуков. </a:t>
            </a:r>
          </a:p>
          <a:p>
            <a:endParaRPr lang="ru-RU" dirty="0" smtClean="0"/>
          </a:p>
          <a:p>
            <a:r>
              <a:rPr lang="ru-RU" dirty="0" smtClean="0"/>
              <a:t>Ясность, внятность речи зависит от скорости высказывания. У детей говорящих быстро, речь менее отчетлива. Причиной неправильного произношения звуков, могут быть дефекты в строении речевых органов. Недостаточная подвижность мышц артикуляционного аппарата.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68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251</TotalTime>
  <Words>413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Constantia</vt:lpstr>
      <vt:lpstr>Times New Roman</vt:lpstr>
      <vt:lpstr>След самолета</vt:lpstr>
      <vt:lpstr>Звуковая культура речи</vt:lpstr>
      <vt:lpstr>Звуковая культура речи является составной частью общей речевой культуры. </vt:lpstr>
      <vt:lpstr>Презентация PowerPoint</vt:lpstr>
      <vt:lpstr>Презентация PowerPoint</vt:lpstr>
      <vt:lpstr>Средняя группа</vt:lpstr>
      <vt:lpstr>Презентация PowerPoint</vt:lpstr>
      <vt:lpstr>Игры по средней группе </vt:lpstr>
      <vt:lpstr>Старшая группа</vt:lpstr>
      <vt:lpstr>Презентация PowerPoint</vt:lpstr>
      <vt:lpstr>Подготовительная группа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Звуковая культура речи</dc:title>
  <dc:creator>Alice</dc:creator>
  <cp:lastModifiedBy>Alice</cp:lastModifiedBy>
  <cp:revision>25</cp:revision>
  <dcterms:created xsi:type="dcterms:W3CDTF">2019-03-10T12:58:27Z</dcterms:created>
  <dcterms:modified xsi:type="dcterms:W3CDTF">2022-04-10T06:15:55Z</dcterms:modified>
</cp:coreProperties>
</file>