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2" r:id="rId2"/>
    <p:sldId id="277" r:id="rId3"/>
    <p:sldId id="280" r:id="rId4"/>
    <p:sldId id="257" r:id="rId5"/>
    <p:sldId id="273" r:id="rId6"/>
    <p:sldId id="274" r:id="rId7"/>
    <p:sldId id="276" r:id="rId8"/>
    <p:sldId id="264" r:id="rId9"/>
    <p:sldId id="265" r:id="rId10"/>
    <p:sldId id="28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78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1482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86A5D-D013-499D-89A3-486B7BCA6C4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EDF8A4-2E3B-4525-9A1A-D1B52461B8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858248" cy="6536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ФОто дети гр№1\IMG_107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85860"/>
            <a:ext cx="8786842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14348" y="214290"/>
            <a:ext cx="7858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Очень любит детвора танцы, музыку, игру с утра,</a:t>
            </a:r>
          </a:p>
          <a:p>
            <a:r>
              <a:rPr lang="ru-RU" dirty="0" smtClean="0"/>
              <a:t>Когда умылись причесались ,</a:t>
            </a:r>
          </a:p>
          <a:p>
            <a:r>
              <a:rPr lang="ru-RU" dirty="0" smtClean="0"/>
              <a:t>Когда опрятные мы стали! Тогда </a:t>
            </a:r>
            <a:r>
              <a:rPr lang="ru-RU" smtClean="0"/>
              <a:t>и танцевать пора!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29058" y="0"/>
            <a:ext cx="4357750" cy="347787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Большое внимание я уделяю  обучению гигиеническим навыкам и самообслуживанию: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 </a:t>
            </a:r>
            <a:r>
              <a:rPr lang="ru-RU" sz="2000" b="1" dirty="0" smtClean="0"/>
              <a:t>Гигиена тела, одевание, раздевание, умывание, освоение навыков приёма пищи, опрятности. Самообслуживание формируется под воздействием воспитания при определённом уровне развития у ребёнка общей и мелкой моторики, зрения, слуха, мышления, внимания.</a:t>
            </a:r>
          </a:p>
        </p:txBody>
      </p:sp>
      <p:pic>
        <p:nvPicPr>
          <p:cNvPr id="1027" name="Picture 3" descr="C:\ФОто дети гр№1\WP_20160512_16_26_53_P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071802" cy="5468406"/>
          </a:xfrm>
          <a:prstGeom prst="rect">
            <a:avLst/>
          </a:prstGeom>
          <a:noFill/>
        </p:spPr>
      </p:pic>
      <p:pic>
        <p:nvPicPr>
          <p:cNvPr id="5" name="Picture 3" descr="img03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774672" y="2940444"/>
            <a:ext cx="2660949" cy="420956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4546" y="0"/>
            <a:ext cx="4572000" cy="310854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</a:rPr>
              <a:t>Прежде</a:t>
            </a:r>
            <a:r>
              <a:rPr lang="ru-RU" sz="1400" b="1" dirty="0" smtClean="0">
                <a:solidFill>
                  <a:srgbClr val="C00000"/>
                </a:solidFill>
              </a:rPr>
              <a:t>, чем приступить к мытью рук, ребёнка я учу вытирать. Мы вывешиваем полотенце так, чтобы удобно было вытирать руки. Если ребёнок не дотягивается я ставлю табуретку, чтобы ребёнок мог на её встать и легко мог дотянуться до полотенца.</a:t>
            </a:r>
          </a:p>
          <a:p>
            <a:r>
              <a:rPr lang="ru-RU" sz="1400" b="1" dirty="0" smtClean="0">
                <a:solidFill>
                  <a:srgbClr val="C00000"/>
                </a:solidFill>
              </a:rPr>
              <a:t>В этом случае я читаю стихотворение. Рассказываю </a:t>
            </a:r>
            <a:r>
              <a:rPr lang="ru-RU" sz="1400" b="1" dirty="0" err="1" smtClean="0">
                <a:solidFill>
                  <a:srgbClr val="C00000"/>
                </a:solidFill>
              </a:rPr>
              <a:t>потешку</a:t>
            </a:r>
            <a:r>
              <a:rPr lang="ru-RU" sz="1400" b="1" dirty="0" smtClean="0">
                <a:solidFill>
                  <a:srgbClr val="C00000"/>
                </a:solidFill>
              </a:rPr>
              <a:t>. (По потребителю: для детей)</a:t>
            </a:r>
          </a:p>
          <a:p>
            <a:r>
              <a:rPr lang="ru-RU" sz="1400" b="1" dirty="0" smtClean="0">
                <a:solidFill>
                  <a:srgbClr val="C00000"/>
                </a:solidFill>
              </a:rPr>
              <a:t>«я сегодня с мылом захотел играть.</a:t>
            </a:r>
          </a:p>
          <a:p>
            <a:r>
              <a:rPr lang="ru-RU" sz="1400" b="1" dirty="0" smtClean="0">
                <a:solidFill>
                  <a:srgbClr val="C00000"/>
                </a:solidFill>
              </a:rPr>
              <a:t>Я сегодня мыло буду доставать.</a:t>
            </a:r>
          </a:p>
          <a:p>
            <a:r>
              <a:rPr lang="ru-RU" sz="1400" b="1" dirty="0" smtClean="0">
                <a:solidFill>
                  <a:srgbClr val="C00000"/>
                </a:solidFill>
              </a:rPr>
              <a:t>Вот из этой миски, а затем из той.</a:t>
            </a:r>
          </a:p>
          <a:p>
            <a:r>
              <a:rPr lang="ru-RU" sz="1400" b="1" dirty="0" smtClean="0">
                <a:solidFill>
                  <a:srgbClr val="C00000"/>
                </a:solidFill>
              </a:rPr>
              <a:t>Будет очень весело нам играть с тобой</a:t>
            </a:r>
          </a:p>
          <a:p>
            <a:r>
              <a:rPr lang="ru-RU" sz="1400" b="1" dirty="0" smtClean="0">
                <a:solidFill>
                  <a:srgbClr val="C00000"/>
                </a:solidFill>
              </a:rPr>
              <a:t>Мыло с нами не играет мыло на пол убегает!»</a:t>
            </a:r>
          </a:p>
          <a:p>
            <a:r>
              <a:rPr lang="ru-RU" sz="1400" b="1" dirty="0" smtClean="0">
                <a:solidFill>
                  <a:srgbClr val="C00000"/>
                </a:solidFill>
              </a:rPr>
              <a:t>Вопрос: мыло какое? « скользкое»</a:t>
            </a:r>
          </a:p>
          <a:p>
            <a:r>
              <a:rPr lang="ru-RU" sz="1400" b="1" dirty="0" smtClean="0">
                <a:solidFill>
                  <a:srgbClr val="C00000"/>
                </a:solidFill>
              </a:rPr>
              <a:t>« сухое – мокрое</a:t>
            </a:r>
            <a:endParaRPr lang="ru-RU" sz="14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3000372"/>
            <a:ext cx="4429156" cy="35394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Умение умываться я разбиваю на 4 шага:</a:t>
            </a:r>
          </a:p>
          <a:p>
            <a:pPr lvl="0"/>
            <a:r>
              <a:rPr lang="ru-RU" sz="1400" b="1" dirty="0" smtClean="0">
                <a:solidFill>
                  <a:srgbClr val="FF0000"/>
                </a:solidFill>
              </a:rPr>
              <a:t>включить воду</a:t>
            </a:r>
          </a:p>
          <a:p>
            <a:pPr lvl="0"/>
            <a:r>
              <a:rPr lang="ru-RU" sz="1400" b="1" dirty="0" smtClean="0">
                <a:solidFill>
                  <a:srgbClr val="FF0000"/>
                </a:solidFill>
              </a:rPr>
              <a:t>выбираем комфортную температуру воды</a:t>
            </a:r>
          </a:p>
          <a:p>
            <a:pPr lvl="0"/>
            <a:r>
              <a:rPr lang="ru-RU" sz="1400" b="1" dirty="0" smtClean="0">
                <a:solidFill>
                  <a:srgbClr val="FF0000"/>
                </a:solidFill>
              </a:rPr>
              <a:t>намочим руки под струёй </a:t>
            </a:r>
            <a:r>
              <a:rPr lang="ru-RU" sz="1400" b="1" dirty="0" smtClean="0">
                <a:solidFill>
                  <a:srgbClr val="FF0000"/>
                </a:solidFill>
              </a:rPr>
              <a:t>воды намылить </a:t>
            </a:r>
            <a:r>
              <a:rPr lang="ru-RU" sz="1400" b="1" dirty="0" smtClean="0">
                <a:solidFill>
                  <a:srgbClr val="FF0000"/>
                </a:solidFill>
              </a:rPr>
              <a:t>руки</a:t>
            </a:r>
          </a:p>
          <a:p>
            <a:pPr lvl="0"/>
            <a:r>
              <a:rPr lang="ru-RU" sz="1400" b="1" dirty="0" smtClean="0">
                <a:solidFill>
                  <a:srgbClr val="FF0000"/>
                </a:solidFill>
              </a:rPr>
              <a:t>споласкивать руки. </a:t>
            </a:r>
            <a:r>
              <a:rPr lang="ru-RU" sz="1400" b="1" dirty="0" smtClean="0">
                <a:solidFill>
                  <a:srgbClr val="FF0000"/>
                </a:solidFill>
              </a:rPr>
              <a:t>встряхните </a:t>
            </a:r>
            <a:r>
              <a:rPr lang="ru-RU" sz="1400" b="1" dirty="0" smtClean="0">
                <a:solidFill>
                  <a:srgbClr val="FF0000"/>
                </a:solidFill>
              </a:rPr>
              <a:t>воду с кистей.</a:t>
            </a:r>
          </a:p>
          <a:p>
            <a:pPr lvl="0"/>
            <a:r>
              <a:rPr lang="ru-RU" sz="1400" b="1" dirty="0" smtClean="0">
                <a:solidFill>
                  <a:srgbClr val="FF0000"/>
                </a:solidFill>
              </a:rPr>
              <a:t>выключить </a:t>
            </a:r>
            <a:r>
              <a:rPr lang="ru-RU" sz="1400" b="1" dirty="0" smtClean="0">
                <a:solidFill>
                  <a:srgbClr val="FF0000"/>
                </a:solidFill>
              </a:rPr>
              <a:t>воду. Для </a:t>
            </a:r>
            <a:r>
              <a:rPr lang="ru-RU" sz="1400" b="1" dirty="0" smtClean="0">
                <a:solidFill>
                  <a:srgbClr val="FF0000"/>
                </a:solidFill>
              </a:rPr>
              <a:t>лучшего усвоения навыков </a:t>
            </a:r>
            <a:endParaRPr lang="ru-RU" sz="1400" b="1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применяю</a:t>
            </a:r>
            <a:r>
              <a:rPr lang="ru-RU" sz="1400" b="1" dirty="0" smtClean="0">
                <a:solidFill>
                  <a:srgbClr val="FF0000"/>
                </a:solidFill>
              </a:rPr>
              <a:t>:  </a:t>
            </a:r>
            <a:r>
              <a:rPr lang="ru-RU" sz="1400" b="1" dirty="0" err="1" smtClean="0">
                <a:solidFill>
                  <a:srgbClr val="FF0000"/>
                </a:solidFill>
              </a:rPr>
              <a:t>потешки</a:t>
            </a:r>
            <a:r>
              <a:rPr lang="ru-RU" sz="1400" b="1" dirty="0" smtClean="0">
                <a:solidFill>
                  <a:srgbClr val="FF0000"/>
                </a:solidFill>
              </a:rPr>
              <a:t>, стихотворения, 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 Ах ты, девочка чумазая, 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Где же руки ты измазала?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Чёрные ладошки, на локтях дорожки.</a:t>
            </a:r>
            <a:r>
              <a:rPr lang="ru-RU" sz="1400" b="1" i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sz="1400" b="1" i="1" dirty="0" smtClean="0">
                <a:solidFill>
                  <a:srgbClr val="FF0000"/>
                </a:solidFill>
              </a:rPr>
              <a:t>Умывание лица</a:t>
            </a:r>
            <a:endParaRPr lang="ru-RU" sz="1400" b="1" dirty="0" smtClean="0">
              <a:solidFill>
                <a:srgbClr val="FF0000"/>
              </a:solidFill>
            </a:endParaRPr>
          </a:p>
          <a:p>
            <a:r>
              <a:rPr lang="ru-RU" sz="1400" b="1" dirty="0" smtClean="0">
                <a:solidFill>
                  <a:srgbClr val="FF0000"/>
                </a:solidFill>
              </a:rPr>
              <a:t>Цель: совершенствовать навыки умывания, усваивать последовательность выполнения действия( алгоритм).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Это делаем перед зеркалом, чтобы он видел, что делает.</a:t>
            </a:r>
            <a:endParaRPr lang="ru-RU" sz="14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C:\ФОто дети гр№1\WP_20160512_16_25_58_Pr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71670" cy="3843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ФОто дети гр№1\WP_20160512_16_27_34_Pr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77054" y="0"/>
            <a:ext cx="2366946" cy="3438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0" y="4000504"/>
            <a:ext cx="20762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Наши детки </a:t>
            </a:r>
            <a:endParaRPr lang="ru-RU" b="1" i="1" dirty="0" smtClean="0">
              <a:solidFill>
                <a:srgbClr val="FF0000"/>
              </a:solidFill>
            </a:endParaRPr>
          </a:p>
          <a:p>
            <a:r>
              <a:rPr lang="ru-RU" b="1" i="1" dirty="0" smtClean="0">
                <a:solidFill>
                  <a:srgbClr val="FF0000"/>
                </a:solidFill>
              </a:rPr>
              <a:t>умываться </a:t>
            </a:r>
            <a:r>
              <a:rPr lang="ru-RU" b="1" i="1" dirty="0" smtClean="0">
                <a:solidFill>
                  <a:srgbClr val="FF0000"/>
                </a:solidFill>
              </a:rPr>
              <a:t>идут. </a:t>
            </a:r>
            <a:endParaRPr lang="ru-RU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ФОто дети гр№1\WP_20160512_15_20_46_Pr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071546"/>
            <a:ext cx="8043893" cy="557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71472" y="357166"/>
            <a:ext cx="8001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Наши детки идут одеваться .Алгоритм одевания.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97346"/>
            <a:ext cx="8677628" cy="501675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Процесс </a:t>
            </a:r>
            <a:r>
              <a:rPr lang="ru-RU" sz="2000" b="1" dirty="0">
                <a:solidFill>
                  <a:srgbClr val="FF0000"/>
                </a:solidFill>
              </a:rPr>
              <a:t>застёгивание </a:t>
            </a:r>
            <a:r>
              <a:rPr lang="ru-RU" sz="2000" b="1" dirty="0" smtClean="0">
                <a:solidFill>
                  <a:srgbClr val="FF0000"/>
                </a:solidFill>
              </a:rPr>
              <a:t>пуговицы делю </a:t>
            </a:r>
            <a:r>
              <a:rPr lang="ru-RU" sz="2000" b="1" dirty="0">
                <a:solidFill>
                  <a:srgbClr val="FF0000"/>
                </a:solidFill>
              </a:rPr>
              <a:t>на маленькие действия, </a:t>
            </a:r>
            <a:r>
              <a:rPr lang="ru-RU" sz="2000" b="1" dirty="0"/>
              <a:t>который ребёнок может выполнить, показ – чёткий, неторопливый, последовательный, действия доводятся до автоматизма.</a:t>
            </a:r>
          </a:p>
          <a:p>
            <a:r>
              <a:rPr lang="ru-RU" sz="2000" b="1" dirty="0"/>
              <a:t>На занятиях используем ИКТ: песенки, стихи,  мультфильмы.. </a:t>
            </a:r>
            <a:r>
              <a:rPr lang="ru-RU" sz="2000" b="1" dirty="0" smtClean="0"/>
              <a:t>напоминаю </a:t>
            </a:r>
            <a:r>
              <a:rPr lang="ru-RU" sz="2000" b="1" dirty="0"/>
              <a:t>ребёнку, что одеваться нужно в определённой последовательности.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КАРТА АЛГОРИТМОВ ОДЕВАНИЯ  </a:t>
            </a:r>
            <a:r>
              <a:rPr lang="ru-RU" sz="2000" b="1" dirty="0" smtClean="0"/>
              <a:t>положу одежду </a:t>
            </a:r>
            <a:r>
              <a:rPr lang="ru-RU" sz="2000" b="1" dirty="0"/>
              <a:t>перед ребёнком. Формирование застёгивания молнии, формирование застёгивания пуговиц посредствам развития мелкой моторики. Есть диск, обучающий и развивает мелкую моторику.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Куколка замёрзла!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Холодно играть.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Надо нашей Мане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Кофту быстро дать.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раздевание</a:t>
            </a:r>
          </a:p>
          <a:p>
            <a:r>
              <a:rPr lang="ru-RU" sz="2000" b="1" dirty="0" smtClean="0"/>
              <a:t>Учу снимать </a:t>
            </a:r>
            <a:r>
              <a:rPr lang="ru-RU" sz="2000" b="1" dirty="0"/>
              <a:t>штанишки, начинаем с коротких штанишек или трусов, Снимать их легче. </a:t>
            </a:r>
          </a:p>
        </p:txBody>
      </p:sp>
    </p:spTree>
    <p:extLst>
      <p:ext uri="{BB962C8B-B14F-4D97-AF65-F5344CB8AC3E}">
        <p14:creationId xmlns="" xmlns:p14="http://schemas.microsoft.com/office/powerpoint/2010/main" val="2228392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71934" y="500042"/>
            <a:ext cx="4572000" cy="507831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Наши детки идут за стол.</a:t>
            </a:r>
          </a:p>
          <a:p>
            <a:r>
              <a:rPr lang="ru-RU" b="1" dirty="0" smtClean="0"/>
              <a:t>В этой главе материал направлен на поэтапное обучение.</a:t>
            </a:r>
          </a:p>
          <a:p>
            <a:r>
              <a:rPr lang="ru-RU" b="1" dirty="0" smtClean="0"/>
              <a:t>1.Игры направленные на косвенные приёмы обучения навыку.</a:t>
            </a:r>
          </a:p>
          <a:p>
            <a:r>
              <a:rPr lang="ru-RU" b="1" dirty="0" smtClean="0"/>
              <a:t>2.Непосредственное формирование навыка.</a:t>
            </a:r>
          </a:p>
          <a:p>
            <a:r>
              <a:rPr lang="ru-RU" b="1" dirty="0" smtClean="0"/>
              <a:t>3.Закрепление навыка в дидактической игре.</a:t>
            </a:r>
          </a:p>
          <a:p>
            <a:r>
              <a:rPr lang="ru-RU" b="1" dirty="0" smtClean="0"/>
              <a:t>В игре ребёнок учится правильно держать ложку, наполнять её содержимым, опускать ложку в миску. Повторение : много, много раз, пока навык не закрепится. </a:t>
            </a:r>
          </a:p>
          <a:p>
            <a:r>
              <a:rPr lang="ru-RU" b="1" dirty="0" smtClean="0"/>
              <a:t>Подкрепляется интерес ИКТ: 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По виду источника</a:t>
            </a:r>
            <a:r>
              <a:rPr lang="ru-RU" b="1" i="1" dirty="0" smtClean="0"/>
              <a:t>: песенки ,сказки, книги, рисунки. Стихи.</a:t>
            </a:r>
            <a:endParaRPr lang="ru-RU" b="1" dirty="0" smtClean="0"/>
          </a:p>
          <a:p>
            <a:r>
              <a:rPr lang="ru-RU" b="1" i="1" dirty="0" smtClean="0">
                <a:solidFill>
                  <a:srgbClr val="0070C0"/>
                </a:solidFill>
              </a:rPr>
              <a:t>По потребителю </a:t>
            </a:r>
            <a:r>
              <a:rPr lang="ru-RU" b="1" i="1" dirty="0" smtClean="0"/>
              <a:t>для детей.</a:t>
            </a:r>
            <a:endParaRPr lang="ru-RU" b="1" dirty="0"/>
          </a:p>
        </p:txBody>
      </p:sp>
      <p:pic>
        <p:nvPicPr>
          <p:cNvPr id="3" name="Рисунок 2" descr="C:\ФОто дети гр№1\WP_20160512_15_32_48_Pr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71480"/>
            <a:ext cx="3857652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ФОто дети гр№1\WP_20160512_16_38_41_Pr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35719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857620" y="285728"/>
            <a:ext cx="4572000" cy="313932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Учу снимать штанишки, </a:t>
            </a:r>
            <a:r>
              <a:rPr lang="ru-RU" b="1" dirty="0" smtClean="0"/>
              <a:t>начинаем с коротких штанишек или трусов, Снимать их легче. </a:t>
            </a:r>
          </a:p>
          <a:p>
            <a:r>
              <a:rPr lang="ru-RU" b="1" dirty="0" smtClean="0"/>
              <a:t>«Расстегни пуговицу на рубашке» сообщение: кратко, чётко, последовательно, подкрепление определёнными действиями.</a:t>
            </a:r>
          </a:p>
          <a:p>
            <a:r>
              <a:rPr lang="ru-RU" b="1" dirty="0" smtClean="0"/>
              <a:t>В эти моменты я говорю с детьми и читаю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/>
              <a:t>потешки</a:t>
            </a:r>
            <a:r>
              <a:rPr lang="ru-RU" b="1" dirty="0" smtClean="0"/>
              <a:t>, четверостишие, предварительно смотрим с </a:t>
            </a:r>
            <a:r>
              <a:rPr lang="ru-RU" b="1" dirty="0" err="1" smtClean="0"/>
              <a:t>детьми:мультфильмы</a:t>
            </a:r>
            <a:r>
              <a:rPr lang="ru-RU" b="1" dirty="0" smtClean="0"/>
              <a:t> и слайды. Диски. Игры на одевания и раздевания. 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285860"/>
            <a:ext cx="8358246" cy="526297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Самообслуживание </a:t>
            </a:r>
            <a:r>
              <a:rPr lang="ru-RU" sz="2400" b="1" dirty="0"/>
              <a:t>играет определённую роль, научившись ребёнок становится более самостоятельным, это способствует поднятию самооценки ребёнка, и это играет большую роль в развитии ребёнка.</a:t>
            </a:r>
          </a:p>
          <a:p>
            <a:r>
              <a:rPr lang="ru-RU" sz="2400" b="1" dirty="0"/>
              <a:t> </a:t>
            </a:r>
            <a:r>
              <a:rPr lang="ru-RU" sz="2400" b="1" dirty="0">
                <a:solidFill>
                  <a:srgbClr val="FF0000"/>
                </a:solidFill>
              </a:rPr>
              <a:t>Мы помогаем в овладении </a:t>
            </a:r>
            <a:r>
              <a:rPr lang="ru-RU" sz="2400" b="1" dirty="0"/>
              <a:t>тем или иным навыком, но для этого  учитывается возрастная норма формирования навыков.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Мы берём пошаговые действия</a:t>
            </a:r>
            <a:r>
              <a:rPr lang="ru-RU" sz="2400" b="1" dirty="0"/>
              <a:t>, количество шагов в каждом случае учится индивидуально Ключ к успеху это чёткое понимание того, какие маленькие шаги нужно сделать, чтобы овладеть тем или иным навыком самообслуживания и медленное продвижение вперёд. Это навык который ребёнок хочет освоить  и готов освоить и которому мы хотим обучить.</a:t>
            </a:r>
          </a:p>
        </p:txBody>
      </p:sp>
    </p:spTree>
    <p:extLst>
      <p:ext uri="{BB962C8B-B14F-4D97-AF65-F5344CB8AC3E}">
        <p14:creationId xmlns="" xmlns:p14="http://schemas.microsoft.com/office/powerpoint/2010/main" val="3998710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063724" cy="470898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</a:rPr>
              <a:t>Как научить ребёнка</a:t>
            </a:r>
            <a:endParaRPr lang="ru-RU" sz="2000" b="1" dirty="0">
              <a:solidFill>
                <a:srgbClr val="FF0000"/>
              </a:solidFill>
            </a:endParaRPr>
          </a:p>
          <a:p>
            <a:r>
              <a:rPr lang="ru-RU" sz="2000" b="1" dirty="0">
                <a:solidFill>
                  <a:srgbClr val="0070C0"/>
                </a:solidFill>
              </a:rPr>
              <a:t>Успех малыша зависит :</a:t>
            </a:r>
          </a:p>
          <a:p>
            <a:pPr lvl="0"/>
            <a:r>
              <a:rPr lang="ru-RU" sz="2000" b="1" dirty="0">
                <a:solidFill>
                  <a:srgbClr val="00B0F0"/>
                </a:solidFill>
              </a:rPr>
              <a:t>от инструктирования</a:t>
            </a:r>
            <a:r>
              <a:rPr lang="ru-RU" sz="2000" b="1" dirty="0"/>
              <a:t>, относительно того, что он будет делать и </a:t>
            </a:r>
            <a:r>
              <a:rPr lang="ru-RU" sz="2000" b="1" dirty="0">
                <a:solidFill>
                  <a:srgbClr val="00B0F0"/>
                </a:solidFill>
              </a:rPr>
              <a:t>поощрения его усилий  </a:t>
            </a:r>
            <a:r>
              <a:rPr lang="ru-RU" sz="2000" b="1" dirty="0"/>
              <a:t>( правильно составленные указания и вовремя произведённое вознаграждение)</a:t>
            </a:r>
          </a:p>
          <a:p>
            <a:pPr lvl="0"/>
            <a:r>
              <a:rPr lang="ru-RU" sz="2000" b="1" dirty="0"/>
              <a:t>указание  произносим, когда ребёнок смотрит на нас.</a:t>
            </a:r>
          </a:p>
          <a:p>
            <a:pPr lvl="0"/>
            <a:r>
              <a:rPr lang="ru-RU" sz="2000" b="1" dirty="0"/>
              <a:t>Указание произносим медленно, ясно, словами, которые ребёнок хорошо понимает.</a:t>
            </a:r>
          </a:p>
          <a:p>
            <a:pPr lvl="0"/>
            <a:r>
              <a:rPr lang="ru-RU" sz="2000" b="1" dirty="0"/>
              <a:t>Указание состоит из 2-3 предложений, т.е. краткое.</a:t>
            </a:r>
          </a:p>
          <a:p>
            <a:pPr lvl="0"/>
            <a:r>
              <a:rPr lang="ru-RU" sz="2000" b="1" dirty="0"/>
              <a:t>Указание сочетается с демонстрацией</a:t>
            </a:r>
          </a:p>
          <a:p>
            <a:pPr lvl="0"/>
            <a:r>
              <a:rPr lang="ru-RU" sz="2000" b="1" dirty="0"/>
              <a:t>Указание конкретное («возьми одно печенье», и не говорим «не бери много печенья»)</a:t>
            </a:r>
          </a:p>
          <a:p>
            <a:pPr lvl="0"/>
            <a:r>
              <a:rPr lang="ru-RU" sz="2000" b="1" dirty="0"/>
              <a:t>Указание даём в позитивном тоне - оно указывает что делать можно, а не то, что делать нельзя.» Надень варежки», но не «Не забудь надеть варежки»</a:t>
            </a:r>
          </a:p>
        </p:txBody>
      </p:sp>
      <p:pic>
        <p:nvPicPr>
          <p:cNvPr id="3" name="Picture 2" descr="E:\Documents and Settings\User\Мои документы\Мои рисунки\img2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12388" y="4286256"/>
            <a:ext cx="3317297" cy="23093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513266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3">
      <a:dk1>
        <a:sysClr val="windowText" lastClr="000000"/>
      </a:dk1>
      <a:lt1>
        <a:sysClr val="window" lastClr="FFFFFF"/>
      </a:lt1>
      <a:dk2>
        <a:srgbClr val="00B050"/>
      </a:dk2>
      <a:lt2>
        <a:srgbClr val="F4E7ED"/>
      </a:lt2>
      <a:accent1>
        <a:srgbClr val="B83D68"/>
      </a:accent1>
      <a:accent2>
        <a:srgbClr val="AC66BB"/>
      </a:accent2>
      <a:accent3>
        <a:srgbClr val="00B050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B13F9A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756</Words>
  <PresentationFormat>Экран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43</cp:revision>
  <dcterms:modified xsi:type="dcterms:W3CDTF">2018-01-09T08:50:31Z</dcterms:modified>
</cp:coreProperties>
</file>