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8" r:id="rId4"/>
    <p:sldId id="327" r:id="rId5"/>
    <p:sldId id="328" r:id="rId6"/>
    <p:sldId id="329" r:id="rId7"/>
    <p:sldId id="330" r:id="rId8"/>
    <p:sldId id="332" r:id="rId9"/>
    <p:sldId id="333" r:id="rId10"/>
    <p:sldId id="272" r:id="rId11"/>
    <p:sldId id="258" r:id="rId12"/>
    <p:sldId id="284" r:id="rId13"/>
    <p:sldId id="279" r:id="rId14"/>
    <p:sldId id="283" r:id="rId15"/>
    <p:sldId id="287" r:id="rId16"/>
    <p:sldId id="286" r:id="rId17"/>
    <p:sldId id="268" r:id="rId18"/>
    <p:sldId id="290" r:id="rId19"/>
    <p:sldId id="282" r:id="rId20"/>
    <p:sldId id="296" r:id="rId21"/>
    <p:sldId id="293" r:id="rId22"/>
    <p:sldId id="266" r:id="rId23"/>
    <p:sldId id="280" r:id="rId24"/>
    <p:sldId id="321" r:id="rId25"/>
    <p:sldId id="307" r:id="rId26"/>
    <p:sldId id="273" r:id="rId27"/>
    <p:sldId id="274" r:id="rId28"/>
    <p:sldId id="275" r:id="rId29"/>
    <p:sldId id="276" r:id="rId30"/>
    <p:sldId id="334" r:id="rId31"/>
    <p:sldId id="335" r:id="rId32"/>
    <p:sldId id="336" r:id="rId33"/>
    <p:sldId id="259" r:id="rId34"/>
    <p:sldId id="260" r:id="rId35"/>
    <p:sldId id="261" r:id="rId36"/>
    <p:sldId id="262" r:id="rId37"/>
    <p:sldId id="263" r:id="rId38"/>
    <p:sldId id="337" r:id="rId39"/>
    <p:sldId id="265" r:id="rId40"/>
    <p:sldId id="271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8987"/>
    <a:srgbClr val="F9B277"/>
    <a:srgbClr val="A9F1BC"/>
    <a:srgbClr val="8DE38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547664" y="1196752"/>
            <a:ext cx="6408712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Семинар-практикум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1" u="none" strike="noStrike" cap="none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«Развитие речи детей </a:t>
            </a:r>
            <a:br>
              <a:rPr kumimoji="0" lang="ru-RU" sz="4800" b="1" i="1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b="1" i="1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дошкольного возраста»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1340768"/>
            <a:ext cx="698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Речевые   проблемы воспитанников   ДОУ,                                  отчего   они   возникают?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1840" y="3789040"/>
            <a:ext cx="3096344" cy="268433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764704"/>
            <a:ext cx="7888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проблемы речевого развития.</a:t>
            </a:r>
            <a:endParaRPr kumimoji="0" lang="ru-RU" sz="2800" b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187624" y="1357298"/>
            <a:ext cx="716428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 – великий дар природы, благодаря которому люди получают широкие возможности общения друг с другом. Речь объединяет людей в их  деятельности, помогает понять, формируют взгляды и убеждения. Речь оказывает человеку огромную услугу в познании мира. Однако на появления и становление речи природа отводит человеку очень мало времени – ранний  и  дошкольный возраст. 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357166"/>
            <a:ext cx="8246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Типичные проблемы развития речи дошкольника: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571612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односложная, состоящая лишь из простых предложений речь (так называемая «ситуативная» речь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                                                                                                            –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неспособность  грамматически  правильно построить  распространенное  предложение.                                               – бедность речи.                                  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замусоривание   речи  сленговыми  словами (результат  просмотров  телевизионных передач, употребление  нелитературных  слов  и выражений)</a:t>
            </a:r>
          </a:p>
        </p:txBody>
      </p:sp>
      <p:pic>
        <p:nvPicPr>
          <p:cNvPr id="8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516216" y="5214950"/>
            <a:ext cx="2342064" cy="1382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332656"/>
            <a:ext cx="3129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543824" cy="6072230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бедная  диалогическая  речь                                                                     - неспособность построить монолог: например, сюжетный  или  описательный  рассказ  на предложенную  тему, пересказ  текста  своими  словами.                                                                                                        -  отсутствие  логического  обоснования  своих утверждений  и  выводов.                                                                                – отсутствие  навыков  культуры  речи: неумение использовать  интонации,  регулировать  громкость голоса  и  темп  речи  и  т.д.                                                                – плохая дикция. </a:t>
            </a:r>
          </a:p>
        </p:txBody>
      </p:sp>
      <p:pic>
        <p:nvPicPr>
          <p:cNvPr id="6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00760" y="4714884"/>
            <a:ext cx="2500330" cy="1882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4414" y="285729"/>
            <a:ext cx="73581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чем же дело? Что влияет на развитие речи детей?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На самом деле причин много.  В последние годы быстро увеличивается количество детей с ослабленным здоровьем,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гиперактивных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детей, детей с нарушениями  эмоционально-волевой сферы, многие дошкольники  имеют  задержку речевого  и  психического  развития. Но если ребенок  здоров, то основной причиной  является, к сожалению  педагогическая  и  социальная запущенность.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Picture 9" descr="ff962c65118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5429264"/>
            <a:ext cx="2000264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87624" y="1556792"/>
            <a:ext cx="2808312" cy="6487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8016" tIns="73152" rIns="128016" bIns="73152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kern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4214810" y="2714620"/>
            <a:ext cx="2210765" cy="3863611"/>
            <a:chOff x="2880312" y="841730"/>
            <a:chExt cx="2210765" cy="4846901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2880312" y="841730"/>
              <a:ext cx="2210765" cy="4846901"/>
            </a:xfrm>
            <a:prstGeom prst="rect">
              <a:avLst/>
            </a:prstGeom>
          </p:spPr>
          <p:style>
            <a:lnRef idx="2">
              <a:schemeClr val="accent3">
                <a:tint val="40000"/>
                <a:alpha val="90000"/>
                <a:hueOff val="5358425"/>
                <a:satOff val="-6896"/>
                <a:lumOff val="-537"/>
                <a:alphaOff val="0"/>
              </a:schemeClr>
            </a:lnRef>
            <a:fillRef idx="1">
              <a:schemeClr val="accent3">
                <a:tint val="40000"/>
                <a:alpha val="90000"/>
                <a:hueOff val="5358425"/>
                <a:satOff val="-6896"/>
                <a:lumOff val="-537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5358425"/>
                <a:satOff val="-6896"/>
                <a:lumOff val="-537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2880312" y="841730"/>
              <a:ext cx="2210765" cy="4846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14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358114" cy="657227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 успешного  развития  речи необходимо:                                                   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интересно  организовать  жизнь  ребенка.                                                      – постоянно  побуждать  ребенка  говорить.                                                     – создавать  соответствующую  обстановку.                                                    – не забывать про одаренных детей.                                                    Речью  мы  определяем  судьбу  ребенка.                                                    Из  всех талантов  самый  главный  талант  – ОБЩЕНИЕ.                                                                                        Исходя из  вышесказанного, в дошкольном учреждении  максимально  необходимо  создавать условия  для  развития  речи  детей. </a:t>
            </a:r>
          </a:p>
        </p:txBody>
      </p:sp>
      <p:pic>
        <p:nvPicPr>
          <p:cNvPr id="8" name="Picture 9" descr="ff962c65118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57167"/>
            <a:ext cx="214314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516216" y="5214950"/>
            <a:ext cx="2342064" cy="1382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87624" y="1556792"/>
            <a:ext cx="2808312" cy="6487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8016" tIns="73152" rIns="128016" bIns="73152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b="1" kern="1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kern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1285852" y="4714883"/>
            <a:ext cx="7358114" cy="1928827"/>
            <a:chOff x="2880312" y="841730"/>
            <a:chExt cx="2210765" cy="4846901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2880312" y="841730"/>
              <a:ext cx="2210765" cy="4846901"/>
            </a:xfrm>
            <a:prstGeom prst="rect">
              <a:avLst/>
            </a:prstGeom>
          </p:spPr>
          <p:style>
            <a:lnRef idx="2">
              <a:schemeClr val="accent3">
                <a:tint val="40000"/>
                <a:alpha val="90000"/>
                <a:hueOff val="5358425"/>
                <a:satOff val="-6896"/>
                <a:lumOff val="-537"/>
                <a:alphaOff val="0"/>
              </a:schemeClr>
            </a:lnRef>
            <a:fillRef idx="1">
              <a:schemeClr val="accent3">
                <a:tint val="40000"/>
                <a:alpha val="90000"/>
                <a:hueOff val="5358425"/>
                <a:satOff val="-6896"/>
                <a:lumOff val="-537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5358425"/>
                <a:satOff val="-6896"/>
                <a:lumOff val="-537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2880312" y="841730"/>
              <a:ext cx="2210765" cy="4846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14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357290" y="928670"/>
            <a:ext cx="64294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 красивой, грамотной  речи -одна из главных образовательных  задач  в обучении  детей  дошкольного  возраста.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достижение этой цели – комплексная работа.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включает работу над: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фонематическим слухом,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артикуляционной и мелкой моторикой,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речевым дыханием, силой голоса.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print"/>
          <a:srcRect l="25822" b="75850"/>
          <a:stretch>
            <a:fillRect/>
          </a:stretch>
        </p:blipFill>
        <p:spPr bwMode="auto">
          <a:xfrm>
            <a:off x="2555776" y="5085184"/>
            <a:ext cx="4344010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788024" y="2243770"/>
            <a:ext cx="40314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85852" y="714356"/>
            <a:ext cx="61436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Фонематический слух – способность воспринимать звуки речи, фонемы, благодаря которым осуществляется различение слов, близких по звучанию: рак – лак – мак, угол – уголь.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Хорошо развитый фонематический слух обеспечивает правильное формирование звукопроизношения, четкое и внятное произнесение слов в соответствии с общепринятыми нормами. </a:t>
            </a:r>
          </a:p>
        </p:txBody>
      </p:sp>
      <p:pic>
        <p:nvPicPr>
          <p:cNvPr id="18" name="Рисунок 17" descr="image001_1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071942"/>
            <a:ext cx="2798068" cy="2428892"/>
          </a:xfrm>
          <a:prstGeom prst="rect">
            <a:avLst/>
          </a:prstGeom>
        </p:spPr>
      </p:pic>
      <p:pic>
        <p:nvPicPr>
          <p:cNvPr id="19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4429132"/>
            <a:ext cx="185738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14412" y="0"/>
            <a:ext cx="9858412" cy="6858000"/>
          </a:xfrm>
          <a:prstGeom prst="rect">
            <a:avLst/>
          </a:prstGeom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788024" y="2243770"/>
            <a:ext cx="40314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500042"/>
            <a:ext cx="80010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Артикуляционная  гимнастика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Ясность и чистота произношения зависит от активной и правильной работы артикуляционного аппарата. Развивать артикуляционный аппарат помогают специальные упражнения.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детьми второй младшей группы – объем требований невелик. Нужно, чтобы дети усвоили простейшие навыки движения («блинчик», «лошадка», «вкусное варенье»)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средней и в старших группах  необходимо следить за четкостью выполнения движений, за умением переключать органы артикуляционного аппарата с одной позы на другую.. Проводить гимнастику систематически, тогда будет эффект.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3356992"/>
            <a:ext cx="6336704" cy="792088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332656"/>
            <a:ext cx="702885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Мелкая моторика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на развитие мелкой моторики так же, как и артикуляционные упражнения должны проводится систематически. Обыгрывание с детьми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стихов в сочетании с движением и музыкой, пальчиковые гимнастики, выкладывание узоров разными видами круп, рисование на манке, шнуровки и многое другое способствует развитию мелкой моторики рук. </a:t>
            </a:r>
            <a:endParaRPr lang="ru-RU" sz="2000" dirty="0"/>
          </a:p>
        </p:txBody>
      </p:sp>
      <p:pic>
        <p:nvPicPr>
          <p:cNvPr id="6" name="Picture 2" descr="C:\Users\Lenovo\Desktop\Реч.группа\IMG_23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3500462" cy="2983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Lenovo\Desktop\Реч.группа\IMG_23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4214842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15616" y="428605"/>
            <a:ext cx="7599788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повышение культуры речи детей и профессиональной компетентности воспитателя ДОУ.</a:t>
            </a:r>
            <a:endParaRPr kumimoji="0" lang="ru-RU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уточнить и закрепить знания воспитателями культурных и методических требований к речи детей дошкольного возраста и речи  педагога;</a:t>
            </a:r>
            <a:endParaRPr kumimoji="0" lang="ru-RU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формированию профессиональной коммуникативной компетентности педагогов.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проведения семинара:</a:t>
            </a:r>
            <a:endParaRPr kumimoji="0" lang="ru-RU" sz="2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Программные задачи речевого развития дошкольников в соответствии с ФГОС ДО</a:t>
            </a:r>
            <a:endParaRPr kumimoji="0" lang="ru-RU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Речевые проблемы воспитанников ДОУ, отчего они возникают. </a:t>
            </a:r>
            <a:endParaRPr kumimoji="0" lang="ru-RU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Обсуждение методов развития речи детей</a:t>
            </a:r>
            <a:endParaRPr kumimoji="0" lang="ru-RU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Практические задания для педагогов </a:t>
            </a:r>
            <a:endParaRPr kumimoji="0" lang="ru-RU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785949"/>
          </a:xfrm>
        </p:spPr>
        <p:txBody>
          <a:bodyPr>
            <a:normAutofit/>
          </a:bodyPr>
          <a:lstStyle/>
          <a:p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упражнение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1500174"/>
            <a:ext cx="6400800" cy="413862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Кулак-ребро-ладонь                                   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Показать три положения руки на плоскости стола последовательно сменяющих друг друга. Ладонь на плоскости, ладонь сжатая в кулак, ладонь ребром на плоскости стола. </a:t>
            </a:r>
            <a:r>
              <a:rPr lang="ru-RU" sz="20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Сначало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правой рукой, потом -левой  рукой, затем двумя.</a:t>
            </a:r>
          </a:p>
          <a:p>
            <a:endParaRPr lang="ru-RU" dirty="0"/>
          </a:p>
        </p:txBody>
      </p:sp>
      <p:pic>
        <p:nvPicPr>
          <p:cNvPr id="5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357694"/>
            <a:ext cx="2143140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4788024" y="2243770"/>
            <a:ext cx="40314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57166"/>
            <a:ext cx="650085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Грамотная речь ребенка - это итог комплексной работы по ее развитию. 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Дети,  у которых развита артикуляционная и мелкая моторика, речевое дыхание и  фонематический слух понимают речь взрослого, могут ей подражать, готовы с возрастом строить полноценные высказывания, грамотные ответы на вопросы, быстро и легко усваивают речевой материал.</a:t>
            </a:r>
          </a:p>
          <a:p>
            <a:pPr algn="just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итоге, детям легче подготовиться к утренникам, занятиям и заданиям воспитателя.</a:t>
            </a:r>
          </a:p>
        </p:txBody>
      </p:sp>
      <p:pic>
        <p:nvPicPr>
          <p:cNvPr id="5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print"/>
          <a:srcRect b="75850"/>
          <a:stretch>
            <a:fillRect/>
          </a:stretch>
        </p:blipFill>
        <p:spPr bwMode="auto">
          <a:xfrm>
            <a:off x="1928794" y="5286388"/>
            <a:ext cx="5929354" cy="1285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2884294"/>
            <a:ext cx="7920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868070"/>
            <a:ext cx="79208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347864" y="2780928"/>
            <a:ext cx="2160240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Развивающая речевая среда</a:t>
            </a:r>
          </a:p>
        </p:txBody>
      </p:sp>
      <p:sp>
        <p:nvSpPr>
          <p:cNvPr id="10" name="Овал 9"/>
          <p:cNvSpPr/>
          <p:nvPr/>
        </p:nvSpPr>
        <p:spPr>
          <a:xfrm>
            <a:off x="5724128" y="1484784"/>
            <a:ext cx="1944216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Методы</a:t>
            </a:r>
          </a:p>
        </p:txBody>
      </p:sp>
      <p:sp>
        <p:nvSpPr>
          <p:cNvPr id="11" name="Овал 10"/>
          <p:cNvSpPr/>
          <p:nvPr/>
        </p:nvSpPr>
        <p:spPr>
          <a:xfrm>
            <a:off x="5796136" y="3573016"/>
            <a:ext cx="201622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Приёмы</a:t>
            </a:r>
          </a:p>
        </p:txBody>
      </p:sp>
      <p:sp>
        <p:nvSpPr>
          <p:cNvPr id="12" name="Овал 11"/>
          <p:cNvSpPr/>
          <p:nvPr/>
        </p:nvSpPr>
        <p:spPr>
          <a:xfrm>
            <a:off x="3275856" y="4797152"/>
            <a:ext cx="223224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Наглядность</a:t>
            </a:r>
          </a:p>
        </p:txBody>
      </p:sp>
      <p:sp>
        <p:nvSpPr>
          <p:cNvPr id="13" name="Овал 12"/>
          <p:cNvSpPr/>
          <p:nvPr/>
        </p:nvSpPr>
        <p:spPr>
          <a:xfrm>
            <a:off x="1259632" y="3645024"/>
            <a:ext cx="1944216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Общение</a:t>
            </a:r>
          </a:p>
        </p:txBody>
      </p:sp>
      <p:sp>
        <p:nvSpPr>
          <p:cNvPr id="14" name="Овал 13"/>
          <p:cNvSpPr/>
          <p:nvPr/>
        </p:nvSpPr>
        <p:spPr>
          <a:xfrm>
            <a:off x="1187624" y="1484784"/>
            <a:ext cx="2016224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Взаимодействие</a:t>
            </a:r>
          </a:p>
        </p:txBody>
      </p:sp>
      <p:sp>
        <p:nvSpPr>
          <p:cNvPr id="15" name="Овал 14"/>
          <p:cNvSpPr/>
          <p:nvPr/>
        </p:nvSpPr>
        <p:spPr>
          <a:xfrm>
            <a:off x="3419872" y="548680"/>
            <a:ext cx="201622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Речь педагога</a:t>
            </a:r>
          </a:p>
        </p:txBody>
      </p:sp>
      <p:sp>
        <p:nvSpPr>
          <p:cNvPr id="16" name="Стрелка вправо 15"/>
          <p:cNvSpPr/>
          <p:nvPr/>
        </p:nvSpPr>
        <p:spPr>
          <a:xfrm rot="19968903">
            <a:off x="5374714" y="2787229"/>
            <a:ext cx="456992" cy="472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6200000">
            <a:off x="4283968" y="2276872"/>
            <a:ext cx="432048" cy="432048"/>
          </a:xfrm>
          <a:prstGeom prst="rightArrow">
            <a:avLst>
              <a:gd name="adj1" fmla="val 50000"/>
              <a:gd name="adj2" fmla="val 371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2735002">
            <a:off x="3069454" y="2863973"/>
            <a:ext cx="436165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779172">
            <a:off x="5468972" y="3721865"/>
            <a:ext cx="454727" cy="544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286277" y="4399030"/>
            <a:ext cx="343161" cy="4614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19741230" flipH="1">
            <a:off x="3145340" y="3989605"/>
            <a:ext cx="379883" cy="494449"/>
          </a:xfrm>
          <a:prstGeom prst="rightArrow">
            <a:avLst>
              <a:gd name="adj1" fmla="val 4946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332656"/>
            <a:ext cx="80306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Требования к речи педагога ДОУ 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987824" y="1988840"/>
            <a:ext cx="44634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Правильность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Точность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Логичность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Чистота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Выразительность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Богатство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Уместность</a:t>
            </a:r>
            <a:endParaRPr kumimoji="0" lang="ru-RU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 Метод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2884294"/>
            <a:ext cx="7920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868070"/>
            <a:ext cx="79208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836712"/>
            <a:ext cx="770485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Инновационные  методы и приемы развития речи у дошкольников</a:t>
            </a: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технологии</a:t>
            </a:r>
          </a:p>
          <a:p>
            <a:pPr>
              <a:buFontTx/>
              <a:buChar char="-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Технология ТРИЗ</a:t>
            </a:r>
          </a:p>
          <a:p>
            <a:pPr>
              <a:buFontTx/>
              <a:buChar char="-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наглядного моделирования </a:t>
            </a:r>
          </a:p>
          <a:p>
            <a:pPr>
              <a:buFontTx/>
              <a:buChar char="-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технологии </a:t>
            </a:r>
          </a:p>
          <a:p>
            <a:pPr>
              <a:buFontTx/>
              <a:buChar char="-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Интерактивные методы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1043608" y="1844824"/>
            <a:ext cx="7416824" cy="4608512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Грамотная речь педагога;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методы и приёмы, направленные на развитие речи как средства общения (поручения, подсказ, образец, сопряжённая речь и др.);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 и приёмы, направленные на формирование умения слушать и слышать (рассказы, чтение);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самостоятельное рассматривание картинок, игрушек, книжек (на развитие инициативной речи)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188913"/>
            <a:ext cx="8229600" cy="12287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Особенности речевого развития детей первой младшей группы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39552" y="26064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Особенности речевого развития детей второй младшей группы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115616" y="1556792"/>
            <a:ext cx="7704856" cy="4752975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Грамотная  речь педагога;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 и приёмы, направленные на развитие речи как средства общения (поручения, подсказ, образец обращения, образец взаимодействия посредством речи в разных видах деятельности);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 и приёмы, направленные на формирование умения слушать и слышать (разговоры, рассказы, чтение);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организация «Уголка интересных вещей» (стимулирование самостоятельного рассматривания книг, картинок, игрушек, предметов для развития инициативной речи, обогащения и уточнения представлений детей об окружающем).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Особенности речевого развития детей </a:t>
            </a:r>
            <a:br>
              <a:rPr kumimoji="0" lang="ru-RU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средней группы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899592" y="1556792"/>
            <a:ext cx="8244408" cy="5040313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Грамотная речь педагога;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 и приёмы, направленные на развитие речи как средства общения (удовлетворение потребности в получении и обсуждении информации; формирование навыков общения со сверстниками; знакомство с формулами речевого этикета);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 и приёмы, направленные на формирование умения слушать и слышать (выслушивание детей; уточнение ответов; подсказ; рассказы воспитателя - акцент на стимулирование познавательного интереса);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организация деятельности в «Уголке интересных вещей» (наборы картинок, фотографий, открыток, лупы, магниты и др. для развития объяснительной речи).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9552" y="-387424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Особенности речевого развития детей старшей и </a:t>
            </a:r>
            <a:r>
              <a:rPr kumimoji="0" 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подг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36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 школе групп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928662" y="1285860"/>
            <a:ext cx="8072494" cy="5143537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Грамотная речь педагога;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 и приёмы, направленные на развитие речи как средства общения (знакомство с формулами речевого этикета, целенаправленное формирование всех групп диалогических умений; умений грамотного отстаивания своей точки зрения);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 и приёмы, направленные на формирование навыков самостоятельного рассказывания (поощрение рассказов детей; трансформация высказываний в связные рассказы; запись и повторение рассказов; уточнения, обобщения);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организация деятельности в «Уголке интересных вещей» (пополнение уголка – акцент на расширении представлений детей о многообразии окружающего мира; организация восприятия с последующим обсуждением);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создание индивидуального «авторского речевого пространства» каждого ребёнка. 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2976" y="1643050"/>
            <a:ext cx="774950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овладении речью, ребенок идет от части к целому: от слова к соединению двух или трех слов, далее – к простой фразе, еще позже – к сложным предложениям… Конечным этапом является связная речь, состоящая из ряда развернутых предложений»  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                                                                                           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Л.С. </a:t>
            </a:r>
            <a:r>
              <a:rPr lang="ru-RU" sz="2800" b="1" i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            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868070"/>
            <a:ext cx="79208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9978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28794" y="642918"/>
            <a:ext cx="542635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Практическое задание для педагогов: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1428736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называется гимнастика для языка?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57686" y="2428868"/>
            <a:ext cx="4113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Артикуляционная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3357562"/>
            <a:ext cx="7395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чего нужна артикуляционная гимнастика?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14480" y="4286256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Артикуляционная гимнастика нужна для укрепления мышц речевого аппарата и выработки в них мышечной памяти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7000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Орган, участвующий в артикуляции звуков?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14810" y="1857364"/>
            <a:ext cx="2175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Язык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2714620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Система органов, принимающих участие в образовании звуков речи?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4286256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Речевой аппарат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70009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какого возраста необходимо исправлять речь детей?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14810" y="1857364"/>
            <a:ext cx="2143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5 лет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1538" y="3143248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Что такое фонематическое восприятие?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57686" y="4286256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умение услышать звук в потоке речи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70009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Какое из средств развития речи является ведущим?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14810" y="1857364"/>
            <a:ext cx="27991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Общение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5918" y="2857496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чем отличие активного словаря от пассивного?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71604" y="4286256"/>
            <a:ext cx="6858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Активный словарь – слова, которые говорящий не только понимает, но и употребляет (более или менее часто), а пассивный словарь – слова, которые говорящий на данном языке понимает, но сам не употребляет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70009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Что относится к словесным методам и приёмам обучения?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43174" y="2071678"/>
            <a:ext cx="6089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пояснение, рассказ, чтение, 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еседа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1538" y="2928934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Что такое диалогическая речь?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Что такое монологическая речь?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2976" y="4286256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Диалогическая речь– разговор двух или нескольких на тему, связанную с какой – либо ситуацией.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Монологическая речь — это такая речь, когда говорит одно лицо, а остальные слушают, воспринимают его речь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какой возрастной группы начинается работа по обучению детей диалогической речи?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29124" y="2143116"/>
            <a:ext cx="3886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младшей группы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3286124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какой возрастной группы начинается работа по обучению детей монологической речи?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9124" y="4786322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 средней группы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Назовите основные задачи по развитию речи дошкольников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85852" y="2143116"/>
            <a:ext cx="72152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Развитие словаря.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2.Формирование грамматической стороны речи.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3.Воспитание звуковой культуры речи.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4.Формирование разговорной (диалогической) речи.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5.Обучению рассказыванию (монологической речи).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6.Ознакомление с художественной литературой.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7.Подготовка детей к обучению грамоте.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742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каких видах деятельности развивается речь ребенка?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28794" y="1714488"/>
            <a:ext cx="671517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дидактические игры; сюжетные игры; речевые игры; режимные моменты; прогулки; занятия.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1538" y="3286124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Какой прием считается ведущим при организации беседы?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9124" y="4786322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Вопросы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857232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Назовите формы диалогической речи?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14612" y="1928802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разговор, беседа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2928934"/>
            <a:ext cx="75724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какой образовательной области относится знакомство с книжной культурой, детской литературой?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9124" y="4786322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14678" y="2500306"/>
            <a:ext cx="3528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2884294"/>
            <a:ext cx="7920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868070"/>
            <a:ext cx="79208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500042"/>
            <a:ext cx="64294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ФГОС определяет 5 образовательных областей: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социально - коммуникативное развитие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познавательное развитие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художественно - эстетическое развитие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физическое развитие</a:t>
            </a:r>
          </a:p>
          <a:p>
            <a:pPr algn="just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Речевое развитие по-прежнему остается наиболее актуальным в дошкольном возрасте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2780928"/>
            <a:ext cx="58326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2884294"/>
            <a:ext cx="7920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868070"/>
            <a:ext cx="79208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142984"/>
            <a:ext cx="70009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Полноценное владение родным языком в дошкольном детстве является необходимым условием решения задач умственного, эстетического и нравственного воспитания детей. Поэтому определение направлений  и условия развития речи у детей относятся к числу важнейших педагогических задач.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2884294"/>
            <a:ext cx="7920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868070"/>
            <a:ext cx="79208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714356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цель  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речевого развития – это развитие свободного общения с взрослыми и детьми, овладение конструктивными способами и средствами взаимодействия с окружающими.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i (4)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1840" y="3789040"/>
            <a:ext cx="3096344" cy="26843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2884294"/>
            <a:ext cx="7920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868070"/>
            <a:ext cx="79208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500043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речевого развития в соответствии с ФГОС дошкольного образования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357298"/>
            <a:ext cx="7143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Владение речью, как средством общения и культуры;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активного словаря;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связной, грамматически правильной диалогической и монологической речи;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речевого творчества;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звуковой и интонационной культуры речи, фонематического слуха;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книжной культурой, детской литературой, понимание на слух текстов различных жанров детской литературы;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звуковой аналитико-синтетической активности как предпосылки обучения грамоте.</a:t>
            </a: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2884294"/>
            <a:ext cx="7920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868070"/>
            <a:ext cx="79208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714356"/>
            <a:ext cx="750099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целевым ориентирам в области «Речевое развитие» относятся следующие социально-нормативные возрастные характеристики возможных достижений ребенка.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          </a:t>
            </a:r>
            <a:br>
              <a:rPr lang="ru-RU" dirty="0"/>
            </a:br>
            <a:r>
              <a:rPr lang="ru-RU" dirty="0"/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В младенческом и раннем возрасте: «владеет активной речью, включенной в общение; может обращаться с вопросами и просьбами, понимает речь взрослых; знает название окружающих предметов и игрушек»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 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(ФГОС ДО 4.6)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 на этапе завершения дошкольного образования: «достаточно хорошо владеет устной речью,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ребенка складываются предпосылки грамотности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(ФГОС ДО 4.6)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2884294"/>
            <a:ext cx="7920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592" y="868070"/>
            <a:ext cx="79208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857364"/>
            <a:ext cx="750099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«Речевое развитие» тесно интегрируется с каждой из четырех оставшихся областей, и это взаимопроникновение способствует формированию высших психических функций, помогает решать проблемы социально-личностного, художественного и даже физического развития.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1758</TotalTime>
  <Words>1651</Words>
  <Application>Microsoft Office PowerPoint</Application>
  <PresentationFormat>Экран (4:3)</PresentationFormat>
  <Paragraphs>183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– бедная  диалогическая  речь                                                                     - неспособность построить монолог: например, сюжетный  или  описательный  рассказ  на предложенную  тему, пересказ  текста  своими  словами.                                                                                                        -  отсутствие  логического  обоснования  своих утверждений  и  выводов.                                                                                – отсутствие  навыков  культуры  речи: неумение использовать  интонации,  регулировать  громкость голоса  и  темп  речи  и  т.д.                                                                – плохая дикция. </vt:lpstr>
      <vt:lpstr>Слайд 14</vt:lpstr>
      <vt:lpstr>Для  успешного  развития  речи необходимо:                                                     - интересно  организовать  жизнь  ребенка.                                                      – постоянно  побуждать  ребенка  говорить.                                                     – создавать  соответствующую  обстановку.                                                    – не забывать про одаренных детей.                                                    Речью  мы  определяем  судьбу  ребенка.                                                    Из  всех талантов  самый  главный  талант  – ОБЩЕНИЕ.                                                                                        Исходя из  вышесказанного, в дошкольном учреждении  максимально  необходимо  создавать условия  для  развития  речи  детей. </vt:lpstr>
      <vt:lpstr>Слайд 16</vt:lpstr>
      <vt:lpstr>Слайд 17</vt:lpstr>
      <vt:lpstr>Слайд 18</vt:lpstr>
      <vt:lpstr>           </vt:lpstr>
      <vt:lpstr>Кинезиологические упражнение 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Добрынина Елена</dc:creator>
  <cp:lastModifiedBy>Адиля</cp:lastModifiedBy>
  <cp:revision>183</cp:revision>
  <dcterms:created xsi:type="dcterms:W3CDTF">2019-03-11T01:45:16Z</dcterms:created>
  <dcterms:modified xsi:type="dcterms:W3CDTF">2022-04-10T12:33:23Z</dcterms:modified>
</cp:coreProperties>
</file>