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sldIdLst>
    <p:sldId id="272" r:id="rId2"/>
    <p:sldId id="293" r:id="rId3"/>
    <p:sldId id="256" r:id="rId4"/>
    <p:sldId id="257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8" r:id="rId13"/>
    <p:sldId id="267" r:id="rId14"/>
    <p:sldId id="266" r:id="rId15"/>
    <p:sldId id="269" r:id="rId16"/>
    <p:sldId id="270" r:id="rId17"/>
    <p:sldId id="271" r:id="rId18"/>
    <p:sldId id="273" r:id="rId19"/>
    <p:sldId id="274" r:id="rId20"/>
    <p:sldId id="275" r:id="rId21"/>
    <p:sldId id="278" r:id="rId22"/>
    <p:sldId id="277" r:id="rId23"/>
    <p:sldId id="276" r:id="rId24"/>
    <p:sldId id="279" r:id="rId25"/>
    <p:sldId id="282" r:id="rId26"/>
    <p:sldId id="281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42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5FC50-7E3D-4DAF-BDAE-8E9513E1FBAA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478C2-27CC-4DDE-88EC-7439A4F08F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5FC50-7E3D-4DAF-BDAE-8E9513E1FBAA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478C2-27CC-4DDE-88EC-7439A4F08F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5FC50-7E3D-4DAF-BDAE-8E9513E1FBAA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478C2-27CC-4DDE-88EC-7439A4F08F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5FC50-7E3D-4DAF-BDAE-8E9513E1FBAA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478C2-27CC-4DDE-88EC-7439A4F08F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5FC50-7E3D-4DAF-BDAE-8E9513E1FBAA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478C2-27CC-4DDE-88EC-7439A4F08F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5FC50-7E3D-4DAF-BDAE-8E9513E1FBAA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478C2-27CC-4DDE-88EC-7439A4F08F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5FC50-7E3D-4DAF-BDAE-8E9513E1FBAA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478C2-27CC-4DDE-88EC-7439A4F08F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5FC50-7E3D-4DAF-BDAE-8E9513E1FBAA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478C2-27CC-4DDE-88EC-7439A4F08F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5FC50-7E3D-4DAF-BDAE-8E9513E1FBAA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478C2-27CC-4DDE-88EC-7439A4F08F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5FC50-7E3D-4DAF-BDAE-8E9513E1FBAA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75478C2-27CC-4DDE-88EC-7439A4F08F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5FC50-7E3D-4DAF-BDAE-8E9513E1FBAA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478C2-27CC-4DDE-88EC-7439A4F08F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FC65FC50-7E3D-4DAF-BDAE-8E9513E1FBAA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175478C2-27CC-4DDE-88EC-7439A4F08F7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11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13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15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17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19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23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21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25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" Target="slide27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" Target="slide29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6.xml"/><Relationship Id="rId13" Type="http://schemas.openxmlformats.org/officeDocument/2006/relationships/slide" Target="slide26.xml"/><Relationship Id="rId3" Type="http://schemas.openxmlformats.org/officeDocument/2006/relationships/slide" Target="slide6.xml"/><Relationship Id="rId7" Type="http://schemas.openxmlformats.org/officeDocument/2006/relationships/slide" Target="slide14.xml"/><Relationship Id="rId12" Type="http://schemas.openxmlformats.org/officeDocument/2006/relationships/slide" Target="slide24.xml"/><Relationship Id="rId17" Type="http://schemas.openxmlformats.org/officeDocument/2006/relationships/slide" Target="slide34.xml"/><Relationship Id="rId2" Type="http://schemas.openxmlformats.org/officeDocument/2006/relationships/slide" Target="slide4.xml"/><Relationship Id="rId16" Type="http://schemas.openxmlformats.org/officeDocument/2006/relationships/slide" Target="slide32.xml"/><Relationship Id="rId1" Type="http://schemas.openxmlformats.org/officeDocument/2006/relationships/slideLayout" Target="../slideLayouts/slideLayout1.xml"/><Relationship Id="rId6" Type="http://schemas.openxmlformats.org/officeDocument/2006/relationships/slide" Target="slide12.xml"/><Relationship Id="rId11" Type="http://schemas.openxmlformats.org/officeDocument/2006/relationships/slide" Target="slide22.xml"/><Relationship Id="rId5" Type="http://schemas.openxmlformats.org/officeDocument/2006/relationships/slide" Target="slide10.xml"/><Relationship Id="rId15" Type="http://schemas.openxmlformats.org/officeDocument/2006/relationships/slide" Target="slide30.xml"/><Relationship Id="rId10" Type="http://schemas.openxmlformats.org/officeDocument/2006/relationships/slide" Target="slide20.xml"/><Relationship Id="rId4" Type="http://schemas.openxmlformats.org/officeDocument/2006/relationships/slide" Target="slide8.xml"/><Relationship Id="rId9" Type="http://schemas.openxmlformats.org/officeDocument/2006/relationships/slide" Target="slide18.xml"/><Relationship Id="rId14" Type="http://schemas.openxmlformats.org/officeDocument/2006/relationships/slide" Target="slide2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" Target="slide31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" Target="slide33.xml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" Target="slide35.xml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9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5650992" cy="1207509"/>
          </a:xfrm>
        </p:spPr>
        <p:txBody>
          <a:bodyPr/>
          <a:lstStyle/>
          <a:p>
            <a:r>
              <a:rPr lang="ru-RU" sz="5400" dirty="0" smtClean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</a:rPr>
              <a:t>Своя игра</a:t>
            </a:r>
            <a:endParaRPr lang="ru-RU" sz="5400" dirty="0">
              <a:solidFill>
                <a:schemeClr val="accent2">
                  <a:lumMod val="7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1700808"/>
            <a:ext cx="7403868" cy="1246059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0070C0"/>
                </a:solidFill>
                <a:latin typeface="Bookman Old Style" pitchFamily="18" charset="0"/>
              </a:rPr>
              <a:t>Д</a:t>
            </a:r>
            <a:r>
              <a:rPr lang="ru-RU" sz="2800" b="1" dirty="0" smtClean="0">
                <a:solidFill>
                  <a:srgbClr val="0070C0"/>
                </a:solidFill>
                <a:latin typeface="Bookman Old Style" pitchFamily="18" charset="0"/>
              </a:rPr>
              <a:t>остопримечательности </a:t>
            </a:r>
          </a:p>
          <a:p>
            <a:r>
              <a:rPr lang="ru-RU" sz="2800" b="1" dirty="0" smtClean="0">
                <a:solidFill>
                  <a:srgbClr val="0070C0"/>
                </a:solidFill>
                <a:latin typeface="Bookman Old Style" pitchFamily="18" charset="0"/>
              </a:rPr>
              <a:t>природного </a:t>
            </a:r>
            <a:r>
              <a:rPr lang="ru-RU" sz="2800" b="1" dirty="0" smtClean="0">
                <a:solidFill>
                  <a:srgbClr val="0070C0"/>
                </a:solidFill>
                <a:latin typeface="Bookman Old Style" pitchFamily="18" charset="0"/>
              </a:rPr>
              <a:t>парка «Ергаки</a:t>
            </a:r>
            <a:r>
              <a:rPr lang="ru-RU" sz="3200" b="1" dirty="0" smtClean="0">
                <a:solidFill>
                  <a:srgbClr val="0070C0"/>
                </a:solidFill>
                <a:latin typeface="Bookman Old Style" pitchFamily="18" charset="0"/>
              </a:rPr>
              <a:t>»</a:t>
            </a:r>
            <a:endParaRPr lang="ru-RU" sz="3200" b="1" dirty="0">
              <a:solidFill>
                <a:srgbClr val="0070C0"/>
              </a:solidFill>
              <a:latin typeface="Bookman Old Style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499992" y="4581128"/>
            <a:ext cx="4464496" cy="20882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652120" y="4725144"/>
            <a:ext cx="3059832" cy="10801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 smtClean="0">
                <a:solidFill>
                  <a:srgbClr val="0070C0"/>
                </a:solidFill>
              </a:rPr>
              <a:t>Выполнила: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Ученица 9б класса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Шестакова Валерия.</a:t>
            </a:r>
            <a:endParaRPr lang="ru-RU" sz="2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3765499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7"/>
            <a:ext cx="8280920" cy="3744416"/>
          </a:xfrm>
        </p:spPr>
        <p:txBody>
          <a:bodyPr/>
          <a:lstStyle/>
          <a:p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  <a:t>М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ноголетнее травянистое растение имеющее ярко-синие бутоны ,растущее 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>в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горах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западного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и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восточного </a:t>
            </a:r>
            <a:r>
              <a:rPr lang="ru-RU" sz="2800" dirty="0" err="1" smtClean="0">
                <a:solidFill>
                  <a:schemeClr val="accent3">
                    <a:lumMod val="50000"/>
                  </a:schemeClr>
                </a:solidFill>
              </a:rPr>
              <a:t>саяна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?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1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) жарки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2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) колокольчик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3) водосбор</a:t>
            </a:r>
            <a:b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4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) ирис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тигровый</a:t>
            </a:r>
            <a:endParaRPr lang="ru-RU" sz="28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75656" y="5373216"/>
            <a:ext cx="6510528" cy="329184"/>
          </a:xfrm>
        </p:spPr>
        <p:txBody>
          <a:bodyPr>
            <a:noAutofit/>
          </a:bodyPr>
          <a:lstStyle/>
          <a:p>
            <a:r>
              <a:rPr lang="ru-RU" sz="2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hlinkClick r:id="rId2" action="ppaction://hlinksldjump"/>
              </a:rPr>
              <a:t>Узнать правильный ответ</a:t>
            </a:r>
            <a:endParaRPr lang="ru-RU" sz="2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89811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069520" cy="6015568"/>
          </a:xfrm>
        </p:spPr>
        <p:txBody>
          <a:bodyPr/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3)Водосбор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2000" b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hlinkClick r:id="rId2" action="ppaction://hlinksldjump"/>
              </a:rPr>
              <a:t>вернуться к игровому полю</a:t>
            </a:r>
            <a:endParaRPr lang="ru-RU" sz="2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79712" y="1700808"/>
            <a:ext cx="4149331" cy="2751187"/>
          </a:xfrm>
        </p:spPr>
      </p:pic>
    </p:spTree>
    <p:extLst>
      <p:ext uri="{BB962C8B-B14F-4D97-AF65-F5344CB8AC3E}">
        <p14:creationId xmlns:p14="http://schemas.microsoft.com/office/powerpoint/2010/main" xmlns="" val="1718118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496944" cy="4824536"/>
          </a:xfrm>
        </p:spPr>
        <p:txBody>
          <a:bodyPr/>
          <a:lstStyle/>
          <a:p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  <a:t>П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о легенде когда то давно в этих краях жил хозяин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тайги. </a:t>
            </a: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  <a:t>з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ащитник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природы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, любимиц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богов и когда ему пришло время умирать боги не могли найти в мире такого же человека и обратили его в камень, чтобы тот вечно охранял тайгу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. </a:t>
            </a: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  <a:t>К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ак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его звали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? 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1) </a:t>
            </a:r>
            <a:r>
              <a:rPr lang="ru-RU" sz="2800" dirty="0" err="1" smtClean="0">
                <a:solidFill>
                  <a:schemeClr val="accent3">
                    <a:lumMod val="50000"/>
                  </a:schemeClr>
                </a:solidFill>
              </a:rPr>
              <a:t>блез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2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>)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Агап</a:t>
            </a:r>
            <a:b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3) </a:t>
            </a:r>
            <a:r>
              <a:rPr lang="ru-RU" sz="2800" dirty="0" err="1" smtClean="0">
                <a:solidFill>
                  <a:schemeClr val="accent3">
                    <a:lumMod val="50000"/>
                  </a:schemeClr>
                </a:solidFill>
              </a:rPr>
              <a:t>саян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2800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>4)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Устин</a:t>
            </a:r>
            <a:endParaRPr lang="ru-RU" sz="28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31640" y="5589240"/>
            <a:ext cx="6510528" cy="329184"/>
          </a:xfrm>
        </p:spPr>
        <p:txBody>
          <a:bodyPr>
            <a:noAutofit/>
          </a:bodyPr>
          <a:lstStyle/>
          <a:p>
            <a:r>
              <a:rPr lang="ru-RU" sz="2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hlinkClick r:id="rId2" action="ppaction://hlinksldjump"/>
              </a:rPr>
              <a:t>Узнать правильный ответ</a:t>
            </a:r>
            <a:endParaRPr lang="ru-RU" sz="2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36130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65760"/>
            <a:ext cx="8136904" cy="5943560"/>
          </a:xfrm>
        </p:spPr>
        <p:txBody>
          <a:bodyPr/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3)Саян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000" b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hlinkClick r:id="rId2" action="ppaction://hlinksldjump"/>
              </a:rPr>
              <a:t>вернуться к игровому полю </a:t>
            </a:r>
            <a:endParaRPr lang="ru-RU" sz="2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5576" y="1340768"/>
            <a:ext cx="6202584" cy="3579812"/>
          </a:xfrm>
        </p:spPr>
      </p:pic>
    </p:spTree>
    <p:extLst>
      <p:ext uri="{BB962C8B-B14F-4D97-AF65-F5344CB8AC3E}">
        <p14:creationId xmlns:p14="http://schemas.microsoft.com/office/powerpoint/2010/main" xmlns="" val="780548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568952" cy="3528392"/>
          </a:xfrm>
        </p:spPr>
        <p:txBody>
          <a:bodyPr/>
          <a:lstStyle/>
          <a:p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  <a:t>О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н 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>считается самой интересной и притягательной достопримечательностью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Ергаков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,  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>располагается на покатой скале, касаясь ее лишь незначительной частью своей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поверхности, как её называют?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1)пик звездный</a:t>
            </a:r>
            <a:b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2)пик птица</a:t>
            </a:r>
            <a:b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3)спящий </a:t>
            </a:r>
            <a:r>
              <a:rPr lang="ru-RU" sz="2800" dirty="0" err="1" smtClean="0">
                <a:solidFill>
                  <a:schemeClr val="accent3">
                    <a:lumMod val="50000"/>
                  </a:schemeClr>
                </a:solidFill>
              </a:rPr>
              <a:t>саян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b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4)висячий камень </a:t>
            </a:r>
            <a:endParaRPr lang="ru-RU" sz="28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87624" y="5157192"/>
            <a:ext cx="6510528" cy="329184"/>
          </a:xfrm>
        </p:spPr>
        <p:txBody>
          <a:bodyPr>
            <a:noAutofit/>
          </a:bodyPr>
          <a:lstStyle/>
          <a:p>
            <a:r>
              <a:rPr lang="ru-RU" sz="2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hlinkClick r:id="rId2" action="ppaction://hlinksldjump"/>
              </a:rPr>
              <a:t>Узнать правильный ответ</a:t>
            </a:r>
            <a:endParaRPr lang="ru-RU" sz="2000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76025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871552"/>
          </a:xfrm>
        </p:spPr>
        <p:txBody>
          <a:bodyPr/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4)Висячий камень</a:t>
            </a:r>
            <a:b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2000" b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hlinkClick r:id="rId2" action="ppaction://hlinksldjump"/>
              </a:rPr>
              <a:t>вернуться у игровому полю</a:t>
            </a:r>
            <a:endParaRPr lang="ru-RU" sz="2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75656" y="1268760"/>
            <a:ext cx="4763097" cy="3579812"/>
          </a:xfrm>
        </p:spPr>
      </p:pic>
    </p:spTree>
    <p:extLst>
      <p:ext uri="{BB962C8B-B14F-4D97-AF65-F5344CB8AC3E}">
        <p14:creationId xmlns:p14="http://schemas.microsoft.com/office/powerpoint/2010/main" xmlns="" val="378228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99391"/>
            <a:ext cx="8352928" cy="3816424"/>
          </a:xfrm>
        </p:spPr>
        <p:txBody>
          <a:bodyPr/>
          <a:lstStyle/>
          <a:p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  <a:t>В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природном парке «ергаки»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есть одна гора имеющая математическое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название,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Какое?</a:t>
            </a:r>
            <a:b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1)гипербола </a:t>
            </a:r>
            <a:b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2)парабола</a:t>
            </a:r>
            <a:b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3)косинус</a:t>
            </a:r>
            <a:b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4)параллелепипед</a:t>
            </a:r>
            <a:endParaRPr lang="ru-RU" sz="28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43608" y="5589240"/>
            <a:ext cx="6510528" cy="329184"/>
          </a:xfrm>
        </p:spPr>
        <p:txBody>
          <a:bodyPr>
            <a:noAutofit/>
          </a:bodyPr>
          <a:lstStyle/>
          <a:p>
            <a:r>
              <a:rPr lang="ru-RU" sz="2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hlinkClick r:id="rId2" action="ppaction://hlinksldjump"/>
              </a:rPr>
              <a:t>Узнать правильный ответ</a:t>
            </a:r>
            <a:endParaRPr lang="ru-RU" sz="2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89753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7493456" cy="6231592"/>
          </a:xfrm>
        </p:spPr>
        <p:txBody>
          <a:bodyPr/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2)Парабола</a:t>
            </a:r>
            <a:b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2000" b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hlinkClick r:id="rId2" action="ppaction://hlinksldjump"/>
              </a:rPr>
              <a:t>вернуться к игровому полю </a:t>
            </a:r>
            <a:endParaRPr lang="ru-RU" sz="2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31640" y="1628800"/>
            <a:ext cx="4032448" cy="3020444"/>
          </a:xfrm>
        </p:spPr>
      </p:pic>
    </p:spTree>
    <p:extLst>
      <p:ext uri="{BB962C8B-B14F-4D97-AF65-F5344CB8AC3E}">
        <p14:creationId xmlns:p14="http://schemas.microsoft.com/office/powerpoint/2010/main" xmlns="" val="374192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7" y="-35024"/>
            <a:ext cx="8507205" cy="4472136"/>
          </a:xfrm>
        </p:spPr>
        <p:txBody>
          <a:bodyPr/>
          <a:lstStyle/>
          <a:p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  <a:t>Э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то самая высокая точка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хребта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ергаки ,его высота составляет 2265 м. </a:t>
            </a: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  <a:t>к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ак называется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это пик?</a:t>
            </a:r>
            <a:b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1) пик </a:t>
            </a:r>
            <a:r>
              <a:rPr lang="ru-RU" sz="2800" dirty="0" err="1" smtClean="0">
                <a:solidFill>
                  <a:schemeClr val="accent3">
                    <a:lumMod val="50000"/>
                  </a:schemeClr>
                </a:solidFill>
              </a:rPr>
              <a:t>араданский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b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2)пик птица</a:t>
            </a:r>
            <a:b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3)пик звездный</a:t>
            </a:r>
            <a:b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4)пик зуб дракона</a:t>
            </a:r>
            <a:endParaRPr lang="ru-RU" sz="28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27584" y="6021288"/>
            <a:ext cx="6510528" cy="329184"/>
          </a:xfrm>
        </p:spPr>
        <p:txBody>
          <a:bodyPr>
            <a:noAutofit/>
          </a:bodyPr>
          <a:lstStyle/>
          <a:p>
            <a:r>
              <a:rPr lang="ru-RU" sz="2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hlinkClick r:id="rId2" action="ppaction://hlinksldjump"/>
              </a:rPr>
              <a:t>Узнать правильный ответ</a:t>
            </a:r>
            <a:endParaRPr lang="ru-RU" sz="2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3206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08912" cy="5976664"/>
          </a:xfrm>
        </p:spPr>
        <p:txBody>
          <a:bodyPr/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3)Пик звездный </a:t>
            </a:r>
            <a:b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2000" b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hlinkClick r:id="rId2" action="ppaction://hlinksldjump"/>
              </a:rPr>
              <a:t>вернуться к игровому полю</a:t>
            </a:r>
            <a:endParaRPr lang="ru-RU" sz="2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47664" y="1556792"/>
            <a:ext cx="4536504" cy="3007900"/>
          </a:xfrm>
        </p:spPr>
      </p:pic>
    </p:spTree>
    <p:extLst>
      <p:ext uri="{BB962C8B-B14F-4D97-AF65-F5344CB8AC3E}">
        <p14:creationId xmlns:p14="http://schemas.microsoft.com/office/powerpoint/2010/main" xmlns="" val="2545128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211144" cy="922114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bg1"/>
                </a:solidFill>
              </a:rPr>
              <a:t>Правила</a:t>
            </a:r>
            <a:r>
              <a:rPr lang="ru-RU" dirty="0" smtClean="0">
                <a:solidFill>
                  <a:schemeClr val="bg1"/>
                </a:solidFill>
                <a:latin typeface="+mn-lt"/>
              </a:rPr>
              <a:t> игры:</a:t>
            </a:r>
            <a:endParaRPr lang="ru-RU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60648"/>
            <a:ext cx="8229600" cy="5111973"/>
          </a:xfrm>
        </p:spPr>
        <p:txBody>
          <a:bodyPr rtlCol="0">
            <a:normAutofit fontScale="55000" lnSpcReduction="20000"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4600" dirty="0" smtClean="0">
              <a:solidFill>
                <a:srgbClr val="002060"/>
              </a:solidFill>
            </a:endParaRPr>
          </a:p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51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Игра состоит из одного раунда.</a:t>
            </a:r>
          </a:p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51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Стоимость вопросов (от </a:t>
            </a:r>
            <a:r>
              <a:rPr lang="ru-RU" sz="51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15 </a:t>
            </a:r>
            <a:r>
              <a:rPr lang="ru-RU" sz="51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до 50 баллов) </a:t>
            </a:r>
          </a:p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51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Время на обдумывание верного ответа не боле1 минуты</a:t>
            </a:r>
          </a:p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51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Побеждает команда, набравшая наибольшее количество очков. </a:t>
            </a:r>
          </a:p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51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51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случае неправильного ответа команды вы не получаете баллы.</a:t>
            </a:r>
          </a:p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51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Начинает игру команда которая правильно ответит на вопро</a:t>
            </a:r>
            <a:r>
              <a:rPr lang="ru-RU" sz="45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08912" cy="3960440"/>
          </a:xfrm>
        </p:spPr>
        <p:txBody>
          <a:bodyPr/>
          <a:lstStyle/>
          <a:p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  <a:t>С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амое большое озеро природного парка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«ергаки»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достигает в длину 2 км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. </a:t>
            </a: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  <a:t>ч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то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это за озеро?</a:t>
            </a:r>
            <a:b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1) Уютное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2)радужное</a:t>
            </a:r>
            <a:b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3)светлое</a:t>
            </a:r>
            <a:b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>4)большое </a:t>
            </a:r>
            <a:r>
              <a:rPr lang="ru-RU" sz="2800" dirty="0" err="1">
                <a:solidFill>
                  <a:schemeClr val="accent3">
                    <a:lumMod val="50000"/>
                  </a:schemeClr>
                </a:solidFill>
              </a:rPr>
              <a:t>буйбинское</a:t>
            </a:r>
            <a:endParaRPr lang="ru-RU" sz="28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99592" y="6021288"/>
            <a:ext cx="6510528" cy="329184"/>
          </a:xfrm>
        </p:spPr>
        <p:txBody>
          <a:bodyPr>
            <a:noAutofit/>
          </a:bodyPr>
          <a:lstStyle/>
          <a:p>
            <a:r>
              <a:rPr lang="ru-RU" sz="2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hlinkClick r:id="rId2" action="ppaction://hlinksldjump"/>
              </a:rPr>
              <a:t>Узнать правильный ответ</a:t>
            </a:r>
            <a:endParaRPr lang="ru-RU" sz="2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32213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332656"/>
            <a:ext cx="7853496" cy="5727536"/>
          </a:xfrm>
        </p:spPr>
        <p:txBody>
          <a:bodyPr/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1) Светлое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2000" b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hlinkClick r:id="rId2" action="ppaction://hlinksldjump"/>
              </a:rPr>
              <a:t>вернуться к игровому полю</a:t>
            </a:r>
            <a:endParaRPr lang="ru-RU" sz="2000" dirty="0"/>
          </a:p>
        </p:txBody>
      </p:sp>
      <p:pic>
        <p:nvPicPr>
          <p:cNvPr id="1026" name="Picture 2" descr="C:\Users\Паша\Downloads\6251429_xlar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1196752"/>
            <a:ext cx="5334000" cy="341757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911599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7920880" cy="4752528"/>
          </a:xfrm>
        </p:spPr>
        <p:txBody>
          <a:bodyPr/>
          <a:lstStyle/>
          <a:p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</a:rPr>
              <a:t>Э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то озеро 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находиться на высоте 1453 метров над уровнем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моря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, С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его берегов 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открываются виды на скалу Спящий Саян и на знаменитый Висячий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камень. </a:t>
            </a:r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</a:rPr>
              <a:t>Ч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то это за озеро?</a:t>
            </a:r>
            <a:b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1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)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радужное</a:t>
            </a:r>
            <a:b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2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)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светлое</a:t>
            </a:r>
            <a:b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3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) мертвое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4)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горных духов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99592" y="6021288"/>
            <a:ext cx="6510528" cy="329184"/>
          </a:xfrm>
        </p:spPr>
        <p:txBody>
          <a:bodyPr/>
          <a:lstStyle/>
          <a:p>
            <a:r>
              <a:rPr lang="ru-RU" dirty="0" smtClean="0">
                <a:hlinkClick r:id="rId2" action="ppaction://hlinksldjump"/>
              </a:rPr>
              <a:t>Узнать правильный ответ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16976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640960" cy="5976664"/>
          </a:xfrm>
        </p:spPr>
        <p:txBody>
          <a:bodyPr/>
          <a:lstStyle/>
          <a:p>
            <a:r>
              <a:rPr lang="ru-RU" dirty="0"/>
              <a:t>4)большое </a:t>
            </a:r>
            <a:r>
              <a:rPr lang="ru-RU" dirty="0" err="1" smtClean="0"/>
              <a:t>буйбинское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hlinkClick r:id="rId2" action="ppaction://hlinksldjump"/>
              </a:rPr>
              <a:t>вернуться к игровому полю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87624" y="1196752"/>
            <a:ext cx="4824536" cy="3612371"/>
          </a:xfrm>
        </p:spPr>
      </p:pic>
    </p:spTree>
    <p:extLst>
      <p:ext uri="{BB962C8B-B14F-4D97-AF65-F5344CB8AC3E}">
        <p14:creationId xmlns:p14="http://schemas.microsoft.com/office/powerpoint/2010/main" xmlns="" val="2307760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352927" cy="4824535"/>
          </a:xfrm>
        </p:spPr>
        <p:txBody>
          <a:bodyPr/>
          <a:lstStyle/>
          <a:p>
            <a:r>
              <a:rPr lang="ru-RU" dirty="0"/>
              <a:t> </a:t>
            </a: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  <a:t>э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то озеро поражает 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>бирюзовой чистотой своей воды. Вода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в нем настолько 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>чистая, что когда нет ветра, кажется будто это не вода, а марево над камнями, лежащими на дне. </a:t>
            </a: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  <a:t>В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ода в нем 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>почти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невидима. </a:t>
            </a: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  <a:t>Ч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то это за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озеро?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1)</a:t>
            </a:r>
            <a:r>
              <a:rPr lang="ru-RU" sz="2800" dirty="0" err="1" smtClean="0">
                <a:solidFill>
                  <a:schemeClr val="accent3">
                    <a:lumMod val="50000"/>
                  </a:schemeClr>
                </a:solidFill>
              </a:rPr>
              <a:t>оз.мраморное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2)</a:t>
            </a:r>
            <a:r>
              <a:rPr lang="ru-RU" sz="2800" dirty="0" err="1" smtClean="0">
                <a:solidFill>
                  <a:schemeClr val="accent3">
                    <a:lumMod val="50000"/>
                  </a:schemeClr>
                </a:solidFill>
              </a:rPr>
              <a:t>оз.горных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 духов </a:t>
            </a:r>
            <a:b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3)</a:t>
            </a:r>
            <a:r>
              <a:rPr lang="ru-RU" sz="2800" dirty="0" err="1" smtClean="0">
                <a:solidFill>
                  <a:schemeClr val="accent3">
                    <a:lumMod val="50000"/>
                  </a:schemeClr>
                </a:solidFill>
              </a:rPr>
              <a:t>оз.светлое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4)</a:t>
            </a:r>
            <a:r>
              <a:rPr lang="ru-RU" sz="2800" dirty="0" err="1" smtClean="0">
                <a:solidFill>
                  <a:schemeClr val="accent3">
                    <a:lumMod val="50000"/>
                  </a:schemeClr>
                </a:solidFill>
              </a:rPr>
              <a:t>оз.мертвое</a:t>
            </a:r>
            <a:endParaRPr lang="ru-RU" sz="28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59632" y="5805264"/>
            <a:ext cx="6510528" cy="329184"/>
          </a:xfrm>
        </p:spPr>
        <p:txBody>
          <a:bodyPr>
            <a:noAutofit/>
          </a:bodyPr>
          <a:lstStyle/>
          <a:p>
            <a:r>
              <a:rPr lang="ru-RU" sz="2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hlinkClick r:id="rId2" action="ppaction://hlinksldjump"/>
              </a:rPr>
              <a:t>Узнать правильный ответ</a:t>
            </a:r>
            <a:endParaRPr lang="ru-RU" sz="2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9791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8141528" cy="5655528"/>
          </a:xfrm>
        </p:spPr>
        <p:txBody>
          <a:bodyPr/>
          <a:lstStyle/>
          <a:p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2)</a:t>
            </a:r>
            <a:r>
              <a:rPr lang="ru-RU" dirty="0" err="1">
                <a:solidFill>
                  <a:schemeClr val="accent3">
                    <a:lumMod val="50000"/>
                  </a:schemeClr>
                </a:solidFill>
              </a:rPr>
              <a:t>оз.горных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 духов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2000" b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hlinkClick r:id="rId2" action="ppaction://hlinksldjump"/>
              </a:rPr>
              <a:t>вернуться </a:t>
            </a:r>
            <a:r>
              <a:rPr lang="ru-RU" sz="2000" b="1" cap="none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hlinkClick r:id="rId2" action="ppaction://hlinksldjump"/>
              </a:rPr>
              <a:t>к игровому </a:t>
            </a:r>
            <a:r>
              <a:rPr lang="ru-RU" sz="2000" b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hlinkClick r:id="rId2" action="ppaction://hlinksldjump"/>
              </a:rPr>
              <a:t>полю</a:t>
            </a:r>
            <a:endParaRPr lang="ru-RU" sz="2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552" y="1412776"/>
            <a:ext cx="7519987" cy="3419244"/>
          </a:xfrm>
        </p:spPr>
      </p:pic>
    </p:spTree>
    <p:extLst>
      <p:ext uri="{BB962C8B-B14F-4D97-AF65-F5344CB8AC3E}">
        <p14:creationId xmlns:p14="http://schemas.microsoft.com/office/powerpoint/2010/main" xmlns="" val="2157750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352928" cy="4608512"/>
          </a:xfrm>
        </p:spPr>
        <p:txBody>
          <a:bodyPr/>
          <a:lstStyle/>
          <a:p>
            <a:r>
              <a:rPr lang="ru-RU" dirty="0"/>
              <a:t> </a:t>
            </a:r>
            <a:r>
              <a:rPr lang="ru-RU" sz="3600" dirty="0">
                <a:solidFill>
                  <a:schemeClr val="accent3">
                    <a:lumMod val="50000"/>
                  </a:schemeClr>
                </a:solidFill>
              </a:rPr>
              <a:t>Г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>лубина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этого озера 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>оценивается примерно в 25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м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. Озеро 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>напоминает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чашу из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которой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, спадая 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>по камням и образуя красивый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водопад. 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>В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ытекает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ручей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, являющийся 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>истоком горной реки </a:t>
            </a:r>
            <a:r>
              <a:rPr lang="ru-RU" sz="3600" dirty="0" err="1">
                <a:solidFill>
                  <a:schemeClr val="accent3">
                    <a:lumMod val="50000"/>
                  </a:schemeClr>
                </a:solidFill>
              </a:rPr>
              <a:t>О</a:t>
            </a:r>
            <a:r>
              <a:rPr lang="ru-RU" sz="2800" dirty="0" err="1">
                <a:solidFill>
                  <a:schemeClr val="accent3">
                    <a:lumMod val="50000"/>
                  </a:schemeClr>
                </a:solidFill>
              </a:rPr>
              <a:t>и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> — правобережного притока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Енисея. </a:t>
            </a: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  <a:t>О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 каком озере идет речь?</a:t>
            </a:r>
            <a:b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1) мертвое</a:t>
            </a:r>
            <a:b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2) светлое</a:t>
            </a:r>
            <a:b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3) мраморное</a:t>
            </a:r>
            <a:b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4) </a:t>
            </a:r>
            <a:r>
              <a:rPr lang="ru-RU" sz="2800" dirty="0" err="1" smtClean="0">
                <a:solidFill>
                  <a:schemeClr val="accent3">
                    <a:lumMod val="50000"/>
                  </a:schemeClr>
                </a:solidFill>
              </a:rPr>
              <a:t>ойское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ru-RU" sz="28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27584" y="5949280"/>
            <a:ext cx="6510528" cy="329184"/>
          </a:xfrm>
        </p:spPr>
        <p:txBody>
          <a:bodyPr>
            <a:noAutofit/>
          </a:bodyPr>
          <a:lstStyle/>
          <a:p>
            <a:r>
              <a:rPr lang="ru-RU" sz="2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hlinkClick r:id="rId2" action="ppaction://hlinksldjump"/>
              </a:rPr>
              <a:t>Узнать правильный ответ</a:t>
            </a:r>
            <a:endParaRPr lang="ru-RU" sz="2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82458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65760"/>
            <a:ext cx="8352928" cy="5727536"/>
          </a:xfrm>
        </p:spPr>
        <p:txBody>
          <a:bodyPr/>
          <a:lstStyle/>
          <a:p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4)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</a:rPr>
              <a:t>Ойское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000" b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hlinkClick r:id="rId2" action="ppaction://hlinksldjump"/>
              </a:rPr>
              <a:t>вернуться к игровому полю </a:t>
            </a:r>
            <a:endParaRPr lang="ru-RU" sz="2000" b="1" cap="none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15616" y="1412776"/>
            <a:ext cx="4536504" cy="3490982"/>
          </a:xfrm>
        </p:spPr>
      </p:pic>
    </p:spTree>
    <p:extLst>
      <p:ext uri="{BB962C8B-B14F-4D97-AF65-F5344CB8AC3E}">
        <p14:creationId xmlns:p14="http://schemas.microsoft.com/office/powerpoint/2010/main" xmlns="" val="2343442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136904" cy="4752528"/>
          </a:xfrm>
        </p:spPr>
        <p:txBody>
          <a:bodyPr/>
          <a:lstStyle/>
          <a:p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  <a:t>Э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то Небольшая 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>птица, чуть меньше галки и с более тонким и длинным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клювом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. </a:t>
            </a: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  <a:t>о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на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является единственным массовым распространителем кедра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. </a:t>
            </a: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  <a:t>к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то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это?</a:t>
            </a:r>
            <a:b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1)сойка </a:t>
            </a:r>
            <a:b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2)клест</a:t>
            </a:r>
            <a:b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3)кедровка</a:t>
            </a:r>
            <a:b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4)зяблик</a:t>
            </a:r>
            <a:endParaRPr lang="ru-RU" sz="28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43608" y="5877272"/>
            <a:ext cx="6510528" cy="329184"/>
          </a:xfrm>
        </p:spPr>
        <p:txBody>
          <a:bodyPr>
            <a:noAutofit/>
          </a:bodyPr>
          <a:lstStyle/>
          <a:p>
            <a:r>
              <a:rPr lang="ru-RU" sz="2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hlinkClick r:id="rId2" action="ppaction://hlinksldjump"/>
              </a:rPr>
              <a:t>Узнать правильный ответ</a:t>
            </a:r>
            <a:endParaRPr lang="ru-RU" sz="2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939542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365760"/>
            <a:ext cx="8496944" cy="5727536"/>
          </a:xfrm>
        </p:spPr>
        <p:txBody>
          <a:bodyPr/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3)Кедровка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000" b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hlinkClick r:id="rId2" action="ppaction://hlinksldjump"/>
              </a:rPr>
              <a:t>вернуться к игровому полю</a:t>
            </a:r>
            <a:endParaRPr lang="ru-RU" sz="2000" b="1" cap="none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1600" y="1772816"/>
            <a:ext cx="3492500" cy="2857500"/>
          </a:xfrm>
        </p:spPr>
      </p:pic>
    </p:spTree>
    <p:extLst>
      <p:ext uri="{BB962C8B-B14F-4D97-AF65-F5344CB8AC3E}">
        <p14:creationId xmlns:p14="http://schemas.microsoft.com/office/powerpoint/2010/main" xmlns="" val="2740380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524155597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/>
                <a:gridCol w="1828800"/>
                <a:gridCol w="1828800"/>
                <a:gridCol w="1828800"/>
                <a:gridCol w="1828800"/>
              </a:tblGrid>
              <a:tr h="1714500"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rgbClr val="0070C0"/>
                          </a:solidFill>
                        </a:rPr>
                        <a:t>Растения</a:t>
                      </a:r>
                      <a:endParaRPr lang="ru-RU" sz="28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0" dirty="0" smtClean="0">
                          <a:ln>
                            <a:solidFill>
                              <a:srgbClr val="002060"/>
                            </a:solidFill>
                          </a:ln>
                          <a:solidFill>
                            <a:srgbClr val="0070C0"/>
                          </a:solidFill>
                          <a:hlinkClick r:id="rId2" action="ppaction://hlinksldjump"/>
                        </a:rPr>
                        <a:t>15</a:t>
                      </a:r>
                      <a:endParaRPr lang="ru-RU" sz="4000" b="0" dirty="0">
                        <a:ln>
                          <a:solidFill>
                            <a:srgbClr val="002060"/>
                          </a:solidFill>
                        </a:ln>
                        <a:solidFill>
                          <a:srgbClr val="0070C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0" dirty="0" smtClean="0">
                          <a:ln>
                            <a:solidFill>
                              <a:srgbClr val="002060"/>
                            </a:solidFill>
                          </a:ln>
                          <a:solidFill>
                            <a:srgbClr val="0070C0"/>
                          </a:solidFill>
                          <a:hlinkClick r:id="rId3" action="ppaction://hlinksldjump"/>
                        </a:rPr>
                        <a:t>25</a:t>
                      </a:r>
                      <a:endParaRPr lang="ru-RU" sz="4000" b="0" dirty="0">
                        <a:ln>
                          <a:solidFill>
                            <a:srgbClr val="002060"/>
                          </a:solidFill>
                        </a:ln>
                        <a:solidFill>
                          <a:srgbClr val="0070C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0" dirty="0" smtClean="0">
                          <a:ln>
                            <a:solidFill>
                              <a:srgbClr val="002060"/>
                            </a:solidFill>
                          </a:ln>
                          <a:solidFill>
                            <a:srgbClr val="0070C0"/>
                          </a:solidFill>
                          <a:hlinkClick r:id="rId4" action="ppaction://hlinksldjump"/>
                        </a:rPr>
                        <a:t>35</a:t>
                      </a:r>
                      <a:endParaRPr lang="ru-RU" sz="4000" b="0" dirty="0">
                        <a:ln>
                          <a:solidFill>
                            <a:srgbClr val="002060"/>
                          </a:solidFill>
                        </a:ln>
                        <a:solidFill>
                          <a:srgbClr val="0070C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0" dirty="0" smtClean="0">
                          <a:ln>
                            <a:solidFill>
                              <a:srgbClr val="002060"/>
                            </a:solidFill>
                          </a:ln>
                          <a:solidFill>
                            <a:srgbClr val="0070C0"/>
                          </a:solidFill>
                          <a:hlinkClick r:id="rId5" action="ppaction://hlinksldjump"/>
                        </a:rPr>
                        <a:t>50</a:t>
                      </a:r>
                      <a:endParaRPr lang="ru-RU" sz="4000" b="0" dirty="0">
                        <a:ln>
                          <a:solidFill>
                            <a:srgbClr val="002060"/>
                          </a:solidFill>
                        </a:ln>
                        <a:solidFill>
                          <a:srgbClr val="0070C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1714500"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rgbClr val="0070C0"/>
                          </a:solidFill>
                        </a:rPr>
                        <a:t>Горы</a:t>
                      </a:r>
                      <a:endParaRPr lang="ru-RU" sz="28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0" dirty="0" smtClean="0">
                          <a:ln>
                            <a:solidFill>
                              <a:srgbClr val="002060"/>
                            </a:solidFill>
                          </a:ln>
                          <a:solidFill>
                            <a:srgbClr val="0070C0"/>
                          </a:solidFill>
                          <a:hlinkClick r:id="rId6" action="ppaction://hlinksldjump"/>
                        </a:rPr>
                        <a:t>15</a:t>
                      </a:r>
                      <a:endParaRPr lang="ru-RU" sz="4000" b="0" dirty="0">
                        <a:ln>
                          <a:solidFill>
                            <a:srgbClr val="002060"/>
                          </a:solidFill>
                        </a:ln>
                        <a:solidFill>
                          <a:srgbClr val="0070C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0" dirty="0" smtClean="0">
                          <a:ln>
                            <a:solidFill>
                              <a:srgbClr val="002060"/>
                            </a:solidFill>
                          </a:ln>
                          <a:solidFill>
                            <a:srgbClr val="0070C0"/>
                          </a:solidFill>
                          <a:hlinkClick r:id="rId7" action="ppaction://hlinksldjump"/>
                        </a:rPr>
                        <a:t>25</a:t>
                      </a:r>
                      <a:endParaRPr lang="ru-RU" sz="4000" b="0" dirty="0">
                        <a:ln>
                          <a:solidFill>
                            <a:srgbClr val="002060"/>
                          </a:solidFill>
                        </a:ln>
                        <a:solidFill>
                          <a:srgbClr val="0070C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0" dirty="0" smtClean="0">
                          <a:ln>
                            <a:solidFill>
                              <a:srgbClr val="002060"/>
                            </a:solidFill>
                          </a:ln>
                          <a:solidFill>
                            <a:srgbClr val="0070C0"/>
                          </a:solidFill>
                          <a:hlinkClick r:id="rId8" action="ppaction://hlinksldjump"/>
                        </a:rPr>
                        <a:t>35</a:t>
                      </a:r>
                      <a:endParaRPr lang="ru-RU" sz="4000" b="0" dirty="0">
                        <a:ln>
                          <a:solidFill>
                            <a:srgbClr val="002060"/>
                          </a:solidFill>
                        </a:ln>
                        <a:solidFill>
                          <a:srgbClr val="0070C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0" dirty="0" smtClean="0">
                          <a:ln>
                            <a:solidFill>
                              <a:srgbClr val="002060"/>
                            </a:solidFill>
                          </a:ln>
                          <a:solidFill>
                            <a:srgbClr val="0070C0"/>
                          </a:solidFill>
                          <a:hlinkClick r:id="rId9" action="ppaction://hlinksldjump"/>
                        </a:rPr>
                        <a:t>50</a:t>
                      </a:r>
                      <a:endParaRPr lang="ru-RU" sz="4000" b="0" dirty="0">
                        <a:ln>
                          <a:solidFill>
                            <a:srgbClr val="002060"/>
                          </a:solidFill>
                        </a:ln>
                        <a:solidFill>
                          <a:srgbClr val="0070C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1714500"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rgbClr val="0070C0"/>
                          </a:solidFill>
                        </a:rPr>
                        <a:t>Озера</a:t>
                      </a:r>
                      <a:endParaRPr lang="ru-RU" sz="28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0" dirty="0" smtClean="0">
                          <a:ln>
                            <a:solidFill>
                              <a:srgbClr val="002060"/>
                            </a:solidFill>
                          </a:ln>
                          <a:solidFill>
                            <a:srgbClr val="0070C0"/>
                          </a:solidFill>
                          <a:hlinkClick r:id="rId10" action="ppaction://hlinksldjump"/>
                        </a:rPr>
                        <a:t>15</a:t>
                      </a:r>
                      <a:endParaRPr lang="ru-RU" sz="4000" b="0" dirty="0">
                        <a:ln>
                          <a:solidFill>
                            <a:srgbClr val="002060"/>
                          </a:solidFill>
                        </a:ln>
                        <a:solidFill>
                          <a:srgbClr val="0070C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0" dirty="0" smtClean="0">
                          <a:ln>
                            <a:solidFill>
                              <a:srgbClr val="002060"/>
                            </a:solidFill>
                          </a:ln>
                          <a:solidFill>
                            <a:srgbClr val="0070C0"/>
                          </a:solidFill>
                          <a:hlinkClick r:id="rId11" action="ppaction://hlinksldjump"/>
                        </a:rPr>
                        <a:t>25</a:t>
                      </a:r>
                      <a:endParaRPr lang="ru-RU" sz="4000" b="0" dirty="0">
                        <a:ln>
                          <a:solidFill>
                            <a:srgbClr val="002060"/>
                          </a:solidFill>
                        </a:ln>
                        <a:solidFill>
                          <a:srgbClr val="0070C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0" dirty="0" smtClean="0">
                          <a:ln>
                            <a:solidFill>
                              <a:srgbClr val="002060"/>
                            </a:solidFill>
                          </a:ln>
                          <a:solidFill>
                            <a:srgbClr val="0070C0"/>
                          </a:solidFill>
                          <a:hlinkClick r:id="rId12" action="ppaction://hlinksldjump"/>
                        </a:rPr>
                        <a:t>35</a:t>
                      </a:r>
                      <a:endParaRPr lang="ru-RU" sz="4000" b="0" dirty="0">
                        <a:ln>
                          <a:solidFill>
                            <a:srgbClr val="002060"/>
                          </a:solidFill>
                        </a:ln>
                        <a:solidFill>
                          <a:srgbClr val="0070C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0" dirty="0" smtClean="0">
                          <a:ln>
                            <a:solidFill>
                              <a:srgbClr val="002060"/>
                            </a:solidFill>
                          </a:ln>
                          <a:solidFill>
                            <a:srgbClr val="0070C0"/>
                          </a:solidFill>
                          <a:hlinkClick r:id="rId13" action="ppaction://hlinksldjump"/>
                        </a:rPr>
                        <a:t>50</a:t>
                      </a:r>
                      <a:endParaRPr lang="ru-RU" sz="4000" b="0" dirty="0">
                        <a:ln>
                          <a:solidFill>
                            <a:srgbClr val="002060"/>
                          </a:solidFill>
                        </a:ln>
                        <a:solidFill>
                          <a:srgbClr val="0070C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1714500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0070C0"/>
                          </a:solidFill>
                        </a:rPr>
                        <a:t>Животные</a:t>
                      </a:r>
                      <a:endParaRPr lang="ru-RU" sz="24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0" dirty="0" smtClean="0">
                          <a:ln>
                            <a:solidFill>
                              <a:srgbClr val="002060"/>
                            </a:solidFill>
                          </a:ln>
                          <a:solidFill>
                            <a:srgbClr val="0070C0"/>
                          </a:solidFill>
                          <a:hlinkClick r:id="rId14" action="ppaction://hlinksldjump"/>
                        </a:rPr>
                        <a:t>15</a:t>
                      </a:r>
                      <a:endParaRPr lang="ru-RU" sz="4000" b="0" dirty="0">
                        <a:ln>
                          <a:solidFill>
                            <a:srgbClr val="002060"/>
                          </a:solidFill>
                        </a:ln>
                        <a:solidFill>
                          <a:srgbClr val="0070C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0" dirty="0" smtClean="0">
                          <a:ln>
                            <a:solidFill>
                              <a:srgbClr val="002060"/>
                            </a:solidFill>
                          </a:ln>
                          <a:solidFill>
                            <a:srgbClr val="0070C0"/>
                          </a:solidFill>
                          <a:hlinkClick r:id="rId15" action="ppaction://hlinksldjump"/>
                        </a:rPr>
                        <a:t>25</a:t>
                      </a:r>
                      <a:endParaRPr lang="ru-RU" sz="4000" b="0" dirty="0">
                        <a:ln>
                          <a:solidFill>
                            <a:srgbClr val="002060"/>
                          </a:solidFill>
                        </a:ln>
                        <a:solidFill>
                          <a:srgbClr val="0070C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0" dirty="0" smtClean="0">
                          <a:ln>
                            <a:solidFill>
                              <a:srgbClr val="002060"/>
                            </a:solidFill>
                          </a:ln>
                          <a:solidFill>
                            <a:srgbClr val="0070C0"/>
                          </a:solidFill>
                          <a:hlinkClick r:id="rId16" action="ppaction://hlinksldjump"/>
                        </a:rPr>
                        <a:t>35</a:t>
                      </a:r>
                      <a:endParaRPr lang="ru-RU" sz="4000" b="0" dirty="0">
                        <a:ln>
                          <a:solidFill>
                            <a:srgbClr val="002060"/>
                          </a:solidFill>
                        </a:ln>
                        <a:solidFill>
                          <a:srgbClr val="0070C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0" dirty="0" smtClean="0">
                          <a:ln>
                            <a:solidFill>
                              <a:srgbClr val="002060"/>
                            </a:solidFill>
                          </a:ln>
                          <a:solidFill>
                            <a:srgbClr val="0070C0"/>
                          </a:solidFill>
                          <a:hlinkClick r:id="rId17" action="ppaction://hlinksldjump"/>
                        </a:rPr>
                        <a:t>50</a:t>
                      </a:r>
                      <a:endParaRPr lang="ru-RU" sz="4000" b="0" dirty="0">
                        <a:ln>
                          <a:solidFill>
                            <a:srgbClr val="002060"/>
                          </a:solidFill>
                        </a:ln>
                        <a:solidFill>
                          <a:srgbClr val="0070C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3648512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48681"/>
            <a:ext cx="8208912" cy="2952327"/>
          </a:xfrm>
        </p:spPr>
        <p:txBody>
          <a:bodyPr/>
          <a:lstStyle/>
          <a:p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  <a:t>С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амая быстрая птица обитающая в национальном природном парке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«ергаки»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1)скопа</a:t>
            </a:r>
            <a:b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2)хохлатый осоед</a:t>
            </a:r>
            <a:b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3)степная пустельга</a:t>
            </a:r>
            <a:b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4)сокол сапсан</a:t>
            </a:r>
            <a:endParaRPr lang="ru-RU" sz="28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03648" y="5157192"/>
            <a:ext cx="6510528" cy="329184"/>
          </a:xfrm>
        </p:spPr>
        <p:txBody>
          <a:bodyPr>
            <a:noAutofit/>
          </a:bodyPr>
          <a:lstStyle/>
          <a:p>
            <a:r>
              <a:rPr lang="ru-RU" sz="2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hlinkClick r:id="rId2" action="ppaction://hlinksldjump"/>
              </a:rPr>
              <a:t>Узнать правильный ответ</a:t>
            </a:r>
            <a:endParaRPr lang="ru-RU" sz="2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70825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280920" cy="5760640"/>
          </a:xfrm>
        </p:spPr>
        <p:txBody>
          <a:bodyPr/>
          <a:lstStyle/>
          <a:p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4)сокол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сапсан</a:t>
            </a:r>
            <a:b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000" b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hlinkClick r:id="rId2" action="ppaction://hlinksldjump"/>
              </a:rPr>
              <a:t>вернуться к игровому полю</a:t>
            </a:r>
            <a:endParaRPr lang="ru-RU" sz="2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544" y="1484784"/>
            <a:ext cx="5040560" cy="3440090"/>
          </a:xfrm>
        </p:spPr>
      </p:pic>
    </p:spTree>
    <p:extLst>
      <p:ext uri="{BB962C8B-B14F-4D97-AF65-F5344CB8AC3E}">
        <p14:creationId xmlns:p14="http://schemas.microsoft.com/office/powerpoint/2010/main" xmlns="" val="1180492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9" y="404665"/>
            <a:ext cx="8568952" cy="3456384"/>
          </a:xfrm>
        </p:spPr>
        <p:txBody>
          <a:bodyPr/>
          <a:lstStyle/>
          <a:p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  <a:t>э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то 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>небольшое парнокопытное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животное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, имеющие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клыки обитающее в природном парке «Ергаки»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  <a:t>к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то это?</a:t>
            </a:r>
            <a:b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1)кабарга</a:t>
            </a:r>
            <a:b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2)лось</a:t>
            </a:r>
            <a:b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3)марал</a:t>
            </a:r>
            <a:b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4)лань</a:t>
            </a:r>
            <a:endParaRPr lang="ru-RU" sz="28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71600" y="5733256"/>
            <a:ext cx="6510528" cy="329184"/>
          </a:xfrm>
        </p:spPr>
        <p:txBody>
          <a:bodyPr>
            <a:noAutofit/>
          </a:bodyPr>
          <a:lstStyle/>
          <a:p>
            <a:r>
              <a:rPr lang="ru-RU" sz="2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hlinkClick r:id="rId2" action="ppaction://hlinksldjump"/>
              </a:rPr>
              <a:t>Узнать правильный ответ</a:t>
            </a:r>
            <a:endParaRPr lang="ru-RU" sz="2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996096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424936" cy="5976664"/>
          </a:xfrm>
        </p:spPr>
        <p:txBody>
          <a:bodyPr/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1)Кабарга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2000" b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hlinkClick r:id="rId2" action="ppaction://hlinksldjump"/>
              </a:rPr>
              <a:t>вернуться к игровому полю</a:t>
            </a:r>
            <a:endParaRPr lang="ru-RU" sz="2000" b="1" cap="none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31640" y="1268760"/>
            <a:ext cx="2682420" cy="3579812"/>
          </a:xfrm>
        </p:spPr>
      </p:pic>
    </p:spTree>
    <p:extLst>
      <p:ext uri="{BB962C8B-B14F-4D97-AF65-F5344CB8AC3E}">
        <p14:creationId xmlns:p14="http://schemas.microsoft.com/office/powerpoint/2010/main" xmlns="" val="1686770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99592" y="5805264"/>
            <a:ext cx="6510528" cy="329184"/>
          </a:xfrm>
        </p:spPr>
        <p:txBody>
          <a:bodyPr>
            <a:noAutofit/>
          </a:bodyPr>
          <a:lstStyle/>
          <a:p>
            <a:r>
              <a:rPr lang="ru-RU" sz="2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hlinkClick r:id="rId2" action="ppaction://hlinksldjump"/>
              </a:rPr>
              <a:t>Узнать правильный ответ</a:t>
            </a:r>
            <a:endParaRPr lang="ru-RU" sz="2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188640"/>
            <a:ext cx="8136904" cy="4752527"/>
          </a:xfrm>
        </p:spPr>
        <p:txBody>
          <a:bodyPr/>
          <a:lstStyle/>
          <a:p>
            <a:r>
              <a:rPr lang="ru-RU" dirty="0"/>
              <a:t> </a:t>
            </a: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  <a:t>о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ни получили 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>своё название из-за разнообразных звуковых сигналов, при помощи которых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перекликаются 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>или оповещают друг друга об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опасности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. </a:t>
            </a: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  <a:t>к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то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это?</a:t>
            </a:r>
            <a:b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1)суслики</a:t>
            </a:r>
            <a:b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2)</a:t>
            </a:r>
            <a:r>
              <a:rPr lang="ru-RU" sz="2800" dirty="0" err="1" smtClean="0">
                <a:solidFill>
                  <a:schemeClr val="accent3">
                    <a:lumMod val="50000"/>
                  </a:schemeClr>
                </a:solidFill>
              </a:rPr>
              <a:t>пищюхи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3)белка-летяга  </a:t>
            </a:r>
            <a:b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4)бурундук </a:t>
            </a:r>
            <a:endParaRPr lang="ru-RU" sz="28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94050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65760"/>
            <a:ext cx="8784976" cy="5799544"/>
          </a:xfrm>
        </p:spPr>
        <p:txBody>
          <a:bodyPr/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2)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</a:rPr>
              <a:t>Пищюхи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2000" b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hlinkClick r:id="rId2" action="ppaction://hlinksldjump"/>
              </a:rPr>
              <a:t>вернуться к игровому полю</a:t>
            </a:r>
            <a:endParaRPr lang="ru-RU" sz="2000" b="1" cap="none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91680" y="1772816"/>
            <a:ext cx="4335146" cy="3159915"/>
          </a:xfrm>
        </p:spPr>
      </p:pic>
    </p:spTree>
    <p:extLst>
      <p:ext uri="{BB962C8B-B14F-4D97-AF65-F5344CB8AC3E}">
        <p14:creationId xmlns:p14="http://schemas.microsoft.com/office/powerpoint/2010/main" xmlns="" val="4094104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5085184"/>
            <a:ext cx="7772400" cy="1362075"/>
          </a:xfrm>
        </p:spPr>
        <p:txBody>
          <a:bodyPr>
            <a:normAutofit/>
          </a:bodyPr>
          <a:lstStyle/>
          <a:p>
            <a:r>
              <a:rPr lang="ru-RU" sz="2000" b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hlinkClick r:id="rId2" action="ppaction://hlinksldjump"/>
              </a:rPr>
              <a:t>Узнать правильный ответ</a:t>
            </a:r>
            <a:endParaRPr lang="ru-RU" sz="2000" b="1" cap="none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548680"/>
            <a:ext cx="8208912" cy="2664296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К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акое из перечисленных растений находящихся в природном парке 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«Ергаки» 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является 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ядовитым? </a:t>
            </a:r>
            <a:endParaRPr lang="ru-RU" sz="28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1)Колокольчик </a:t>
            </a:r>
          </a:p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2)Лютик 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едкий</a:t>
            </a:r>
          </a:p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3)Иван-чай</a:t>
            </a:r>
          </a:p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4)Жарки </a:t>
            </a:r>
            <a:endParaRPr lang="ru-RU" sz="28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2726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22714"/>
          </a:xfrm>
        </p:spPr>
        <p:txBody>
          <a:bodyPr>
            <a:normAutofit fontScale="90000"/>
          </a:bodyPr>
          <a:lstStyle/>
          <a:p>
            <a:pPr marL="0" indent="0">
              <a:buNone/>
            </a:pP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  <a:t>2)Лютик едкий</a:t>
            </a:r>
            <a:b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3600" dirty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3600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2200" b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hlinkClick r:id="rId2" action="ppaction://hlinksldjump"/>
              </a:rPr>
              <a:t>вернуться к игровому полю</a:t>
            </a:r>
            <a:endParaRPr lang="ru-RU" sz="2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51720" y="1412776"/>
            <a:ext cx="4680520" cy="3505871"/>
          </a:xfrm>
        </p:spPr>
      </p:pic>
    </p:spTree>
    <p:extLst>
      <p:ext uri="{BB962C8B-B14F-4D97-AF65-F5344CB8AC3E}">
        <p14:creationId xmlns:p14="http://schemas.microsoft.com/office/powerpoint/2010/main" xmlns="" val="2412619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404664"/>
            <a:ext cx="8280920" cy="3384376"/>
          </a:xfrm>
        </p:spPr>
        <p:txBody>
          <a:bodyPr/>
          <a:lstStyle/>
          <a:p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  <a:t>К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акое из перечисленных растений не растет на территории природного парка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«Ергаки»?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1)кедр</a:t>
            </a:r>
            <a:b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2)пихта</a:t>
            </a:r>
            <a:b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3)ель</a:t>
            </a:r>
            <a:b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4)дуб</a:t>
            </a:r>
            <a:b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</a:br>
            <a:endParaRPr lang="ru-RU" sz="28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5877272"/>
            <a:ext cx="6511131" cy="329259"/>
          </a:xfrm>
        </p:spPr>
        <p:txBody>
          <a:bodyPr>
            <a:noAutofit/>
          </a:bodyPr>
          <a:lstStyle/>
          <a:p>
            <a:r>
              <a:rPr lang="ru-RU" sz="2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hlinkClick r:id="rId2" action="ppaction://hlinksldjump"/>
              </a:rPr>
              <a:t>Узнать правильный ответ</a:t>
            </a:r>
            <a:endParaRPr lang="ru-RU" sz="2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5742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6087576"/>
          </a:xfrm>
        </p:spPr>
        <p:txBody>
          <a:bodyPr/>
          <a:lstStyle/>
          <a:p>
            <a:r>
              <a:rPr lang="ru-RU" dirty="0" smtClean="0"/>
              <a:t>  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4) Дуб</a:t>
            </a:r>
            <a:b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000" b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hlinkClick r:id="rId2" action="ppaction://hlinksldjump"/>
              </a:rPr>
              <a:t>вернуться к игровому полю</a:t>
            </a:r>
            <a:endParaRPr lang="ru-RU" sz="2000" b="1" cap="none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87624" y="1340768"/>
            <a:ext cx="5544616" cy="3696411"/>
          </a:xfrm>
        </p:spPr>
      </p:pic>
    </p:spTree>
    <p:extLst>
      <p:ext uri="{BB962C8B-B14F-4D97-AF65-F5344CB8AC3E}">
        <p14:creationId xmlns:p14="http://schemas.microsoft.com/office/powerpoint/2010/main" xmlns="" val="87320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-10285"/>
            <a:ext cx="7704856" cy="3943341"/>
          </a:xfrm>
        </p:spPr>
        <p:txBody>
          <a:bodyPr/>
          <a:lstStyle/>
          <a:p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  <a:t>Н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азвание этого растения говорит, где оно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живет?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1)крапива</a:t>
            </a:r>
            <a:b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2)подорожник</a:t>
            </a:r>
            <a:b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3)колокольчик</a:t>
            </a:r>
            <a:b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4)одуванчик</a:t>
            </a:r>
            <a:endParaRPr lang="ru-RU" sz="28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73723" y="5851885"/>
            <a:ext cx="6510528" cy="329184"/>
          </a:xfrm>
        </p:spPr>
        <p:txBody>
          <a:bodyPr>
            <a:noAutofit/>
          </a:bodyPr>
          <a:lstStyle/>
          <a:p>
            <a:r>
              <a:rPr lang="ru-RU" sz="2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hlinkClick r:id="rId2" action="ppaction://hlinksldjump"/>
              </a:rPr>
              <a:t>Узнать правильный ответ</a:t>
            </a:r>
            <a:endParaRPr lang="ru-RU" sz="2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0533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6159584"/>
          </a:xfrm>
        </p:spPr>
        <p:txBody>
          <a:bodyPr/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2)Подорожник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>
                <a:hlinkClick r:id="rId2" action="ppaction://hlinksldjump"/>
              </a:rPr>
              <a:t/>
            </a:r>
            <a:br>
              <a:rPr lang="ru-RU" dirty="0">
                <a:hlinkClick r:id="rId2" action="ppaction://hlinksldjump"/>
              </a:rPr>
            </a:br>
            <a:r>
              <a:rPr lang="ru-RU" sz="2000" b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hlinkClick r:id="rId2" action="ppaction://hlinksldjump"/>
              </a:rPr>
              <a:t>вернуться к игровому полю</a:t>
            </a:r>
            <a:endParaRPr lang="ru-RU" sz="2000" b="1" cap="none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95736" y="1412776"/>
            <a:ext cx="4104456" cy="3591399"/>
          </a:xfrm>
        </p:spPr>
      </p:pic>
    </p:spTree>
    <p:extLst>
      <p:ext uri="{BB962C8B-B14F-4D97-AF65-F5344CB8AC3E}">
        <p14:creationId xmlns:p14="http://schemas.microsoft.com/office/powerpoint/2010/main" xmlns="" val="2306128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358</TotalTime>
  <Words>543</Words>
  <Application>Microsoft Office PowerPoint</Application>
  <PresentationFormat>Экран (4:3)</PresentationFormat>
  <Paragraphs>86</Paragraphs>
  <Slides>35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Углы</vt:lpstr>
      <vt:lpstr>Своя игра</vt:lpstr>
      <vt:lpstr>Правила игры:</vt:lpstr>
      <vt:lpstr>Слайд 3</vt:lpstr>
      <vt:lpstr>Узнать правильный ответ</vt:lpstr>
      <vt:lpstr> 2)Лютик едкий           вернуться к игровому полю</vt:lpstr>
      <vt:lpstr>Какое из перечисленных растений не растет на территории природного парка «Ергаки»? 1)кедр 2)пихта 3)ель 4)дуб </vt:lpstr>
      <vt:lpstr>   4) Дуб           вернуться к игровому полю</vt:lpstr>
      <vt:lpstr>Название этого растения говорит, где оно живет? 1)крапива 2)подорожник 3)колокольчик 4)одуванчик</vt:lpstr>
      <vt:lpstr>2)Подорожник             вернуться к игровому полю</vt:lpstr>
      <vt:lpstr>Многолетнее травянистое растение имеющее ярко-синие бутоны ,растущее в горах западного и восточного саяна? 1) жарки 2) колокольчик 3) водосбор 4) ирис тигровый</vt:lpstr>
      <vt:lpstr>3)Водосбор             вернуться к игровому полю</vt:lpstr>
      <vt:lpstr>По легенде когда то давно в этих краях жил хозяин тайги. защитник природы, любимиц богов и когда ему пришло время умирать боги не могли найти в мире такого же человека и обратили его в камень, чтобы тот вечно охранял тайгу. Как его звали?   1) блез 2) Агап 3) саян 4) Устин</vt:lpstr>
      <vt:lpstr>3)Саян           вернуться к игровому полю </vt:lpstr>
      <vt:lpstr>Он считается самой интересной и притягательной достопримечательностью Ергаков,  располагается на покатой скале, касаясь ее лишь незначительной частью своей поверхности, как её называют? 1)пик звездный 2)пик птица 3)спящий саян  4)висячий камень </vt:lpstr>
      <vt:lpstr>4)Висячий камень            вернуться у игровому полю</vt:lpstr>
      <vt:lpstr>В природном парке «ергаки» есть одна гора имеющая математическое название, Какое? 1)гипербола  2)парабола 3)косинус 4)параллелепипед</vt:lpstr>
      <vt:lpstr>2)Парабола            вернуться к игровому полю </vt:lpstr>
      <vt:lpstr>Это самая высокая точка хребта ергаки ,его высота составляет 2265 м. как называется это пик? 1) пик араданский  2)пик птица 3)пик звездный 4)пик зуб дракона</vt:lpstr>
      <vt:lpstr>3)Пик звездный             вернуться к игровому полю</vt:lpstr>
      <vt:lpstr>Самое большое озеро природного парка «ергаки» достигает в длину 2 км. что это за озеро? 1) Уютное  2)радужное 3)светлое 4)большое буйбинское</vt:lpstr>
      <vt:lpstr>1) Светлое            вернуться к игровому полю</vt:lpstr>
      <vt:lpstr>Это озеро находиться на высоте 1453 метров над уровнем моря, С его берегов открываются виды на скалу Спящий Саян и на знаменитый Висячий камень. Что это за озеро? 1) радужное 2) светлое 3) мертвое 4) горных духов</vt:lpstr>
      <vt:lpstr>4)большое буйбинское           вернуться к игровому полю</vt:lpstr>
      <vt:lpstr> это озеро поражает бирюзовой чистотой своей воды. Вода в нем настолько чистая, что когда нет ветра, кажется будто это не вода, а марево над камнями, лежащими на дне. Вода в нем почти невидима. Что это за озеро? 1)оз.мраморное 2)оз.горных духов  3)оз.светлое 4)оз.мертвое</vt:lpstr>
      <vt:lpstr>2)оз.горных духов             вернуться к игровому полю</vt:lpstr>
      <vt:lpstr> Глубина этого озера оценивается примерно в 25 м. Озеро напоминает чашу из которой, спадая по камням и образуя красивый водопад. Вытекает ручей, являющийся истоком горной реки Ои — правобережного притока Енисея. О каком озере идет речь? 1) мертвое 2) светлое 3) мраморное 4) ойское </vt:lpstr>
      <vt:lpstr>4) Ойское           вернуться к игровому полю </vt:lpstr>
      <vt:lpstr>Это Небольшая птица, чуть меньше галки и с более тонким и длинным клювом. она является единственным массовым распространителем кедра. кто это? 1)сойка  2)клест 3)кедровка 4)зяблик</vt:lpstr>
      <vt:lpstr>3)Кедровка           вернуться к игровому полю</vt:lpstr>
      <vt:lpstr>Самая быстрая птица обитающая в национальном природном парке «ергаки» 1)скопа 2)хохлатый осоед 3)степная пустельга 4)сокол сапсан</vt:lpstr>
      <vt:lpstr>4)сокол сапсан           вернуться к игровому полю</vt:lpstr>
      <vt:lpstr>это небольшое парнокопытное животное, имеющие клыки обитающее в природном парке «Ергаки» .кто это? 1)кабарга 2)лось 3)марал 4)лань</vt:lpstr>
      <vt:lpstr>1)Кабарга            вернуться к игровому полю</vt:lpstr>
      <vt:lpstr> они получили своё название из-за разнообразных звуковых сигналов, при помощи которых перекликаются или оповещают друг друга об опасности. кто это? 1)суслики 2)пищюхи 3)белка-летяга   4)бурундук </vt:lpstr>
      <vt:lpstr>2)Пищюхи          вернуться к игровому полю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Паша</cp:lastModifiedBy>
  <cp:revision>32</cp:revision>
  <dcterms:created xsi:type="dcterms:W3CDTF">2020-12-03T10:03:50Z</dcterms:created>
  <dcterms:modified xsi:type="dcterms:W3CDTF">2020-12-14T12:17:58Z</dcterms:modified>
</cp:coreProperties>
</file>