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7" r:id="rId13"/>
    <p:sldId id="269" r:id="rId14"/>
    <p:sldId id="273" r:id="rId15"/>
    <p:sldId id="274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05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Типичные ошибки при выполнении заданий 18-24</a:t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 ОГЭ  история 2022 г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685801"/>
            <a:ext cx="8229600" cy="30480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62400" y="4114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Харченко С.В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Эксперт ОГЭ по истории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МБОУ «Гимназия»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8600"/>
            <a:ext cx="8991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Ответ 24</a:t>
            </a:r>
          </a:p>
          <a:p>
            <a:r>
              <a:rPr lang="ru-RU" b="1" dirty="0" smtClean="0">
                <a:latin typeface="Monotype Corsiva" pitchFamily="66" charset="0"/>
              </a:rPr>
              <a:t>Династический кризис: пресечение мужской линии правящей династии.</a:t>
            </a:r>
          </a:p>
          <a:p>
            <a:r>
              <a:rPr lang="ru-RU" b="1" dirty="0" smtClean="0">
                <a:latin typeface="Monotype Corsiva" pitchFamily="66" charset="0"/>
              </a:rPr>
              <a:t>Новый царь Борис Годунов был избран Земским собором.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1443841"/>
            <a:ext cx="8763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Комментарий. Верно выбран правильный ответ. Объяснение неверное, так как в объяснении не указаны необходимые логические звенья. Важен не только сам факт избрания Бориса Годунова Земским собором, но и восприятие этого события в народном сознании, как поступка, который мог быть истолкован как сопротивление воле Божьей («царь не от Бога</a:t>
            </a:r>
            <a:r>
              <a:rPr lang="ru-RU" i="1" dirty="0" smtClean="0"/>
              <a:t>»),</a:t>
            </a:r>
            <a:r>
              <a:rPr lang="ru-RU" dirty="0" smtClean="0"/>
              <a:t>что </a:t>
            </a:r>
            <a:r>
              <a:rPr lang="ru-RU" dirty="0" smtClean="0"/>
              <a:t>привело к падению авторитета Бориса Годунова и поддержке самозванцев. 1 балл.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3200400"/>
            <a:ext cx="8458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Ответ 25</a:t>
            </a:r>
          </a:p>
          <a:p>
            <a:r>
              <a:rPr lang="ru-RU" b="1" dirty="0" smtClean="0">
                <a:latin typeface="Monotype Corsiva" pitchFamily="66" charset="0"/>
              </a:rPr>
              <a:t>Династический кризис: пресечение мужской линии правящей династии.</a:t>
            </a:r>
          </a:p>
          <a:p>
            <a:r>
              <a:rPr lang="ru-RU" b="1" dirty="0" smtClean="0">
                <a:latin typeface="Monotype Corsiva" pitchFamily="66" charset="0"/>
              </a:rPr>
              <a:t>Пресечение правящей династии привело к недовольству властью.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4419600"/>
            <a:ext cx="8686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Комментарий. Верно выбран правильный ответ. Объяснение не принимается в качестве правильного ответа, так как в нём пропущено важнейшее логическое звено: не указано, почему пресечение правящей династии привело к недовольству властью (избрание монарха не Земском соборе повлекло восприятие его как «незаконного» правителя и, соответственно, падение его авторитета). 1 балл.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0"/>
            <a:ext cx="8686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Задание </a:t>
            </a:r>
            <a:r>
              <a:rPr lang="ru-RU" b="1" dirty="0" smtClean="0"/>
              <a:t>22.</a:t>
            </a:r>
            <a:r>
              <a:rPr lang="ru-RU" i="1" dirty="0" smtClean="0"/>
              <a:t>Прочитайте </a:t>
            </a:r>
            <a:r>
              <a:rPr lang="ru-RU" i="1" dirty="0" smtClean="0"/>
              <a:t>текст, который содержит две фактические ошибки.</a:t>
            </a:r>
          </a:p>
          <a:p>
            <a:r>
              <a:rPr lang="ru-RU" dirty="0" smtClean="0"/>
              <a:t>Захват французским флотом острова Мальты вынудил Павла I – официального покровителя рыцарей Мальтийского ордена – готовиться к войне с Францией. Был заключён союз с Англией и Австрией, к которому присоединилась и Турция. Военные действия предстояло вести на суше и на море. В апреле – августе 1799 г. состоялся знаменитый Итальянский поход Скобелева. За месяц была освобождена Северная Италия: французы были разбиты на реке </a:t>
            </a:r>
            <a:r>
              <a:rPr lang="ru-RU" dirty="0" err="1" smtClean="0"/>
              <a:t>Адде</a:t>
            </a:r>
            <a:r>
              <a:rPr lang="ru-RU" dirty="0" smtClean="0"/>
              <a:t>. Русские войска вступили в Милан, а затем и в Турин. Одновременно не менее успешно действовали русские моряки под началом адмирала Ушакова: войдя в Адриатическое море, русский флот освободил Ионические острова. В феврале 1799 г. русский десант взял считавшуюся неприступной крепость на острове </a:t>
            </a:r>
            <a:r>
              <a:rPr lang="ru-RU" dirty="0" err="1" smtClean="0"/>
              <a:t>Гренгам</a:t>
            </a:r>
            <a:r>
              <a:rPr lang="ru-RU" dirty="0" smtClean="0"/>
              <a:t>. Далее военные действия переместились в Италию. Корабли высадили десант, который с боями очистил от французов Неаполь.</a:t>
            </a:r>
          </a:p>
          <a:p>
            <a:r>
              <a:rPr lang="ru-RU" dirty="0" smtClean="0"/>
              <a:t>Найдите фактические ошибки и исправьте их. Ответ оформите следующим образом (обязательно заполните обе колонки таблицы).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28600" y="4114800"/>
          <a:ext cx="868680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Положение текста, в котором допущена ошибка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Исправленное положение текста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В апреле – августе 1799 г. состоялся знаменитый Итальянский поход </a:t>
                      </a:r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Скобелева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апреле – августе 1799 г. состоялся знаменитый Итальянский поход </a:t>
                      </a:r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Суворова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2) В феврале 1799 г. русский десант взял считавшуюся неприступной крепость на острове </a:t>
                      </a:r>
                      <a:r>
                        <a:rPr lang="ru-RU" sz="1800" i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Гренгам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феврале 1799 г. русский десант взял считавшуюся неприступной крепость на острове </a:t>
                      </a:r>
                      <a:r>
                        <a:rPr lang="ru-RU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Корфу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533400"/>
            <a:ext cx="86868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Правильно указаны два ошибочных положения, правильно сделаны два исправления</a:t>
            </a:r>
          </a:p>
          <a:p>
            <a:r>
              <a:rPr lang="ru-RU" dirty="0" smtClean="0"/>
              <a:t>3</a:t>
            </a:r>
          </a:p>
          <a:p>
            <a:r>
              <a:rPr lang="ru-RU" dirty="0" smtClean="0"/>
              <a:t>Правильно указаны одно-два ошибочных положения, правильно сделано одно исправление</a:t>
            </a:r>
          </a:p>
          <a:p>
            <a:r>
              <a:rPr lang="ru-RU" dirty="0" smtClean="0"/>
              <a:t>2</a:t>
            </a:r>
          </a:p>
          <a:p>
            <a:r>
              <a:rPr lang="ru-RU" dirty="0" smtClean="0"/>
              <a:t>Правильно указаны только два ошибочных положения, исправления сделаны неправильно.</a:t>
            </a:r>
          </a:p>
          <a:p>
            <a:r>
              <a:rPr lang="ru-RU" dirty="0" smtClean="0"/>
              <a:t>ИЛИ Правильно указаны только два ошибочных положения, исправления не сделаны</a:t>
            </a:r>
          </a:p>
          <a:p>
            <a:r>
              <a:rPr lang="ru-RU" dirty="0" smtClean="0"/>
              <a:t>1</a:t>
            </a:r>
          </a:p>
          <a:p>
            <a:r>
              <a:rPr lang="ru-RU" dirty="0" smtClean="0"/>
              <a:t>Правильно указано только одно ошибочное положение, исправление сделано неправильно.</a:t>
            </a:r>
          </a:p>
          <a:p>
            <a:r>
              <a:rPr lang="ru-RU" dirty="0" smtClean="0"/>
              <a:t>ИЛИ Правильно указано только одно ошибочное положение, исправление не сделано.</a:t>
            </a:r>
          </a:p>
          <a:p>
            <a:r>
              <a:rPr lang="ru-RU" dirty="0" smtClean="0"/>
              <a:t>ИЛИ Ошибочные положения не указаны, но приведены исправления (любое количество).</a:t>
            </a:r>
          </a:p>
          <a:p>
            <a:r>
              <a:rPr lang="ru-RU" dirty="0" smtClean="0"/>
              <a:t>ИЛИ Ответ неправильный</a:t>
            </a:r>
          </a:p>
          <a:p>
            <a:r>
              <a:rPr lang="ru-RU" dirty="0" smtClean="0"/>
              <a:t>0</a:t>
            </a:r>
          </a:p>
          <a:p>
            <a:r>
              <a:rPr lang="ru-RU" i="1" dirty="0" smtClean="0"/>
              <a:t>Максимальный балл</a:t>
            </a:r>
          </a:p>
          <a:p>
            <a:r>
              <a:rPr lang="ru-RU" i="1" dirty="0" smtClean="0"/>
              <a:t>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304800"/>
            <a:ext cx="10285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Ответ 39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914400"/>
          <a:ext cx="86868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Положение текста, в котором допущена ошибка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Исправленное положение текста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Суворова</a:t>
                      </a:r>
                      <a:endParaRPr lang="ru-RU" b="1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Корфу</a:t>
                      </a:r>
                      <a:endParaRPr lang="ru-RU" b="1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28600" y="2514600"/>
            <a:ext cx="861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Комментарий. Не указаны положения текста, в которых допущены ошибки. 0 баллов.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" y="3048000"/>
          <a:ext cx="86868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Положение текста, в котором допущена ошибка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Исправленное положение текста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В апреле – августе 1799 г. состоялся знаменитый Итальянский поход Скобелева</a:t>
                      </a:r>
                      <a:endParaRPr lang="ru-RU" b="1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Monotype Corsiva" pitchFamily="66" charset="0"/>
                        </a:rPr>
                        <a:t>Итальянский поход Суворова </a:t>
                      </a:r>
                      <a:endParaRPr lang="ru-RU" b="1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kern="1200" baseline="0" dirty="0" err="1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Гренгам</a:t>
                      </a:r>
                      <a:endParaRPr lang="ru-RU" b="1" dirty="0">
                        <a:latin typeface="Monotype Corsiv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Monotype Corsiva" pitchFamily="66" charset="0"/>
                          <a:ea typeface="+mn-ea"/>
                          <a:cs typeface="+mn-cs"/>
                        </a:rPr>
                        <a:t>Гангут</a:t>
                      </a:r>
                      <a:endParaRPr lang="ru-RU" b="1" dirty="0">
                        <a:latin typeface="Monotype Corsiva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2400" y="5103674"/>
            <a:ext cx="8686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Комментарий. При исправлении первой ошибки экзаменуемый написал положение, «несимметричное» тому, которое указал в поле для ошибочных положений. Однако в данном случае можно точно установить, какое именно слово исправлял экзаменуемый, так как в поле для исправлений он написал часть предложения с исправленным словом. Исправление принимается. Вторая ошибка исправлена неправильно. 2 балла.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228600"/>
            <a:ext cx="868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Задание 23.</a:t>
            </a:r>
            <a:r>
              <a:rPr lang="ru-RU" dirty="0" smtClean="0"/>
              <a:t> Существует </a:t>
            </a:r>
            <a:r>
              <a:rPr lang="ru-RU" dirty="0" smtClean="0"/>
              <a:t>точка зрения, что внутренняя политика Екатерины II во многом отличалась от политики Петра III. Но при этом в их деятельности можно найти и общие черты. Приведите любые две общие черты.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219200"/>
            <a:ext cx="86106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Могут быть приведены общие черты:</a:t>
            </a:r>
          </a:p>
          <a:p>
            <a:r>
              <a:rPr lang="ru-RU" dirty="0" smtClean="0"/>
              <a:t>1) расширение и закрепление привилегий дворянства (издание манифеста о вольности дворянской Петром III и дарование жалованной грамоты дворянству Екатериной II);</a:t>
            </a:r>
          </a:p>
          <a:p>
            <a:r>
              <a:rPr lang="ru-RU" dirty="0" smtClean="0"/>
              <a:t>2) увеличение фонда государственных земель за счёт церковных (указ о секуляризации церковных земель подписан Петром III, а претворён в жизнь Екатериной II);</a:t>
            </a:r>
          </a:p>
          <a:p>
            <a:r>
              <a:rPr lang="ru-RU" dirty="0" smtClean="0"/>
              <a:t>3) либерализация законов в отношении старообрядцев.</a:t>
            </a:r>
          </a:p>
          <a:p>
            <a:r>
              <a:rPr lang="ru-RU" dirty="0" smtClean="0"/>
              <a:t>Могут быть приведены другие общие черты</a:t>
            </a:r>
          </a:p>
          <a:p>
            <a:r>
              <a:rPr lang="ru-RU" dirty="0" smtClean="0"/>
              <a:t>Правильно приведены две общие черты</a:t>
            </a:r>
          </a:p>
          <a:p>
            <a:r>
              <a:rPr lang="ru-RU" dirty="0" smtClean="0"/>
              <a:t>2</a:t>
            </a:r>
          </a:p>
          <a:p>
            <a:r>
              <a:rPr lang="ru-RU" dirty="0" smtClean="0"/>
              <a:t>Правильно приведена только одна общая черта</a:t>
            </a:r>
          </a:p>
          <a:p>
            <a:r>
              <a:rPr lang="ru-RU" dirty="0" smtClean="0"/>
              <a:t>1</a:t>
            </a:r>
          </a:p>
          <a:p>
            <a:r>
              <a:rPr lang="ru-RU" dirty="0" smtClean="0"/>
              <a:t>Приведены рассуждения общего характера, не соответствующие требованию задания.</a:t>
            </a:r>
          </a:p>
          <a:p>
            <a:r>
              <a:rPr lang="ru-RU" dirty="0" smtClean="0"/>
              <a:t>ИЛИ Ответ неправильный</a:t>
            </a:r>
          </a:p>
          <a:p>
            <a:r>
              <a:rPr lang="ru-RU" dirty="0" smtClean="0"/>
              <a:t>0</a:t>
            </a:r>
          </a:p>
          <a:p>
            <a:r>
              <a:rPr lang="ru-RU" i="1" dirty="0" smtClean="0"/>
              <a:t>Максимальный балл</a:t>
            </a:r>
          </a:p>
          <a:p>
            <a:r>
              <a:rPr lang="ru-RU" i="1" dirty="0" smtClean="0"/>
              <a:t>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52400"/>
            <a:ext cx="8610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Ответ 43</a:t>
            </a:r>
          </a:p>
          <a:p>
            <a:r>
              <a:rPr lang="ru-RU" b="1" dirty="0" smtClean="0">
                <a:latin typeface="Monotype Corsiva" pitchFamily="66" charset="0"/>
              </a:rPr>
              <a:t>И Пётр III, и Екатерина II не считали, что Россия должна участвовать в Семилетней войне.</a:t>
            </a:r>
          </a:p>
          <a:p>
            <a:r>
              <a:rPr lang="ru-RU" b="1" dirty="0" smtClean="0">
                <a:latin typeface="Monotype Corsiva" pitchFamily="66" charset="0"/>
              </a:rPr>
              <a:t>И Екатерина II, и Пётр III хорошо относились к дворянству.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066800"/>
            <a:ext cx="8610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Комментарий. Первое положение не принимается, так как в задании требуется привести две черты, подтверждающие общность во внутренней, а не во внешней политике Петра III и Екатерины II. Второе положение также не принимается, так как не опирается на факты внутренней политики, а содержит указание на субъективное отношение монархов к дворянству. 0 баллов.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2690336"/>
            <a:ext cx="8610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Ответ 44</a:t>
            </a:r>
          </a:p>
          <a:p>
            <a:r>
              <a:rPr lang="ru-RU" b="1" dirty="0" smtClean="0">
                <a:latin typeface="Monotype Corsiva" pitchFamily="66" charset="0"/>
              </a:rPr>
              <a:t>Оба правителя направляли войска на подавление крестьянских бунтов.</a:t>
            </a:r>
          </a:p>
          <a:p>
            <a:r>
              <a:rPr lang="ru-RU" b="1" dirty="0" smtClean="0">
                <a:latin typeface="Monotype Corsiva" pitchFamily="66" charset="0"/>
              </a:rPr>
              <a:t>Оба правителя занимались секуляризацией церковных земель.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4038600"/>
            <a:ext cx="7848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Комментарий. Первое положение принимается, так как, действительно, и Петру III, и Екатерине II пришлось отправлять войска на подавление крестьянских бунтов и восстаний. Данное положение верное, хотя и не содержится в правильных ответах к заданию. Второе положение также принимается. 2 балла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152400"/>
            <a:ext cx="86106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Задание 24</a:t>
            </a:r>
            <a:r>
              <a:rPr lang="ru-RU" dirty="0" smtClean="0"/>
              <a:t>Выступая </a:t>
            </a:r>
            <a:r>
              <a:rPr lang="ru-RU" dirty="0" smtClean="0"/>
              <a:t>на заседании Государственного совета, император сказал: «Нет сомнения, что крепостное право в нынешнем его положении у нас есть зло, для всех ощутительное и очевидное, но прикасаться к нему теперь было бы делом ещё более губительным». Однако сказавший это император занимался крестьянским вопросом: при нём был издан указ об обязанных крестьянах, проведена реформа управления государственными крестьянами.</a:t>
            </a:r>
          </a:p>
          <a:p>
            <a:r>
              <a:rPr lang="ru-RU" dirty="0" smtClean="0"/>
              <a:t>1. Назовите императора, о котором идёт речь.</a:t>
            </a:r>
          </a:p>
          <a:p>
            <a:r>
              <a:rPr lang="ru-RU" dirty="0" smtClean="0"/>
              <a:t>2. Укажите министра государственных имуществ, руководившего проведением реформы государственной деревни в период правления этого императора.</a:t>
            </a:r>
          </a:p>
          <a:p>
            <a:r>
              <a:rPr lang="ru-RU" dirty="0" smtClean="0"/>
              <a:t>3. Почему император считал несвоевременной отмену крепостного права? Укажите одну причину.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3276600"/>
            <a:ext cx="8839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Правильный ответ должен содержать следующие элементы:</a:t>
            </a:r>
          </a:p>
          <a:p>
            <a:r>
              <a:rPr lang="ru-RU" dirty="0" smtClean="0"/>
              <a:t>1) император – Николай </a:t>
            </a:r>
            <a:r>
              <a:rPr lang="en-US" dirty="0" smtClean="0"/>
              <a:t>I;</a:t>
            </a:r>
          </a:p>
          <a:p>
            <a:r>
              <a:rPr lang="ru-RU" dirty="0" smtClean="0"/>
              <a:t>2) министр – П.Д. Киселёв;</a:t>
            </a:r>
          </a:p>
          <a:p>
            <a:r>
              <a:rPr lang="ru-RU" dirty="0" smtClean="0"/>
              <a:t>3) причина, например:</a:t>
            </a:r>
          </a:p>
          <a:p>
            <a:r>
              <a:rPr lang="ru-RU" dirty="0" smtClean="0"/>
              <a:t>– крепостными крестьянами управляли помещики, в случае отмены крепостного права огромная масса бывших крепостных крестьян осталась бы без управления и могла прийти в движение, что грозило началом новой пугачёвщины;</a:t>
            </a:r>
          </a:p>
          <a:p>
            <a:r>
              <a:rPr lang="ru-RU" dirty="0" smtClean="0"/>
              <a:t>– дворянство в основном не поддерживало идею отмены крепостного права.</a:t>
            </a:r>
          </a:p>
          <a:p>
            <a:r>
              <a:rPr lang="ru-RU" dirty="0" smtClean="0"/>
              <a:t>(Может быть указана другая причина.)</a:t>
            </a:r>
          </a:p>
          <a:p>
            <a:r>
              <a:rPr lang="ru-RU" dirty="0" smtClean="0"/>
              <a:t>Правильно назван император, указаны министр и </a:t>
            </a:r>
            <a:r>
              <a:rPr lang="ru-RU" dirty="0" smtClean="0"/>
              <a:t>причина3</a:t>
            </a:r>
            <a:endParaRPr lang="ru-RU" dirty="0" smtClean="0"/>
          </a:p>
          <a:p>
            <a:r>
              <a:rPr lang="ru-RU" dirty="0" smtClean="0"/>
              <a:t>Правильно указаны любые два </a:t>
            </a:r>
            <a:r>
              <a:rPr lang="ru-RU" dirty="0" smtClean="0"/>
              <a:t>элемента -2 Правильно </a:t>
            </a:r>
            <a:r>
              <a:rPr lang="ru-RU" dirty="0" smtClean="0"/>
              <a:t>указан любой один </a:t>
            </a:r>
            <a:r>
              <a:rPr lang="ru-RU" dirty="0" smtClean="0"/>
              <a:t>элемент - 1</a:t>
            </a:r>
            <a:endParaRPr lang="ru-RU" dirty="0" smtClean="0"/>
          </a:p>
          <a:p>
            <a:r>
              <a:rPr lang="ru-RU" dirty="0" smtClean="0"/>
              <a:t>Ответ </a:t>
            </a:r>
            <a:r>
              <a:rPr lang="ru-RU" dirty="0" smtClean="0"/>
              <a:t>неправильный - 0      </a:t>
            </a:r>
            <a:r>
              <a:rPr lang="ru-RU" i="1" dirty="0" smtClean="0"/>
              <a:t>Максимальный балл -3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228600"/>
            <a:ext cx="853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Ответ 47</a:t>
            </a:r>
          </a:p>
          <a:p>
            <a:r>
              <a:rPr lang="ru-RU" b="1" dirty="0" smtClean="0">
                <a:latin typeface="Monotype Corsiva" pitchFamily="66" charset="0"/>
              </a:rPr>
              <a:t>1. Николай </a:t>
            </a:r>
            <a:r>
              <a:rPr lang="en-US" b="1" dirty="0" smtClean="0">
                <a:latin typeface="Monotype Corsiva" pitchFamily="66" charset="0"/>
              </a:rPr>
              <a:t>I;</a:t>
            </a:r>
          </a:p>
          <a:p>
            <a:r>
              <a:rPr lang="ru-RU" b="1" dirty="0" smtClean="0">
                <a:latin typeface="Monotype Corsiva" pitchFamily="66" charset="0"/>
              </a:rPr>
              <a:t>2. Киселёв;</a:t>
            </a:r>
          </a:p>
          <a:p>
            <a:r>
              <a:rPr lang="ru-RU" b="1" dirty="0" smtClean="0">
                <a:latin typeface="Monotype Corsiva" pitchFamily="66" charset="0"/>
              </a:rPr>
              <a:t>3. Николай I боялся отменять крепостное право.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1447800"/>
            <a:ext cx="8610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Комментарий. Элементы ответа 1 и 2 указаны верно (отсутствие инициалов П.Д. Киселёва не делает ответ неправильным). Ответ на вопрос (элемент 3) сведён к указанию субъективной характеристики Николая I (такие характеристики, как правило, спорны) и не содержит причин, по которым Николай I считал отмену крепостного права несвоевременной. 2 балла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2895600"/>
            <a:ext cx="8458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Ответ 48</a:t>
            </a:r>
          </a:p>
          <a:p>
            <a:r>
              <a:rPr lang="ru-RU" b="1" dirty="0" smtClean="0">
                <a:latin typeface="Monotype Corsiva" pitchFamily="66" charset="0"/>
              </a:rPr>
              <a:t>1. Николай I;</a:t>
            </a:r>
          </a:p>
          <a:p>
            <a:r>
              <a:rPr lang="ru-RU" b="1" dirty="0" smtClean="0">
                <a:latin typeface="Monotype Corsiva" pitchFamily="66" charset="0"/>
              </a:rPr>
              <a:t>2. Киселёв;</a:t>
            </a:r>
          </a:p>
          <a:p>
            <a:r>
              <a:rPr lang="ru-RU" b="1" dirty="0" smtClean="0">
                <a:latin typeface="Monotype Corsiva" pitchFamily="66" charset="0"/>
              </a:rPr>
              <a:t>3. Николай I боялся, что помещики настроятся против него, если он отменит крепостное право.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4343400"/>
            <a:ext cx="8458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Комментарий. Элементы ответа 1 и 2 указаны верно. В элементе ответа 3 указано, что Николай I опасался реакции помещиков на отмену крепостного права, что является верным ответом на вопрос. 3 балла.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381000"/>
            <a:ext cx="8686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Ответ 50</a:t>
            </a:r>
          </a:p>
          <a:p>
            <a:r>
              <a:rPr lang="ru-RU" b="1" dirty="0" smtClean="0">
                <a:latin typeface="Monotype Corsiva" pitchFamily="66" charset="0"/>
              </a:rPr>
              <a:t>1. Николай;</a:t>
            </a:r>
          </a:p>
          <a:p>
            <a:r>
              <a:rPr lang="ru-RU" b="1" dirty="0" smtClean="0">
                <a:latin typeface="Monotype Corsiva" pitchFamily="66" charset="0"/>
              </a:rPr>
              <a:t>2. Е.Ф. Киселёв;</a:t>
            </a:r>
          </a:p>
          <a:p>
            <a:r>
              <a:rPr lang="ru-RU" b="1" dirty="0" smtClean="0">
                <a:latin typeface="Monotype Corsiva" pitchFamily="66" charset="0"/>
              </a:rPr>
              <a:t>3. Император не хотел разрушать старые порядки.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1720840"/>
            <a:ext cx="86106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Комментарий. Первый элемент ответа указан неверно (непонятно, что речь идёт именно о Николае I). Неправильно указаны инициалы П.Д. Киселёва, но это считается в данном случае (так как в эту эпоху не было другого исторического деятеля с такой же фамилией) не ошибкой, а неточностью. Ответ на вопрос (элемент 3) лишён конкретного содержания: не указано, о каких именно «старых порядках» идёт речь и почему Николай не хотел их разрушать. 1 балл.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3429000"/>
            <a:ext cx="8229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Ответ 49</a:t>
            </a:r>
          </a:p>
          <a:p>
            <a:r>
              <a:rPr lang="ru-RU" b="1" dirty="0" smtClean="0">
                <a:latin typeface="Monotype Corsiva" pitchFamily="66" charset="0"/>
              </a:rPr>
              <a:t>1. Николай I;</a:t>
            </a:r>
          </a:p>
          <a:p>
            <a:r>
              <a:rPr lang="ru-RU" b="1" dirty="0" smtClean="0">
                <a:latin typeface="Monotype Corsiva" pitchFamily="66" charset="0"/>
              </a:rPr>
              <a:t>2. Киселёв;</a:t>
            </a:r>
          </a:p>
          <a:p>
            <a:r>
              <a:rPr lang="ru-RU" b="1" dirty="0" smtClean="0">
                <a:latin typeface="Monotype Corsiva" pitchFamily="66" charset="0"/>
              </a:rPr>
              <a:t>3. Николай I боялся, что произойдут беспорядки, если помещики не будут следить за крестьянами.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4953000"/>
            <a:ext cx="76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Комментарий. Все три элемента, включая ответ на вопрос (элемент 3) указаны верно. 3 балла.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381000"/>
            <a:ext cx="88392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18.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Прочитайте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отрывок из циркулярной депеши. «Державы, подписавшие трактат, полагали, что это начало должно было устранить всякую возможность столкновений как между прибрежными государствами, так равно и между последними и морскими державами. Оно долженствовало умножить число стран, пользующихся по единогласному уговору Европы благодеяниями нейтрализации, и, таким образом, ограждать и Россию от всякой опасности нападения. Пятнадцатилетний опыт доказал, что это начало, от которого зависит безопасность границы Российской империи с этой стороны во всем её протяжении, имеет лишь теоретическое значение. В самом деле: в то время как Россия разоружалась в Чёрном море и даже посредством декларации, включённой в протоколы конференции, прямодушно воспрещала самой себе принятие действительных мер морской обороны в прилежащих морях и портах, Турция сохраняла право содержать в архипелаге и в проливах морские силы в неограниченном размере; Франция и Англия могли по-прежнему сосредоточивать свои эскадры в Средиземном море. Впрочем, трактат не избежал нарушений, которым подверглась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бо́льшая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часть европейских договоров; ввиду этих нарушений трудно было бы утверждать, что опирающееся на уважение к трактатам писанное право сохранило ту же нравственную силу, которую оно могло иметь в прежние времена. …Государь император, в доверии к чувству справедливости держав, подписавших трактат, и к их сознанию собственного достоинства, повелевает вам объявить: что он не может долее считать себя связанным обязательствами трактата, насколько они ограничивают его верховные права в Чёрном море».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3400" y="228600"/>
            <a:ext cx="8153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Задание 18. </a:t>
            </a:r>
            <a:r>
              <a:rPr lang="ru-RU" dirty="0" smtClean="0"/>
              <a:t>Назовите </a:t>
            </a:r>
            <a:r>
              <a:rPr lang="ru-RU" dirty="0" smtClean="0"/>
              <a:t>российского императора, в период правления которого была издана данная циркулярная депеша. Укажите город, где был подписан упоминаемый в тексте трактат.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1219200"/>
            <a:ext cx="8534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Содержание верного ответа и указания по оцениванию</a:t>
            </a:r>
          </a:p>
          <a:p>
            <a:r>
              <a:rPr lang="ru-RU" dirty="0" smtClean="0"/>
              <a:t>(допускаются иные формулировки ответа, не искажающие его </a:t>
            </a:r>
            <a:r>
              <a:rPr lang="ru-RU" dirty="0" smtClean="0"/>
              <a:t>смысла)</a:t>
            </a:r>
            <a:endParaRPr lang="ru-RU" b="1" dirty="0" smtClean="0"/>
          </a:p>
          <a:p>
            <a:r>
              <a:rPr lang="ru-RU" dirty="0" smtClean="0"/>
              <a:t>Правильный </a:t>
            </a:r>
            <a:r>
              <a:rPr lang="ru-RU" dirty="0" smtClean="0"/>
              <a:t>ответ должен содержать следующие элементы:</a:t>
            </a:r>
          </a:p>
          <a:p>
            <a:r>
              <a:rPr lang="ru-RU" dirty="0" smtClean="0"/>
              <a:t>1) император – Александр </a:t>
            </a:r>
            <a:r>
              <a:rPr lang="en-US" dirty="0" smtClean="0"/>
              <a:t>II;</a:t>
            </a:r>
          </a:p>
          <a:p>
            <a:r>
              <a:rPr lang="ru-RU" dirty="0" smtClean="0"/>
              <a:t>2) город – Париж.</a:t>
            </a:r>
          </a:p>
          <a:p>
            <a:r>
              <a:rPr lang="ru-RU" b="1" i="1" dirty="0" smtClean="0"/>
              <a:t>Каждый элемент может быть засчитан только при условии отсутствия неверных позиций в этом элементе наряду с верной</a:t>
            </a:r>
          </a:p>
          <a:p>
            <a:r>
              <a:rPr lang="ru-RU" dirty="0" smtClean="0"/>
              <a:t>Правильно назван император и указан город</a:t>
            </a:r>
          </a:p>
          <a:p>
            <a:r>
              <a:rPr lang="ru-RU" dirty="0" smtClean="0"/>
              <a:t>2 балла</a:t>
            </a:r>
            <a:endParaRPr lang="ru-RU" dirty="0" smtClean="0"/>
          </a:p>
          <a:p>
            <a:r>
              <a:rPr lang="ru-RU" dirty="0" smtClean="0"/>
              <a:t>Правильно назван только император.</a:t>
            </a:r>
          </a:p>
          <a:p>
            <a:r>
              <a:rPr lang="ru-RU" dirty="0" smtClean="0"/>
              <a:t>ИЛИ Правильно указан только город</a:t>
            </a:r>
          </a:p>
          <a:p>
            <a:r>
              <a:rPr lang="ru-RU" dirty="0" smtClean="0"/>
              <a:t>1 балл</a:t>
            </a:r>
            <a:endParaRPr lang="ru-RU" dirty="0" smtClean="0"/>
          </a:p>
          <a:p>
            <a:r>
              <a:rPr lang="ru-RU" dirty="0" smtClean="0"/>
              <a:t>Ответ неправильный</a:t>
            </a:r>
          </a:p>
          <a:p>
            <a:r>
              <a:rPr lang="ru-RU" dirty="0" smtClean="0"/>
              <a:t>0 баллов</a:t>
            </a:r>
            <a:endParaRPr lang="ru-RU" dirty="0" smtClean="0"/>
          </a:p>
          <a:p>
            <a:r>
              <a:rPr lang="ru-RU" i="1" dirty="0" smtClean="0"/>
              <a:t>Максимальный балл</a:t>
            </a:r>
          </a:p>
          <a:p>
            <a:r>
              <a:rPr lang="ru-RU" i="1" dirty="0" smtClean="0"/>
              <a:t>2 балла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304800"/>
            <a:ext cx="7772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Ответ 1</a:t>
            </a:r>
          </a:p>
          <a:p>
            <a:r>
              <a:rPr lang="ru-RU" b="1" dirty="0" smtClean="0">
                <a:latin typeface="Monotype Corsiva" pitchFamily="66" charset="0"/>
              </a:rPr>
              <a:t>1. Александр;</a:t>
            </a:r>
          </a:p>
          <a:p>
            <a:r>
              <a:rPr lang="ru-RU" b="1" dirty="0" smtClean="0">
                <a:latin typeface="Monotype Corsiva" pitchFamily="66" charset="0"/>
              </a:rPr>
              <a:t>2. Париж.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3914" y="207917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Ответ 2</a:t>
            </a:r>
          </a:p>
          <a:p>
            <a:r>
              <a:rPr lang="ru-RU" b="1" dirty="0" smtClean="0">
                <a:latin typeface="Monotype Corsiva" pitchFamily="66" charset="0"/>
              </a:rPr>
              <a:t>1. Царь Освободитель;</a:t>
            </a:r>
          </a:p>
          <a:p>
            <a:r>
              <a:rPr lang="ru-RU" b="1" dirty="0" smtClean="0">
                <a:latin typeface="Monotype Corsiva" pitchFamily="66" charset="0"/>
              </a:rPr>
              <a:t>2. Трактат был подписан во Франции.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" y="3962400"/>
            <a:ext cx="64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Ответ 3</a:t>
            </a:r>
          </a:p>
          <a:p>
            <a:r>
              <a:rPr lang="ru-RU" b="1" dirty="0" smtClean="0">
                <a:latin typeface="Monotype Corsiva" pitchFamily="66" charset="0"/>
              </a:rPr>
              <a:t>1. Александр Романов;</a:t>
            </a:r>
          </a:p>
          <a:p>
            <a:r>
              <a:rPr lang="ru-RU" b="1" dirty="0" smtClean="0">
                <a:latin typeface="Monotype Corsiva" pitchFamily="66" charset="0"/>
              </a:rPr>
              <a:t>2. Парижский трактат.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228600" y="1219200"/>
            <a:ext cx="8763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Комментарий. Имя «Александр» не указывает на конкретного императора, так как в истории России было три императора с таким именем. Первый элемент ответа не принимается. Второй элемент ответа указан верно. 1 балл.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4800" y="2971800"/>
            <a:ext cx="8610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Комментарий. Император не назван, указано только прозвище, которое в историографии связывается не только с Александром II, но и с Александром I. Город не указан, указана только страна. Оба элемента указаны неверно. 0 баллов.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4953000"/>
            <a:ext cx="861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Комментарий. Ответ не содержит указания на конкретного императора (фамилию Романов носили и Александр I, и Александр II, и Александр III). «Парижский трактат принимается в качестве правильного ответа, так как это название очевидно указывает на то, что трактат был подписан в Париже. 1 балл.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304800"/>
            <a:ext cx="838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19.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события (процессы, явления), свидетельствующие о невозможности соблюдения российским императором условий трактата, называет автор депеши? Укажите два события (процесса, явления).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1524000"/>
            <a:ext cx="8839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Могут быть указаны следующие события (процессы, явления):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в то время как Россия разоружалась в Чёрном море и даже воспрещала самой себе принятие действительных мер морской обороны в прилежащих морях и портах, Турция сохраняла право содержать в архипелаге и в проливах морские силы в неограниченном размере;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Франция и Англия могли по-прежнему сосредоточивать свои эскадры в Средиземном море;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положения трактата нарушались («трактат не избежал нарушений»)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Правильно указаны два события (процесса, явления)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Правильно указано одно событие (процесс, явление)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 неправильный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Максимальный балл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228600"/>
            <a:ext cx="8763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Ответ 5</a:t>
            </a:r>
          </a:p>
          <a:p>
            <a:r>
              <a:rPr lang="ru-RU" b="1" dirty="0" smtClean="0">
                <a:latin typeface="Monotype Corsiva" pitchFamily="66" charset="0"/>
              </a:rPr>
              <a:t>1. Пятнадцатилетний опыт доказал, что это начало, от которого зависит безопасность границы Российской империи с этой стороны во всем её протяжении, имеет лишь теоретическое значение;</a:t>
            </a:r>
          </a:p>
          <a:p>
            <a:r>
              <a:rPr lang="ru-RU" b="1" dirty="0" smtClean="0">
                <a:latin typeface="Monotype Corsiva" pitchFamily="66" charset="0"/>
              </a:rPr>
              <a:t>2. В то время как Россия разоружалась в Чёрном море, Турция сохраняла право содержать в Чёрном море свой флот.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3276600"/>
            <a:ext cx="8153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Ответ 6</a:t>
            </a:r>
          </a:p>
          <a:p>
            <a:r>
              <a:rPr lang="ru-RU" b="1" dirty="0" smtClean="0">
                <a:latin typeface="Monotype Corsiva" pitchFamily="66" charset="0"/>
              </a:rPr>
              <a:t>1. Франция и Англия могли по-прежнему сосредоточивать свои эскадры;</a:t>
            </a:r>
          </a:p>
          <a:p>
            <a:r>
              <a:rPr lang="ru-RU" b="1" dirty="0" smtClean="0">
                <a:latin typeface="Monotype Corsiva" pitchFamily="66" charset="0"/>
              </a:rPr>
              <a:t>2. Трактат был несправедлив по отношению к России.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1676400"/>
            <a:ext cx="8686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Комментарий. Первый элемент ответа не указывает на события (процессы, явления). В нём содержится обобщение, которое в тексте подтверждается фактами. Второй элемент ответа указан неверно: Турция не сохраняла флот в Чёрном море, согласно отрывку «Турция сохраняла право содержать в архипелаге и в проливах морские силы в неограниченном размере». 0 баллов.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4343400"/>
            <a:ext cx="8686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Комментарий. Первое положение ответа не обладает смысловой законченностью, что не позволяет его принять. Очень важно, что Франция и Англия могли по-прежнему сосредоточивать свои эскадры именно в Средиземном море, а этого экзаменуемый не указал. Второе положение ответа не содержит указаний на события (процессы), явления, как того требует задание, а содержит только оценочное суждение. 0 баллов.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228600"/>
            <a:ext cx="868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Задание 20. </a:t>
            </a:r>
            <a:r>
              <a:rPr lang="ru-RU" dirty="0" smtClean="0"/>
              <a:t>Укажите </a:t>
            </a:r>
            <a:r>
              <a:rPr lang="ru-RU" dirty="0" smtClean="0"/>
              <a:t>название войны, в результате которой был подписан упоминаемый в отрывке трактат. Укажите одно внутриполитическое последствие этой войны для России.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1066800"/>
            <a:ext cx="8686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Правильный ответ должен содержать следующие элементы:</a:t>
            </a:r>
          </a:p>
          <a:p>
            <a:r>
              <a:rPr lang="ru-RU" dirty="0" smtClean="0"/>
              <a:t>1) название войны – Крымская (Восточная);</a:t>
            </a:r>
          </a:p>
          <a:p>
            <a:r>
              <a:rPr lang="ru-RU" dirty="0" smtClean="0"/>
              <a:t>2) последствие, например:</a:t>
            </a:r>
          </a:p>
          <a:p>
            <a:r>
              <a:rPr lang="ru-RU" dirty="0" smtClean="0"/>
              <a:t>– война стала толчком к проведению Великих реформ Александра II;</a:t>
            </a:r>
          </a:p>
          <a:p>
            <a:r>
              <a:rPr lang="ru-RU" dirty="0" smtClean="0"/>
              <a:t>– война привела к расстройству финансовой системы Российской империи;</a:t>
            </a:r>
          </a:p>
          <a:p>
            <a:r>
              <a:rPr lang="ru-RU" dirty="0" smtClean="0"/>
              <a:t>– после войны российское правительство начало пересматривать свою политику в области железнодорожного строительства, ранее проявлявшуюся в неоднократном блокировании частных проектов строительства железных дорог.</a:t>
            </a:r>
          </a:p>
          <a:p>
            <a:r>
              <a:rPr lang="ru-RU" dirty="0" smtClean="0"/>
              <a:t>(Может быть указано другое последствие.)</a:t>
            </a:r>
          </a:p>
          <a:p>
            <a:r>
              <a:rPr lang="ru-RU" dirty="0" smtClean="0"/>
              <a:t>Правильно указаны название войны и последствие</a:t>
            </a:r>
          </a:p>
          <a:p>
            <a:r>
              <a:rPr lang="ru-RU" dirty="0" smtClean="0"/>
              <a:t>2</a:t>
            </a:r>
          </a:p>
          <a:p>
            <a:r>
              <a:rPr lang="ru-RU" dirty="0" smtClean="0"/>
              <a:t>Правильно указано только название войны.</a:t>
            </a:r>
          </a:p>
          <a:p>
            <a:r>
              <a:rPr lang="ru-RU" dirty="0" smtClean="0"/>
              <a:t>ИЛИ Правильно указано только последствие</a:t>
            </a:r>
          </a:p>
          <a:p>
            <a:r>
              <a:rPr lang="ru-RU" dirty="0" smtClean="0"/>
              <a:t>1</a:t>
            </a:r>
          </a:p>
          <a:p>
            <a:r>
              <a:rPr lang="ru-RU" dirty="0" smtClean="0"/>
              <a:t>Ответ неправильный</a:t>
            </a:r>
          </a:p>
          <a:p>
            <a:r>
              <a:rPr lang="ru-RU" dirty="0" smtClean="0"/>
              <a:t>0</a:t>
            </a:r>
          </a:p>
          <a:p>
            <a:r>
              <a:rPr lang="ru-RU" i="1" dirty="0" smtClean="0"/>
              <a:t>Максимальный балл</a:t>
            </a:r>
          </a:p>
          <a:p>
            <a:r>
              <a:rPr lang="ru-RU" i="1" dirty="0" smtClean="0"/>
              <a:t>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304800"/>
            <a:ext cx="8001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Ответ 7</a:t>
            </a:r>
          </a:p>
          <a:p>
            <a:r>
              <a:rPr lang="ru-RU" b="1" dirty="0" smtClean="0">
                <a:latin typeface="Monotype Corsiva" pitchFamily="66" charset="0"/>
              </a:rPr>
              <a:t>1. Восточная война;</a:t>
            </a:r>
          </a:p>
          <a:p>
            <a:r>
              <a:rPr lang="ru-RU" b="1" dirty="0" smtClean="0">
                <a:latin typeface="Monotype Corsiva" pitchFamily="66" charset="0"/>
              </a:rPr>
              <a:t>2. Россия потеряла свой авторитет в мире.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1447800"/>
            <a:ext cx="853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Комментарий. Верно указано название войны. Последствие указано неверно, так как оно касается не внутриполитической, а внешнеполитической сферы. 1 балл.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4800" y="2133600"/>
            <a:ext cx="64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Ответ 8</a:t>
            </a:r>
          </a:p>
          <a:p>
            <a:r>
              <a:rPr lang="ru-RU" b="1" dirty="0" smtClean="0">
                <a:latin typeface="Monotype Corsiva" pitchFamily="66" charset="0"/>
              </a:rPr>
              <a:t>1. Русско-турецкая;</a:t>
            </a:r>
          </a:p>
          <a:p>
            <a:r>
              <a:rPr lang="ru-RU" b="1" dirty="0" smtClean="0">
                <a:latin typeface="Monotype Corsiva" pitchFamily="66" charset="0"/>
              </a:rPr>
              <a:t>2. Проведение финансовой реформы.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3048000"/>
            <a:ext cx="8763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Комментарий. Название войны указано неверно. Последствие указано верно: в рамках Великих реформ была проведена финансовая реформа, необходимость которой обусловливалась расстройством финансовой системы во время Крымской войны. 1 балл.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4267200"/>
            <a:ext cx="7086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Ответ 9</a:t>
            </a:r>
          </a:p>
          <a:p>
            <a:r>
              <a:rPr lang="ru-RU" b="1" dirty="0" smtClean="0">
                <a:latin typeface="Monotype Corsiva" pitchFamily="66" charset="0"/>
              </a:rPr>
              <a:t>1. Крымская;</a:t>
            </a:r>
          </a:p>
          <a:p>
            <a:r>
              <a:rPr lang="ru-RU" b="1" dirty="0" smtClean="0">
                <a:latin typeface="Monotype Corsiva" pitchFamily="66" charset="0"/>
              </a:rPr>
              <a:t>2. Проведение контрреформ Александром III.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4800" y="5410200"/>
            <a:ext cx="7924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Комментарий. Название войны указано верно. Последствие указано неверно: проведение «контрреформ» нельзя считать прямым последствием Крымской войны. 1 балл.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0"/>
            <a:ext cx="8763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Пример задания </a:t>
            </a:r>
            <a:r>
              <a:rPr lang="ru-RU" b="1" i="1" dirty="0" smtClean="0"/>
              <a:t>21. </a:t>
            </a:r>
            <a:r>
              <a:rPr lang="ru-RU" dirty="0" smtClean="0"/>
              <a:t>Что </a:t>
            </a:r>
            <a:r>
              <a:rPr lang="ru-RU" dirty="0" smtClean="0"/>
              <a:t>из перечисленного стало одной из причин (предпосылок) начала Смуты в Российском государстве?</a:t>
            </a:r>
          </a:p>
          <a:p>
            <a:r>
              <a:rPr lang="ru-RU" dirty="0" smtClean="0"/>
              <a:t>– недовольство церковной реформой патриарха Никона;</a:t>
            </a:r>
          </a:p>
          <a:p>
            <a:r>
              <a:rPr lang="ru-RU" dirty="0" smtClean="0"/>
              <a:t>– династический кризис: пресечение мужской линии правящей династии;</a:t>
            </a:r>
          </a:p>
          <a:p>
            <a:r>
              <a:rPr lang="ru-RU" dirty="0" smtClean="0"/>
              <a:t>– неудачи России во внешней политике на восточном направлении;</a:t>
            </a:r>
          </a:p>
          <a:p>
            <a:r>
              <a:rPr lang="ru-RU" dirty="0" smtClean="0"/>
              <a:t>– установление бессрочного сыска беглых крестьян.</a:t>
            </a:r>
          </a:p>
          <a:p>
            <a:r>
              <a:rPr lang="ru-RU" dirty="0" smtClean="0"/>
              <a:t>Объясните, как выбранное Вами положение связано с началом Смуты в Российском государстве.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2333685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Правильный ответ должен содержать следующие элементы:</a:t>
            </a:r>
          </a:p>
          <a:p>
            <a:r>
              <a:rPr lang="ru-RU" dirty="0" smtClean="0"/>
              <a:t>1) правильный ответ – династический кризис: пресечение мужской линии правящей династии;</a:t>
            </a:r>
          </a:p>
          <a:p>
            <a:r>
              <a:rPr lang="ru-RU" dirty="0" smtClean="0"/>
              <a:t>2) объяснение, например: конец правящей династии Рюриковичей стал сокрушительным ударом по государственному укладу. При отсутствии законного и бесспорного наследника рухнул прежний, освящённый стариной порядок престолонаследия. Обосновывать законность власти нового монарха надо было по-новому. На смену «установленной свыше» династии пришёл царь (Борис Годунов), власть которого основывалась лишь на постановлении Земского собора. Но людской выбор, в отличие от Божьего избрания, вполне мог быть и ошибочным. И потому авторитет царя Бориса в глазах народа не мог быть таким же непререкаемым, как авторитет прежних «природных» самодержцев, и был утрачен.</a:t>
            </a:r>
          </a:p>
          <a:p>
            <a:r>
              <a:rPr lang="ru-RU" dirty="0" smtClean="0"/>
              <a:t>(Может быть приведено другое, близкое по смыслу объяснение.)</a:t>
            </a:r>
          </a:p>
          <a:p>
            <a:r>
              <a:rPr lang="ru-RU" dirty="0" smtClean="0"/>
              <a:t>Даны правильный ответ и верное </a:t>
            </a:r>
            <a:r>
              <a:rPr lang="ru-RU" dirty="0" smtClean="0"/>
              <a:t>объяснение  2</a:t>
            </a:r>
            <a:endParaRPr lang="ru-RU" dirty="0" smtClean="0"/>
          </a:p>
          <a:p>
            <a:r>
              <a:rPr lang="ru-RU" dirty="0" smtClean="0"/>
              <a:t>Дан правильный ответ, объяснение не </a:t>
            </a:r>
            <a:r>
              <a:rPr lang="ru-RU" dirty="0" smtClean="0"/>
              <a:t>дано.ИЛИ </a:t>
            </a:r>
            <a:r>
              <a:rPr lang="ru-RU" dirty="0" smtClean="0"/>
              <a:t>Дан правильный ответ, объяснение </a:t>
            </a:r>
            <a:r>
              <a:rPr lang="ru-RU" dirty="0" smtClean="0"/>
              <a:t>неверно – 1 Ответ неправильный – 0      </a:t>
            </a:r>
            <a:r>
              <a:rPr lang="ru-RU" i="1" dirty="0" smtClean="0"/>
              <a:t>Максимальный балл - 2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2800</Words>
  <PresentationFormat>Экран (4:3)</PresentationFormat>
  <Paragraphs>197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 Типичные ошибки при выполнении заданий 18-24  ОГЭ  история 2022 г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Типичные ошибки при выполнении заданий 18-24  ОГЭ  история 2022 г</dc:title>
  <dc:creator>МБОУ СОШ №10</dc:creator>
  <cp:lastModifiedBy>МБОУ СОШ №10</cp:lastModifiedBy>
  <cp:revision>1</cp:revision>
  <dcterms:created xsi:type="dcterms:W3CDTF">2022-03-30T19:07:57Z</dcterms:created>
  <dcterms:modified xsi:type="dcterms:W3CDTF">2022-03-30T21:49:54Z</dcterms:modified>
</cp:coreProperties>
</file>