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62" r:id="rId3"/>
    <p:sldId id="258" r:id="rId4"/>
    <p:sldId id="259" r:id="rId5"/>
    <p:sldId id="271" r:id="rId6"/>
    <p:sldId id="270" r:id="rId7"/>
    <p:sldId id="277" r:id="rId8"/>
    <p:sldId id="276" r:id="rId9"/>
    <p:sldId id="275" r:id="rId10"/>
    <p:sldId id="274" r:id="rId11"/>
    <p:sldId id="280" r:id="rId12"/>
    <p:sldId id="281" r:id="rId13"/>
    <p:sldId id="283" r:id="rId14"/>
    <p:sldId id="286" r:id="rId15"/>
    <p:sldId id="284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33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1F484F-42F5-445E-8016-DFEE7254315D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FC280-FA2C-4AC5-B27A-67089079D0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1F484F-42F5-445E-8016-DFEE7254315D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FC280-FA2C-4AC5-B27A-67089079D0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1F484F-42F5-445E-8016-DFEE7254315D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FC280-FA2C-4AC5-B27A-67089079D0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1F484F-42F5-445E-8016-DFEE7254315D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FC280-FA2C-4AC5-B27A-67089079D0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1F484F-42F5-445E-8016-DFEE7254315D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FC280-FA2C-4AC5-B27A-67089079D0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1F484F-42F5-445E-8016-DFEE7254315D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FC280-FA2C-4AC5-B27A-67089079D0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1F484F-42F5-445E-8016-DFEE7254315D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FC280-FA2C-4AC5-B27A-67089079D0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1F484F-42F5-445E-8016-DFEE7254315D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FC280-FA2C-4AC5-B27A-67089079D0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1F484F-42F5-445E-8016-DFEE7254315D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FC280-FA2C-4AC5-B27A-67089079D0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1F484F-42F5-445E-8016-DFEE7254315D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FC280-FA2C-4AC5-B27A-67089079D0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1F484F-42F5-445E-8016-DFEE7254315D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FC280-FA2C-4AC5-B27A-67089079D0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1F484F-42F5-445E-8016-DFEE7254315D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7FC280-FA2C-4AC5-B27A-67089079D04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jpeg"/><Relationship Id="rId3" Type="http://schemas.openxmlformats.org/officeDocument/2006/relationships/image" Target="../media/image6.png"/><Relationship Id="rId7" Type="http://schemas.openxmlformats.org/officeDocument/2006/relationships/image" Target="../media/image3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.jpeg"/><Relationship Id="rId9" Type="http://schemas.openxmlformats.org/officeDocument/2006/relationships/image" Target="../media/image36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jpeg"/><Relationship Id="rId3" Type="http://schemas.openxmlformats.org/officeDocument/2006/relationships/image" Target="../media/image6.png"/><Relationship Id="rId7" Type="http://schemas.openxmlformats.org/officeDocument/2006/relationships/image" Target="../media/image3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jpeg"/><Relationship Id="rId5" Type="http://schemas.openxmlformats.org/officeDocument/2006/relationships/image" Target="../media/image37.jpeg"/><Relationship Id="rId4" Type="http://schemas.openxmlformats.org/officeDocument/2006/relationships/image" Target="../media/image3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jpeg"/><Relationship Id="rId3" Type="http://schemas.openxmlformats.org/officeDocument/2006/relationships/image" Target="../media/image6.png"/><Relationship Id="rId7" Type="http://schemas.openxmlformats.org/officeDocument/2006/relationships/image" Target="../media/image4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2.jpeg"/><Relationship Id="rId5" Type="http://schemas.openxmlformats.org/officeDocument/2006/relationships/image" Target="../media/image41.jpeg"/><Relationship Id="rId10" Type="http://schemas.openxmlformats.org/officeDocument/2006/relationships/image" Target="../media/image46.jpeg"/><Relationship Id="rId4" Type="http://schemas.openxmlformats.org/officeDocument/2006/relationships/image" Target="../media/image3.jpeg"/><Relationship Id="rId9" Type="http://schemas.openxmlformats.org/officeDocument/2006/relationships/image" Target="../media/image4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8.jpeg"/><Relationship Id="rId5" Type="http://schemas.openxmlformats.org/officeDocument/2006/relationships/image" Target="../media/image47.jpeg"/><Relationship Id="rId4" Type="http://schemas.openxmlformats.org/officeDocument/2006/relationships/image" Target="../media/image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0.jpeg"/><Relationship Id="rId4" Type="http://schemas.openxmlformats.org/officeDocument/2006/relationships/image" Target="../media/image3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chelny-puppet.ru/images/petrushka.jpg" TargetMode="External"/><Relationship Id="rId3" Type="http://schemas.openxmlformats.org/officeDocument/2006/relationships/image" Target="../media/image6.png"/><Relationship Id="rId7" Type="http://schemas.openxmlformats.org/officeDocument/2006/relationships/hyperlink" Target="https://cdn.pixabay.com/photo/2012/04/24/21/37/masks-40963_960_720.png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pedsovet.su/_ld/266/20921133.jpg" TargetMode="External"/><Relationship Id="rId5" Type="http://schemas.openxmlformats.org/officeDocument/2006/relationships/hyperlink" Target="http://ramki-kartinki.ru/_ph/4/2/561684566.jpg?1510866503" TargetMode="External"/><Relationship Id="rId4" Type="http://schemas.openxmlformats.org/officeDocument/2006/relationships/image" Target="../media/image3.jpeg"/><Relationship Id="rId9" Type="http://schemas.openxmlformats.org/officeDocument/2006/relationships/hyperlink" Target="https://static8.depositphotos.com/1007647/856/v/950/depositphotos_8568565-stock-illustration-carnival-background.jpg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6.png"/><Relationship Id="rId7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11" Type="http://schemas.openxmlformats.org/officeDocument/2006/relationships/image" Target="../media/image13.jpeg"/><Relationship Id="rId5" Type="http://schemas.openxmlformats.org/officeDocument/2006/relationships/image" Target="../media/image7.jpeg"/><Relationship Id="rId10" Type="http://schemas.openxmlformats.org/officeDocument/2006/relationships/image" Target="../media/image12.jpeg"/><Relationship Id="rId4" Type="http://schemas.openxmlformats.org/officeDocument/2006/relationships/image" Target="../media/image3.jpeg"/><Relationship Id="rId9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6.png"/><Relationship Id="rId7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10" Type="http://schemas.openxmlformats.org/officeDocument/2006/relationships/image" Target="../media/image19.jpeg"/><Relationship Id="rId4" Type="http://schemas.openxmlformats.org/officeDocument/2006/relationships/image" Target="../media/image3.jpeg"/><Relationship Id="rId9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3" Type="http://schemas.openxmlformats.org/officeDocument/2006/relationships/image" Target="../media/image20.png"/><Relationship Id="rId7" Type="http://schemas.openxmlformats.org/officeDocument/2006/relationships/image" Target="../media/image2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3.jpeg"/><Relationship Id="rId9" Type="http://schemas.openxmlformats.org/officeDocument/2006/relationships/image" Target="../media/image25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jpeg"/><Relationship Id="rId3" Type="http://schemas.openxmlformats.org/officeDocument/2006/relationships/image" Target="../media/image6.png"/><Relationship Id="rId7" Type="http://schemas.openxmlformats.org/officeDocument/2006/relationships/image" Target="../media/image2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10" Type="http://schemas.openxmlformats.org/officeDocument/2006/relationships/image" Target="../media/image31.jpeg"/><Relationship Id="rId4" Type="http://schemas.openxmlformats.org/officeDocument/2006/relationships/image" Target="../media/image3.jpeg"/><Relationship Id="rId9" Type="http://schemas.openxmlformats.org/officeDocument/2006/relationships/image" Target="../media/image3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Картинки по запросу рамки для презентаций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215468" cy="6858000"/>
          </a:xfrm>
          <a:prstGeom prst="rect">
            <a:avLst/>
          </a:prstGeom>
          <a:noFill/>
        </p:spPr>
      </p:pic>
      <p:pic>
        <p:nvPicPr>
          <p:cNvPr id="7" name="Picture 2" descr="Картинки по запросу рамки для фотошопа"/>
          <p:cNvPicPr>
            <a:picLocks noChangeAspect="1" noChangeArrowheads="1"/>
          </p:cNvPicPr>
          <p:nvPr/>
        </p:nvPicPr>
        <p:blipFill>
          <a:blip r:embed="rId3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 flipH="1">
            <a:off x="107504" y="-214338"/>
            <a:ext cx="10001288" cy="7286676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2" descr="Похожее изображение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20108" flipH="1">
            <a:off x="7957966" y="3332387"/>
            <a:ext cx="831137" cy="2571768"/>
          </a:xfrm>
          <a:prstGeom prst="rect">
            <a:avLst/>
          </a:prstGeom>
          <a:noFill/>
        </p:spPr>
      </p:pic>
      <p:pic>
        <p:nvPicPr>
          <p:cNvPr id="12" name="Picture 2" descr="Похожее изображение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4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44840" y="5392645"/>
            <a:ext cx="928694" cy="1118908"/>
          </a:xfrm>
          <a:prstGeom prst="rect">
            <a:avLst/>
          </a:prstGeom>
          <a:noFill/>
        </p:spPr>
      </p:pic>
      <p:pic>
        <p:nvPicPr>
          <p:cNvPr id="14" name="Picture 2" descr="Картинки по запросу театральные маски"/>
          <p:cNvPicPr>
            <a:picLocks noChangeAspect="1" noChangeArrowheads="1"/>
          </p:cNvPicPr>
          <p:nvPr/>
        </p:nvPicPr>
        <p:blipFill>
          <a:blip r:embed="rId6" cstate="email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57290" y="188640"/>
            <a:ext cx="1714512" cy="1257309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143240" y="2000240"/>
            <a:ext cx="5317192" cy="1023286"/>
          </a:xfrm>
          <a:prstGeom prst="rect">
            <a:avLst/>
          </a:prstGeom>
          <a:noFill/>
        </p:spPr>
        <p:txBody>
          <a:bodyPr wrap="square" rtlCol="0">
            <a:prstTxWarp prst="textStop">
              <a:avLst/>
            </a:prstTxWarp>
            <a:spAutoFit/>
          </a:bodyPr>
          <a:lstStyle/>
          <a:p>
            <a:pPr algn="ctr"/>
            <a:r>
              <a:rPr lang="ru-RU" sz="900" b="1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Творческая группа «</a:t>
            </a:r>
            <a:r>
              <a:rPr lang="ru-RU" sz="900" b="1" dirty="0" err="1" smtClean="0">
                <a:solidFill>
                  <a:srgbClr val="002060"/>
                </a:solidFill>
                <a:latin typeface="Arial Black" panose="020B0A04020102020204" pitchFamily="34" charset="0"/>
              </a:rPr>
              <a:t>Тюз</a:t>
            </a:r>
            <a:r>
              <a:rPr lang="ru-RU" sz="900" b="1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»</a:t>
            </a:r>
            <a:endParaRPr lang="ru-RU" sz="900" b="1" dirty="0">
              <a:solidFill>
                <a:srgbClr val="002060"/>
              </a:solidFill>
              <a:latin typeface="Arial Black" panose="020B0A040201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430702" y="3815324"/>
            <a:ext cx="50297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/>
              <a:t>Отчёт о проделанной работе</a:t>
            </a:r>
          </a:p>
          <a:p>
            <a:pPr algn="ctr"/>
            <a:r>
              <a:rPr lang="ru-RU" sz="1400" b="1" dirty="0" smtClean="0"/>
              <a:t> за 2021-2022 учебный год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Картинки по запросу рамки для презентаций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215468" cy="6858000"/>
          </a:xfrm>
          <a:prstGeom prst="rect">
            <a:avLst/>
          </a:prstGeom>
          <a:noFill/>
        </p:spPr>
      </p:pic>
      <p:pic>
        <p:nvPicPr>
          <p:cNvPr id="5" name="Picture 2" descr="Картинки по запросу театральные маски"/>
          <p:cNvPicPr>
            <a:picLocks noChangeAspect="1" noChangeArrowheads="1"/>
          </p:cNvPicPr>
          <p:nvPr/>
        </p:nvPicPr>
        <p:blipFill>
          <a:blip r:embed="rId3" cstate="email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285728"/>
            <a:ext cx="1824916" cy="1338272"/>
          </a:xfrm>
          <a:prstGeom prst="rect">
            <a:avLst/>
          </a:prstGeom>
          <a:noFill/>
        </p:spPr>
      </p:pic>
      <p:pic>
        <p:nvPicPr>
          <p:cNvPr id="6" name="Picture 2" descr="Похожее изображение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20108" flipH="1">
            <a:off x="7904329" y="3977009"/>
            <a:ext cx="831137" cy="2571768"/>
          </a:xfrm>
          <a:prstGeom prst="rect">
            <a:avLst/>
          </a:prstGeom>
          <a:noFill/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35696" y="908720"/>
            <a:ext cx="6336704" cy="715280"/>
          </a:xfrm>
        </p:spPr>
        <p:txBody>
          <a:bodyPr>
            <a:normAutofit/>
          </a:bodyPr>
          <a:lstStyle/>
          <a:p>
            <a:r>
              <a:rPr lang="ru-RU" sz="1800" dirty="0">
                <a:solidFill>
                  <a:srgbClr val="0070C0"/>
                </a:solidFill>
              </a:rPr>
              <a:t>Г</a:t>
            </a:r>
            <a:r>
              <a:rPr lang="ru-RU" sz="1800" dirty="0" smtClean="0">
                <a:solidFill>
                  <a:srgbClr val="0070C0"/>
                </a:solidFill>
              </a:rPr>
              <a:t>ероев  сказок использовали в образовательной деятельности для мотивации познавательной деятельности детей</a:t>
            </a:r>
            <a:endParaRPr lang="ru-RU" sz="1800" dirty="0">
              <a:solidFill>
                <a:srgbClr val="0070C0"/>
              </a:solidFill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621919" y="3761614"/>
            <a:ext cx="2660915" cy="1995686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68144" y="1799885"/>
            <a:ext cx="1995790" cy="3284984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1680" y="1799885"/>
            <a:ext cx="2199233" cy="4524136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1580118" y="2692693"/>
            <a:ext cx="2044621" cy="1533466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402440" y="1732253"/>
            <a:ext cx="1579240" cy="137269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981680" y="1799885"/>
            <a:ext cx="138748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solidFill>
                  <a:srgbClr val="7030A0"/>
                </a:solidFill>
              </a:rPr>
              <a:t>Икринки превращаются в мальков</a:t>
            </a:r>
            <a:endParaRPr lang="ru-RU" sz="14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7215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Картинки по запросу рамки для презентаций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48" y="0"/>
            <a:ext cx="9215468" cy="6858000"/>
          </a:xfrm>
          <a:prstGeom prst="rect">
            <a:avLst/>
          </a:prstGeom>
          <a:noFill/>
        </p:spPr>
      </p:pic>
      <p:pic>
        <p:nvPicPr>
          <p:cNvPr id="5" name="Picture 2" descr="Картинки по запросу театральные маски"/>
          <p:cNvPicPr>
            <a:picLocks noChangeAspect="1" noChangeArrowheads="1"/>
          </p:cNvPicPr>
          <p:nvPr/>
        </p:nvPicPr>
        <p:blipFill>
          <a:blip r:embed="rId3" cstate="email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285728"/>
            <a:ext cx="1824916" cy="1338272"/>
          </a:xfrm>
          <a:prstGeom prst="rect">
            <a:avLst/>
          </a:prstGeom>
          <a:noFill/>
        </p:spPr>
      </p:pic>
      <p:pic>
        <p:nvPicPr>
          <p:cNvPr id="6" name="Picture 2" descr="Похожее изображение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20108" flipH="1">
            <a:off x="7904329" y="3977009"/>
            <a:ext cx="831137" cy="2571768"/>
          </a:xfrm>
          <a:prstGeom prst="rect">
            <a:avLst/>
          </a:prstGeom>
          <a:noFill/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259632" y="274638"/>
            <a:ext cx="7427168" cy="1930226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0070C0"/>
                </a:solidFill>
              </a:rPr>
              <a:t>Воспитатели организовывали театральные представления для детей</a:t>
            </a:r>
            <a:endParaRPr lang="ru-RU" sz="2400" dirty="0">
              <a:solidFill>
                <a:srgbClr val="0070C0"/>
              </a:solidFill>
            </a:endParaRPr>
          </a:p>
        </p:txBody>
      </p:sp>
      <p:pic>
        <p:nvPicPr>
          <p:cNvPr id="10" name="Объект 9"/>
          <p:cNvPicPr>
            <a:picLocks noGrp="1" noChangeAspect="1"/>
          </p:cNvPicPr>
          <p:nvPr>
            <p:ph idx="1"/>
          </p:nvPr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5643789" y="1638232"/>
            <a:ext cx="1790520" cy="1342890"/>
          </a:xfr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9632" y="1772816"/>
            <a:ext cx="2596151" cy="1947113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55783" y="3017735"/>
            <a:ext cx="4091947" cy="3068960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706541">
            <a:off x="1675941" y="3883923"/>
            <a:ext cx="1545636" cy="20608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8831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Картинки по запросу рамки для презентаций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215468" cy="6858000"/>
          </a:xfrm>
          <a:prstGeom prst="rect">
            <a:avLst/>
          </a:prstGeom>
          <a:noFill/>
        </p:spPr>
      </p:pic>
      <p:pic>
        <p:nvPicPr>
          <p:cNvPr id="5" name="Picture 2" descr="Картинки по запросу театральные маски"/>
          <p:cNvPicPr>
            <a:picLocks noChangeAspect="1" noChangeArrowheads="1"/>
          </p:cNvPicPr>
          <p:nvPr/>
        </p:nvPicPr>
        <p:blipFill>
          <a:blip r:embed="rId3" cstate="email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285728"/>
            <a:ext cx="1824916" cy="1338272"/>
          </a:xfrm>
          <a:prstGeom prst="rect">
            <a:avLst/>
          </a:prstGeom>
          <a:noFill/>
        </p:spPr>
      </p:pic>
      <p:pic>
        <p:nvPicPr>
          <p:cNvPr id="6" name="Picture 2" descr="Похожее изображение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20108" flipH="1">
            <a:off x="7904329" y="3977009"/>
            <a:ext cx="831137" cy="2571768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039198" y="1124744"/>
            <a:ext cx="60611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0070C0"/>
                </a:solidFill>
              </a:rPr>
              <a:t>Подготовили и провели совместно с детьми музыкальную сказку «Семеро козлят на новый лад»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42872" y="1997311"/>
            <a:ext cx="3320967" cy="221354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9128" y="3899185"/>
            <a:ext cx="3783487" cy="2548599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648451">
            <a:off x="972033" y="1739488"/>
            <a:ext cx="1708003" cy="1840391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338013" flipH="1">
            <a:off x="6264193" y="2023443"/>
            <a:ext cx="2076178" cy="1731039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928850">
            <a:off x="6863948" y="4940019"/>
            <a:ext cx="1935762" cy="1309179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37002" y="4291693"/>
            <a:ext cx="2837564" cy="18490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5760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Картинки по запросу рамки для презентаций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3543" y="0"/>
            <a:ext cx="9215468" cy="6858000"/>
          </a:xfrm>
          <a:prstGeom prst="rect">
            <a:avLst/>
          </a:prstGeom>
          <a:noFill/>
        </p:spPr>
      </p:pic>
      <p:pic>
        <p:nvPicPr>
          <p:cNvPr id="5" name="Picture 2" descr="Картинки по запросу театральные маски"/>
          <p:cNvPicPr>
            <a:picLocks noChangeAspect="1" noChangeArrowheads="1"/>
          </p:cNvPicPr>
          <p:nvPr/>
        </p:nvPicPr>
        <p:blipFill>
          <a:blip r:embed="rId3" cstate="email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285728"/>
            <a:ext cx="1824916" cy="1338272"/>
          </a:xfrm>
          <a:prstGeom prst="rect">
            <a:avLst/>
          </a:prstGeom>
          <a:noFill/>
        </p:spPr>
      </p:pic>
      <p:pic>
        <p:nvPicPr>
          <p:cNvPr id="6" name="Picture 2" descr="Похожее изображение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20108" flipH="1">
            <a:off x="7904329" y="3977009"/>
            <a:ext cx="831137" cy="2571768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2039198" y="1124744"/>
            <a:ext cx="598918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Провели между педагогами аукцион педагогических идей, где воспитатели познакомили друг друга с опытом использования театральных кукол и игрушек в различных областях педагогической деятельности.</a:t>
            </a:r>
          </a:p>
          <a:p>
            <a:endParaRPr lang="ru-RU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8406" y="2232141"/>
            <a:ext cx="2066342" cy="2417893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259632" y="3929064"/>
            <a:ext cx="19351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solidFill>
                  <a:schemeClr val="bg1"/>
                </a:solidFill>
              </a:rPr>
              <a:t>Мастер-класс «Куклы Би-ба-</a:t>
            </a:r>
            <a:r>
              <a:rPr lang="ru-RU" sz="1600" dirty="0" err="1" smtClean="0">
                <a:solidFill>
                  <a:schemeClr val="bg1"/>
                </a:solidFill>
              </a:rPr>
              <a:t>бо</a:t>
            </a:r>
            <a:r>
              <a:rPr lang="ru-RU" sz="1600" dirty="0" smtClean="0">
                <a:solidFill>
                  <a:schemeClr val="bg1"/>
                </a:solidFill>
              </a:rPr>
              <a:t>»</a:t>
            </a:r>
            <a:endParaRPr lang="ru-RU" sz="1600" dirty="0">
              <a:solidFill>
                <a:schemeClr val="bg1"/>
              </a:solidFill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8066" y="2427473"/>
            <a:ext cx="3332214" cy="2222561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3945459" y="4797152"/>
            <a:ext cx="34466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0070C0"/>
                </a:solidFill>
              </a:rPr>
              <a:t>Подготовили с детьми сценку «Модницы»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139952" y="2602072"/>
            <a:ext cx="2952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Дебют юных артистов</a:t>
            </a:r>
            <a:endParaRPr lang="ru-RU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7107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Картинки по запросу рамки для презентаций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71468" y="0"/>
            <a:ext cx="9215468" cy="6858000"/>
          </a:xfrm>
          <a:prstGeom prst="rect">
            <a:avLst/>
          </a:prstGeom>
          <a:noFill/>
        </p:spPr>
      </p:pic>
      <p:pic>
        <p:nvPicPr>
          <p:cNvPr id="5" name="Picture 2" descr="Картинки по запросу театральные маски"/>
          <p:cNvPicPr>
            <a:picLocks noChangeAspect="1" noChangeArrowheads="1"/>
          </p:cNvPicPr>
          <p:nvPr/>
        </p:nvPicPr>
        <p:blipFill>
          <a:blip r:embed="rId3" cstate="email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9471806">
            <a:off x="214282" y="285728"/>
            <a:ext cx="1837438" cy="1338272"/>
          </a:xfrm>
          <a:prstGeom prst="rect">
            <a:avLst/>
          </a:prstGeom>
          <a:noFill/>
        </p:spPr>
      </p:pic>
      <p:pic>
        <p:nvPicPr>
          <p:cNvPr id="6" name="Picture 2" descr="Похожее изображение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20108" flipH="1">
            <a:off x="7904329" y="3977009"/>
            <a:ext cx="831137" cy="2571768"/>
          </a:xfrm>
          <a:prstGeom prst="rect">
            <a:avLst/>
          </a:prstGeom>
          <a:noFill/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34222" y="1154874"/>
            <a:ext cx="5804088" cy="339213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835696" y="4797152"/>
            <a:ext cx="54440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Monotype Corsiva" panose="03010101010201010101" pitchFamily="66" charset="0"/>
              </a:rPr>
              <a:t>Спасибо</a:t>
            </a:r>
            <a:r>
              <a:rPr lang="ru-RU" sz="4800" b="1" dirty="0" smtClean="0">
                <a:solidFill>
                  <a:schemeClr val="accent2">
                    <a:lumMod val="75000"/>
                  </a:schemeClr>
                </a:solidFill>
                <a:latin typeface="Monotype Corsiva" panose="03010101010201010101" pitchFamily="66" charset="0"/>
              </a:rPr>
              <a:t> </a:t>
            </a:r>
            <a:r>
              <a:rPr lang="ru-RU" sz="4800" b="1" dirty="0" smtClean="0">
                <a:solidFill>
                  <a:srgbClr val="0070C0"/>
                </a:solidFill>
                <a:latin typeface="Monotype Corsiva" panose="03010101010201010101" pitchFamily="66" charset="0"/>
              </a:rPr>
              <a:t>за внимание!</a:t>
            </a:r>
            <a:endParaRPr lang="ru-RU" sz="4800" b="1" dirty="0">
              <a:solidFill>
                <a:srgbClr val="0070C0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9653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Картинки по запросу рамки для презентаций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215468" cy="6858000"/>
          </a:xfrm>
          <a:prstGeom prst="rect">
            <a:avLst/>
          </a:prstGeom>
          <a:noFill/>
        </p:spPr>
      </p:pic>
      <p:pic>
        <p:nvPicPr>
          <p:cNvPr id="5" name="Picture 2" descr="Картинки по запросу театральные маски"/>
          <p:cNvPicPr>
            <a:picLocks noChangeAspect="1" noChangeArrowheads="1"/>
          </p:cNvPicPr>
          <p:nvPr/>
        </p:nvPicPr>
        <p:blipFill>
          <a:blip r:embed="rId3" cstate="email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285728"/>
            <a:ext cx="1824916" cy="1338272"/>
          </a:xfrm>
          <a:prstGeom prst="rect">
            <a:avLst/>
          </a:prstGeom>
          <a:noFill/>
        </p:spPr>
      </p:pic>
      <p:pic>
        <p:nvPicPr>
          <p:cNvPr id="6" name="Picture 2" descr="Похожее изображение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20108" flipH="1">
            <a:off x="7904329" y="3977009"/>
            <a:ext cx="831137" cy="2571768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627784" y="1268760"/>
            <a:ext cx="4464496" cy="369332"/>
          </a:xfrm>
          <a:prstGeom prst="rect">
            <a:avLst/>
          </a:prstGeom>
          <a:noFill/>
        </p:spPr>
        <p:txBody>
          <a:bodyPr wrap="square" rtlCol="0">
            <a:prstTxWarp prst="textStop">
              <a:avLst/>
            </a:prstTxWarp>
            <a:spAutoFit/>
          </a:bodyPr>
          <a:lstStyle/>
          <a:p>
            <a:pPr algn="ctr"/>
            <a:r>
              <a:rPr lang="ru-RU" sz="2000" b="1" dirty="0" smtClean="0">
                <a:latin typeface="Bookman Old Style" panose="02050604050505020204" pitchFamily="18" charset="0"/>
              </a:rPr>
              <a:t>Информационные источники</a:t>
            </a:r>
            <a:endParaRPr lang="ru-RU" sz="2000" b="1" dirty="0">
              <a:latin typeface="Bookman Old Style" panose="020506040505050202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915816" y="1916832"/>
            <a:ext cx="4032448" cy="147732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man Old Style" panose="02050604050505020204" pitchFamily="18" charset="0"/>
                <a:hlinkClick r:id="rId5"/>
              </a:rPr>
              <a:t> </a:t>
            </a:r>
            <a:r>
              <a:rPr lang="ru-RU" b="1" spc="50" dirty="0" smtClean="0">
                <a:ln w="11430"/>
                <a:solidFill>
                  <a:sysClr val="windowText" lastClr="0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man Old Style" panose="02050604050505020204" pitchFamily="18" charset="0"/>
                <a:hlinkClick r:id="rId5"/>
              </a:rPr>
              <a:t>Рамка 1.</a:t>
            </a:r>
            <a:endParaRPr lang="ru-RU" b="1" spc="50" dirty="0" smtClean="0">
              <a:ln w="11430"/>
              <a:solidFill>
                <a:sysClr val="windowText" lastClr="0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Bookman Old Style" panose="02050604050505020204" pitchFamily="18" charset="0"/>
            </a:endParaRPr>
          </a:p>
          <a:p>
            <a:pPr algn="ctr"/>
            <a:r>
              <a:rPr lang="ru-RU" b="1" spc="50" dirty="0" smtClean="0">
                <a:ln w="11430"/>
                <a:solidFill>
                  <a:sysClr val="windowText" lastClr="0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man Old Style" panose="02050604050505020204" pitchFamily="18" charset="0"/>
              </a:rPr>
              <a:t> </a:t>
            </a:r>
            <a:r>
              <a:rPr lang="ru-RU" b="1" spc="50" dirty="0" smtClean="0">
                <a:ln w="11430"/>
                <a:solidFill>
                  <a:sysClr val="windowText" lastClr="0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man Old Style" panose="02050604050505020204" pitchFamily="18" charset="0"/>
                <a:hlinkClick r:id="rId6"/>
              </a:rPr>
              <a:t>Рамка 2.</a:t>
            </a:r>
            <a:endParaRPr lang="ru-RU" b="1" spc="50" dirty="0" smtClean="0">
              <a:ln w="11430"/>
              <a:solidFill>
                <a:sysClr val="windowText" lastClr="0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Bookman Old Style" panose="02050604050505020204" pitchFamily="18" charset="0"/>
            </a:endParaRPr>
          </a:p>
          <a:p>
            <a:pPr algn="ctr"/>
            <a:r>
              <a:rPr lang="ru-RU" b="1" spc="50" dirty="0" smtClean="0">
                <a:ln w="11430"/>
                <a:solidFill>
                  <a:sysClr val="windowText" lastClr="0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man Old Style" panose="02050604050505020204" pitchFamily="18" charset="0"/>
                <a:hlinkClick r:id="rId7"/>
              </a:rPr>
              <a:t>Маски.</a:t>
            </a:r>
            <a:endParaRPr lang="ru-RU" b="1" spc="50" dirty="0" smtClean="0">
              <a:ln w="11430"/>
              <a:solidFill>
                <a:sysClr val="windowText" lastClr="0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Bookman Old Style" panose="02050604050505020204" pitchFamily="18" charset="0"/>
            </a:endParaRPr>
          </a:p>
          <a:p>
            <a:pPr algn="ctr"/>
            <a:r>
              <a:rPr lang="ru-RU" b="1" spc="50" dirty="0" smtClean="0">
                <a:ln w="11430"/>
                <a:solidFill>
                  <a:sysClr val="windowText" lastClr="0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man Old Style" panose="02050604050505020204" pitchFamily="18" charset="0"/>
                <a:hlinkClick r:id="rId8"/>
              </a:rPr>
              <a:t>Петрушка.</a:t>
            </a:r>
            <a:endParaRPr lang="ru-RU" b="1" spc="50" dirty="0" smtClean="0">
              <a:ln w="11430"/>
              <a:solidFill>
                <a:sysClr val="windowText" lastClr="0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Bookman Old Style" panose="02050604050505020204" pitchFamily="18" charset="0"/>
            </a:endParaRPr>
          </a:p>
          <a:p>
            <a:pPr algn="ctr"/>
            <a:r>
              <a:rPr lang="ru-RU" b="1" spc="50" dirty="0" smtClean="0">
                <a:ln w="11430"/>
                <a:solidFill>
                  <a:sysClr val="windowText" lastClr="0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man Old Style" panose="02050604050505020204" pitchFamily="18" charset="0"/>
                <a:hlinkClick r:id="rId9"/>
              </a:rPr>
              <a:t>Шары.</a:t>
            </a:r>
            <a:endParaRPr lang="ru-RU" b="1" spc="50" dirty="0">
              <a:ln w="11430"/>
              <a:solidFill>
                <a:sysClr val="windowText" lastClr="0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Bookman Old Style" panose="020506040505050202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100265" y="3929064"/>
            <a:ext cx="2831775" cy="13721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dirty="0" smtClean="0">
                <a:latin typeface="Bookman Old Style" panose="02050604050505020204" pitchFamily="18" charset="0"/>
              </a:rPr>
              <a:t> </a:t>
            </a:r>
            <a:endParaRPr lang="ru-RU" sz="1400" dirty="0">
              <a:latin typeface="Bookman Old Style" panose="02050604050505020204" pitchFamily="18" charset="0"/>
            </a:endParaRPr>
          </a:p>
          <a:p>
            <a:pPr algn="ctr"/>
            <a:r>
              <a:rPr lang="ru-RU" sz="1400" dirty="0" smtClean="0">
                <a:latin typeface="Bookman Old Style" panose="02050604050505020204" pitchFamily="18" charset="0"/>
              </a:rPr>
              <a:t>Автор шаблона презентации</a:t>
            </a:r>
            <a:endParaRPr lang="ru-RU" sz="1400" dirty="0">
              <a:latin typeface="Bookman Old Style" panose="02050604050505020204" pitchFamily="18" charset="0"/>
            </a:endParaRPr>
          </a:p>
          <a:p>
            <a:pPr algn="ctr"/>
            <a:r>
              <a:rPr lang="ru-RU" sz="1400" dirty="0" err="1">
                <a:latin typeface="Bookman Old Style" panose="02050604050505020204" pitchFamily="18" charset="0"/>
              </a:rPr>
              <a:t>Салагаева</a:t>
            </a:r>
            <a:r>
              <a:rPr lang="ru-RU" sz="1400" dirty="0">
                <a:latin typeface="Bookman Old Style" panose="02050604050505020204" pitchFamily="18" charset="0"/>
              </a:rPr>
              <a:t> Любовь Михайловна</a:t>
            </a:r>
          </a:p>
          <a:p>
            <a:pPr algn="ctr"/>
            <a:r>
              <a:rPr lang="ru-RU" sz="1400" dirty="0">
                <a:latin typeface="Bookman Old Style" panose="02050604050505020204" pitchFamily="18" charset="0"/>
              </a:rPr>
              <a:t>ГБОУ № 613</a:t>
            </a:r>
          </a:p>
          <a:p>
            <a:pPr algn="ctr"/>
            <a:r>
              <a:rPr lang="ru-RU" sz="1400" dirty="0">
                <a:latin typeface="Bookman Old Style" panose="02050604050505020204" pitchFamily="18" charset="0"/>
              </a:rPr>
              <a:t>г</a:t>
            </a:r>
            <a:r>
              <a:rPr lang="ru-RU" sz="1400" dirty="0" smtClean="0">
                <a:latin typeface="Bookman Old Style" panose="02050604050505020204" pitchFamily="18" charset="0"/>
              </a:rPr>
              <a:t>. </a:t>
            </a:r>
            <a:r>
              <a:rPr lang="ru-RU" sz="1400" dirty="0">
                <a:latin typeface="Bookman Old Style" panose="02050604050505020204" pitchFamily="18" charset="0"/>
              </a:rPr>
              <a:t>Санкт-Петербург</a:t>
            </a:r>
          </a:p>
        </p:txBody>
      </p:sp>
    </p:spTree>
    <p:extLst>
      <p:ext uri="{BB962C8B-B14F-4D97-AF65-F5344CB8AC3E}">
        <p14:creationId xmlns:p14="http://schemas.microsoft.com/office/powerpoint/2010/main" val="1980812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Картинки по запросу рамки для презентаций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61278"/>
            <a:ext cx="9215468" cy="6858000"/>
          </a:xfrm>
          <a:prstGeom prst="rect">
            <a:avLst/>
          </a:prstGeom>
          <a:noFill/>
        </p:spPr>
      </p:pic>
      <p:pic>
        <p:nvPicPr>
          <p:cNvPr id="5" name="Picture 2" descr="Картинки по запросу театральные маски"/>
          <p:cNvPicPr>
            <a:picLocks noChangeAspect="1" noChangeArrowheads="1"/>
          </p:cNvPicPr>
          <p:nvPr/>
        </p:nvPicPr>
        <p:blipFill>
          <a:blip r:embed="rId3" cstate="email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7391" y="-209"/>
            <a:ext cx="1824916" cy="1338272"/>
          </a:xfrm>
          <a:prstGeom prst="rect">
            <a:avLst/>
          </a:prstGeom>
          <a:noFill/>
        </p:spPr>
      </p:pic>
      <p:pic>
        <p:nvPicPr>
          <p:cNvPr id="6" name="Picture 2" descr="Похожее изображение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20108" flipH="1">
            <a:off x="7904329" y="3977009"/>
            <a:ext cx="831137" cy="2571768"/>
          </a:xfrm>
          <a:prstGeom prst="rect">
            <a:avLst/>
          </a:prstGeom>
          <a:noFill/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899592" y="1412776"/>
            <a:ext cx="2565921" cy="1800200"/>
          </a:xfrm>
        </p:spPr>
        <p:txBody>
          <a:bodyPr>
            <a:noAutofit/>
          </a:bodyPr>
          <a:lstStyle/>
          <a:p>
            <a:r>
              <a:rPr lang="ru-RU" sz="1400" dirty="0" smtClean="0"/>
              <a:t>В июне 2021 года </a:t>
            </a:r>
            <a:r>
              <a:rPr lang="ru-RU" sz="1400" dirty="0" err="1" smtClean="0"/>
              <a:t>група</a:t>
            </a:r>
            <a:r>
              <a:rPr lang="ru-RU" sz="1400" dirty="0" smtClean="0"/>
              <a:t> педагогов МБДОУ «Детский сад №1» объединилась с целью использования театрализованной деятельности во всестороннем развитии детей дошкольного возраста</a:t>
            </a:r>
            <a:endParaRPr lang="ru-RU" sz="1400" dirty="0"/>
          </a:p>
        </p:txBody>
      </p:sp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3575050" y="548680"/>
            <a:ext cx="4741366" cy="5577483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dirty="0" smtClean="0">
                <a:solidFill>
                  <a:schemeClr val="tx2"/>
                </a:solidFill>
              </a:rPr>
              <a:t>Актуальность </a:t>
            </a:r>
            <a:r>
              <a:rPr lang="ru-RU" dirty="0">
                <a:solidFill>
                  <a:schemeClr val="tx2"/>
                </a:solidFill>
              </a:rPr>
              <a:t>выбранной </a:t>
            </a:r>
            <a:r>
              <a:rPr lang="ru-RU" dirty="0" smtClean="0">
                <a:solidFill>
                  <a:schemeClr val="tx2"/>
                </a:solidFill>
              </a:rPr>
              <a:t>    темы</a:t>
            </a:r>
          </a:p>
          <a:p>
            <a:r>
              <a:rPr lang="ru-RU" sz="1600" dirty="0"/>
              <a:t>В соответствии с целевыми ориентирами, которые обозначены во ФГОС ДО, ребенок на этапе завершения дошкольного образования должен обладать развитым воображением, проявлять инициативу и самостоятельность в разных видах деятельности, активно взаимодействовать со взрослыми и сверстниками. Все эти личностные характеристики особенно ярко развиваются в театрализованной деятельности.</a:t>
            </a:r>
          </a:p>
          <a:p>
            <a:r>
              <a:rPr lang="ru-RU" sz="1600" dirty="0"/>
              <a:t>Театрализованная деятельность в детском саду – это прекрасная возможность раскрытия творческого потенциала ребенка,  воспитание  творческой направленности личности. Используя театрализованную деятельность в системе обучения детей в ДОУ, мы решаем комплекс взаимосвязанных задач во всех образовательных областях.</a:t>
            </a:r>
          </a:p>
          <a:p>
            <a:pPr marL="0" indent="0" algn="ctr">
              <a:buNone/>
            </a:pPr>
            <a:endParaRPr lang="ru-RU" sz="1600" dirty="0"/>
          </a:p>
        </p:txBody>
      </p:sp>
      <p:sp>
        <p:nvSpPr>
          <p:cNvPr id="10" name="Текст 9"/>
          <p:cNvSpPr>
            <a:spLocks noGrp="1"/>
          </p:cNvSpPr>
          <p:nvPr>
            <p:ph type="body" sz="half" idx="2"/>
          </p:nvPr>
        </p:nvSpPr>
        <p:spPr>
          <a:xfrm>
            <a:off x="899592" y="3212976"/>
            <a:ext cx="2565921" cy="2913187"/>
          </a:xfrm>
        </p:spPr>
        <p:txBody>
          <a:bodyPr>
            <a:normAutofit/>
          </a:bodyPr>
          <a:lstStyle/>
          <a:p>
            <a:r>
              <a:rPr lang="ru-RU" b="1" i="1" u="sng" dirty="0" smtClean="0"/>
              <a:t>В состав </a:t>
            </a:r>
            <a:r>
              <a:rPr lang="ru-RU" b="1" i="1" u="sng" dirty="0"/>
              <a:t>творческой </a:t>
            </a:r>
            <a:r>
              <a:rPr lang="ru-RU" b="1" i="1" u="sng" dirty="0" smtClean="0"/>
              <a:t>группы вошли:</a:t>
            </a:r>
            <a:endParaRPr lang="ru-RU" b="1" i="1" u="sng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350" dirty="0" smtClean="0"/>
              <a:t>Гадеева </a:t>
            </a:r>
            <a:r>
              <a:rPr lang="ru-RU" sz="1350" dirty="0"/>
              <a:t>И.Г –воспитатель (председатель)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350" dirty="0" smtClean="0"/>
              <a:t>Пронина </a:t>
            </a:r>
            <a:r>
              <a:rPr lang="ru-RU" sz="1350" dirty="0"/>
              <a:t>А.А. –воспитатель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350" dirty="0" smtClean="0"/>
              <a:t>Шумкова </a:t>
            </a:r>
            <a:r>
              <a:rPr lang="ru-RU" sz="1350" dirty="0"/>
              <a:t>Е.В. –воспитатель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350" dirty="0" err="1" smtClean="0"/>
              <a:t>Ситникова</a:t>
            </a:r>
            <a:r>
              <a:rPr lang="ru-RU" sz="1350" dirty="0" smtClean="0"/>
              <a:t> </a:t>
            </a:r>
            <a:r>
              <a:rPr lang="ru-RU" sz="1350" dirty="0"/>
              <a:t>И.В. –воспитатель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350" dirty="0" smtClean="0"/>
              <a:t>Гаврилова </a:t>
            </a:r>
            <a:r>
              <a:rPr lang="ru-RU" sz="1350" dirty="0"/>
              <a:t>М.В. –воспитатель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350" dirty="0" err="1" smtClean="0"/>
              <a:t>Атуева</a:t>
            </a:r>
            <a:r>
              <a:rPr lang="ru-RU" sz="1350" dirty="0" smtClean="0"/>
              <a:t> </a:t>
            </a:r>
            <a:r>
              <a:rPr lang="ru-RU" sz="1350" dirty="0"/>
              <a:t>О.В. –воспитатель</a:t>
            </a:r>
          </a:p>
        </p:txBody>
      </p:sp>
    </p:spTree>
    <p:extLst>
      <p:ext uri="{BB962C8B-B14F-4D97-AF65-F5344CB8AC3E}">
        <p14:creationId xmlns:p14="http://schemas.microsoft.com/office/powerpoint/2010/main" val="2059533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Картинки по запросу рамки для презентаций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215468" cy="6858000"/>
          </a:xfrm>
          <a:prstGeom prst="rect">
            <a:avLst/>
          </a:prstGeom>
          <a:noFill/>
        </p:spPr>
      </p:pic>
      <p:pic>
        <p:nvPicPr>
          <p:cNvPr id="5" name="Picture 2" descr="Картинки по запросу театральные маски"/>
          <p:cNvPicPr>
            <a:picLocks noChangeAspect="1" noChangeArrowheads="1"/>
          </p:cNvPicPr>
          <p:nvPr/>
        </p:nvPicPr>
        <p:blipFill>
          <a:blip r:embed="rId3" cstate="email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285728"/>
            <a:ext cx="1824916" cy="1338272"/>
          </a:xfrm>
          <a:prstGeom prst="rect">
            <a:avLst/>
          </a:prstGeom>
          <a:noFill/>
        </p:spPr>
      </p:pic>
      <p:pic>
        <p:nvPicPr>
          <p:cNvPr id="6" name="Picture 2" descr="Похожее изображение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20108" flipH="1">
            <a:off x="7904329" y="3977009"/>
            <a:ext cx="831137" cy="2571768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 rot="10800000" flipV="1">
            <a:off x="3059832" y="980728"/>
            <a:ext cx="5398368" cy="504056"/>
          </a:xfrm>
        </p:spPr>
        <p:txBody>
          <a:bodyPr>
            <a:noAutofit/>
          </a:bodyPr>
          <a:lstStyle/>
          <a:p>
            <a:r>
              <a:rPr lang="ru-RU" sz="1600" b="1" i="1" dirty="0"/>
              <a:t>«Театр поучает так, как этого не сделать толстой книге</a:t>
            </a:r>
            <a:r>
              <a:rPr lang="ru-RU" sz="1600" b="1" i="1" dirty="0" smtClean="0"/>
              <a:t>»        Вольтер  </a:t>
            </a:r>
            <a:endParaRPr lang="ru-RU" sz="1600" b="1" i="1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1371600" y="1909728"/>
            <a:ext cx="6400800" cy="3729072"/>
          </a:xfrm>
        </p:spPr>
        <p:txBody>
          <a:bodyPr>
            <a:normAutofit fontScale="70000" lnSpcReduction="20000"/>
          </a:bodyPr>
          <a:lstStyle/>
          <a:p>
            <a:pPr algn="l"/>
            <a:r>
              <a:rPr lang="ru-RU" sz="2000" b="1" u="sng" dirty="0" smtClean="0">
                <a:solidFill>
                  <a:schemeClr val="tx1"/>
                </a:solidFill>
              </a:rPr>
              <a:t>На первом заседании творческой группы были определены задачи:</a:t>
            </a:r>
            <a:endParaRPr lang="ru-RU" sz="2000" dirty="0" smtClean="0">
              <a:solidFill>
                <a:schemeClr val="tx1"/>
              </a:solidFill>
            </a:endParaRPr>
          </a:p>
          <a:p>
            <a:pPr algn="l"/>
            <a:endParaRPr lang="ru-RU" sz="2000" dirty="0">
              <a:solidFill>
                <a:schemeClr val="tx1"/>
              </a:solidFill>
            </a:endParaRPr>
          </a:p>
          <a:p>
            <a:pPr marL="342900" indent="-342900" algn="l">
              <a:buFont typeface="Wingdings" panose="05000000000000000000" pitchFamily="2" charset="2"/>
              <a:buChar char="v"/>
            </a:pPr>
            <a:r>
              <a:rPr lang="ru-RU" sz="2000" dirty="0" smtClean="0">
                <a:solidFill>
                  <a:schemeClr val="tx1"/>
                </a:solidFill>
              </a:rPr>
              <a:t>приобщать </a:t>
            </a:r>
            <a:r>
              <a:rPr lang="ru-RU" sz="2000" dirty="0">
                <a:solidFill>
                  <a:schemeClr val="tx1"/>
                </a:solidFill>
              </a:rPr>
              <a:t>детей к правилам и нормам поведения в обществе, духовным ценностям;</a:t>
            </a:r>
          </a:p>
          <a:p>
            <a:pPr marL="342900" indent="-342900" algn="l">
              <a:buFont typeface="Wingdings" panose="05000000000000000000" pitchFamily="2" charset="2"/>
              <a:buChar char="v"/>
            </a:pPr>
            <a:r>
              <a:rPr lang="ru-RU" sz="2000" dirty="0" smtClean="0">
                <a:solidFill>
                  <a:schemeClr val="tx1"/>
                </a:solidFill>
              </a:rPr>
              <a:t>формировать </a:t>
            </a:r>
            <a:r>
              <a:rPr lang="ru-RU" sz="2000" dirty="0">
                <a:solidFill>
                  <a:schemeClr val="tx1"/>
                </a:solidFill>
              </a:rPr>
              <a:t>правильную модель поведения в современном мире;</a:t>
            </a:r>
          </a:p>
          <a:p>
            <a:pPr marL="342900" indent="-342900" algn="l">
              <a:buFont typeface="Wingdings" panose="05000000000000000000" pitchFamily="2" charset="2"/>
              <a:buChar char="v"/>
            </a:pPr>
            <a:r>
              <a:rPr lang="ru-RU" sz="2000" dirty="0" smtClean="0">
                <a:solidFill>
                  <a:schemeClr val="tx1"/>
                </a:solidFill>
              </a:rPr>
              <a:t>знакомить </a:t>
            </a:r>
            <a:r>
              <a:rPr lang="ru-RU" sz="2000" dirty="0">
                <a:solidFill>
                  <a:schemeClr val="tx1"/>
                </a:solidFill>
              </a:rPr>
              <a:t>детей с детской литературой, музыкой, изобразительным искусством, правилами этикета, обрядами, традициями, прививать устойчивый интерес к театрализованной деятельности;</a:t>
            </a:r>
          </a:p>
          <a:p>
            <a:pPr marL="342900" indent="-342900" algn="l">
              <a:buFont typeface="Wingdings" panose="05000000000000000000" pitchFamily="2" charset="2"/>
              <a:buChar char="v"/>
            </a:pPr>
            <a:r>
              <a:rPr lang="ru-RU" sz="2000" dirty="0" smtClean="0">
                <a:solidFill>
                  <a:schemeClr val="tx1"/>
                </a:solidFill>
              </a:rPr>
              <a:t>совершенствовать </a:t>
            </a:r>
            <a:r>
              <a:rPr lang="ru-RU" sz="2000" dirty="0">
                <a:solidFill>
                  <a:schemeClr val="tx1"/>
                </a:solidFill>
              </a:rPr>
              <a:t>навык воплощать в игре определенные переживания, побуждать к созданию новых образов, побуждать к мышлению;</a:t>
            </a:r>
          </a:p>
          <a:p>
            <a:pPr marL="342900" indent="-342900" algn="l">
              <a:buFont typeface="Wingdings" panose="05000000000000000000" pitchFamily="2" charset="2"/>
              <a:buChar char="v"/>
            </a:pPr>
            <a:r>
              <a:rPr lang="ru-RU" sz="2000" dirty="0" smtClean="0">
                <a:solidFill>
                  <a:schemeClr val="tx1"/>
                </a:solidFill>
              </a:rPr>
              <a:t>учить </a:t>
            </a:r>
            <a:r>
              <a:rPr lang="ru-RU" sz="2000" dirty="0">
                <a:solidFill>
                  <a:schemeClr val="tx1"/>
                </a:solidFill>
              </a:rPr>
              <a:t>понимать людей и выражать свои чувства;</a:t>
            </a:r>
          </a:p>
          <a:p>
            <a:pPr marL="342900" indent="-342900" algn="l">
              <a:buFont typeface="Wingdings" panose="05000000000000000000" pitchFamily="2" charset="2"/>
              <a:buChar char="v"/>
            </a:pPr>
            <a:r>
              <a:rPr lang="ru-RU" sz="2000" dirty="0" smtClean="0">
                <a:solidFill>
                  <a:schemeClr val="tx1"/>
                </a:solidFill>
              </a:rPr>
              <a:t>развивать </a:t>
            </a:r>
            <a:r>
              <a:rPr lang="ru-RU" sz="2000" dirty="0">
                <a:solidFill>
                  <a:schemeClr val="tx1"/>
                </a:solidFill>
              </a:rPr>
              <a:t>в детях индивидуальность и уверенность в себе;</a:t>
            </a:r>
          </a:p>
          <a:p>
            <a:pPr marL="342900" indent="-342900" algn="l">
              <a:buFont typeface="Wingdings" panose="05000000000000000000" pitchFamily="2" charset="2"/>
              <a:buChar char="v"/>
            </a:pPr>
            <a:r>
              <a:rPr lang="ru-RU" sz="2000" dirty="0" smtClean="0">
                <a:solidFill>
                  <a:schemeClr val="tx1"/>
                </a:solidFill>
              </a:rPr>
              <a:t>распространять </a:t>
            </a:r>
            <a:r>
              <a:rPr lang="ru-RU" sz="2000" dirty="0">
                <a:solidFill>
                  <a:schemeClr val="tx1"/>
                </a:solidFill>
              </a:rPr>
              <a:t>лучшую образовательную практику в области театрально –игровой деятельности детей дошкольного возраста;</a:t>
            </a:r>
          </a:p>
          <a:p>
            <a:pPr marL="342900" indent="-342900" algn="l">
              <a:buFont typeface="Wingdings" panose="05000000000000000000" pitchFamily="2" charset="2"/>
              <a:buChar char="v"/>
            </a:pPr>
            <a:r>
              <a:rPr lang="ru-RU" sz="2000" dirty="0">
                <a:solidFill>
                  <a:schemeClr val="tx1"/>
                </a:solidFill>
              </a:rPr>
              <a:t>инициация, организация и координация творческих мероприятий детского сада для педагогов, детей и родителей, объединение педагогов, участвующих в творческом поиске при совершенствовании </a:t>
            </a:r>
            <a:r>
              <a:rPr lang="ru-RU" sz="2000" dirty="0" err="1" smtClean="0">
                <a:solidFill>
                  <a:schemeClr val="tx1"/>
                </a:solidFill>
              </a:rPr>
              <a:t>воспитательно</a:t>
            </a:r>
            <a:r>
              <a:rPr lang="ru-RU" sz="2000" dirty="0" smtClean="0">
                <a:solidFill>
                  <a:schemeClr val="tx1"/>
                </a:solidFill>
              </a:rPr>
              <a:t>- </a:t>
            </a:r>
            <a:r>
              <a:rPr lang="ru-RU" sz="2000" dirty="0">
                <a:solidFill>
                  <a:schemeClr val="tx1"/>
                </a:solidFill>
              </a:rPr>
              <a:t>образовательного процесса и организации развивающей среды ДОУ.</a:t>
            </a:r>
          </a:p>
          <a:p>
            <a:pPr algn="l"/>
            <a:endParaRPr lang="ru-RU" sz="2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Картинки по запросу рамки для презентаций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80" y="-14955"/>
            <a:ext cx="9215468" cy="6858000"/>
          </a:xfrm>
          <a:prstGeom prst="rect">
            <a:avLst/>
          </a:prstGeom>
          <a:noFill/>
        </p:spPr>
      </p:pic>
      <p:pic>
        <p:nvPicPr>
          <p:cNvPr id="5" name="Picture 2" descr="Картинки по запросу театральные маски"/>
          <p:cNvPicPr>
            <a:picLocks noChangeAspect="1" noChangeArrowheads="1"/>
          </p:cNvPicPr>
          <p:nvPr/>
        </p:nvPicPr>
        <p:blipFill>
          <a:blip r:embed="rId3" cstate="email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0419" y="320586"/>
            <a:ext cx="1824916" cy="1338272"/>
          </a:xfrm>
          <a:prstGeom prst="rect">
            <a:avLst/>
          </a:prstGeom>
          <a:noFill/>
        </p:spPr>
      </p:pic>
      <p:pic>
        <p:nvPicPr>
          <p:cNvPr id="6" name="Picture 2" descr="Похожее изображение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20108" flipH="1">
            <a:off x="7904329" y="3977009"/>
            <a:ext cx="831137" cy="2571768"/>
          </a:xfrm>
          <a:prstGeom prst="rect">
            <a:avLst/>
          </a:prstGeom>
          <a:noFill/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57200" y="883318"/>
            <a:ext cx="8229600" cy="534320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rgbClr val="7030A0"/>
                </a:solidFill>
              </a:rPr>
              <a:t>      Этапы работы творческой группы </a:t>
            </a:r>
            <a:endParaRPr lang="ru-RU" sz="2800" dirty="0">
              <a:solidFill>
                <a:srgbClr val="7030A0"/>
              </a:solidFill>
            </a:endParaRPr>
          </a:p>
        </p:txBody>
      </p:sp>
      <p:sp>
        <p:nvSpPr>
          <p:cNvPr id="11" name="Объект 10"/>
          <p:cNvSpPr>
            <a:spLocks noGrp="1"/>
          </p:cNvSpPr>
          <p:nvPr>
            <p:ph idx="1"/>
          </p:nvPr>
        </p:nvSpPr>
        <p:spPr>
          <a:xfrm>
            <a:off x="1043608" y="1600201"/>
            <a:ext cx="7200800" cy="4421087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dirty="0" smtClean="0"/>
              <a:t>В период с июля по сентябрь 2021 года проходил подготовительный этап, диагностический, формирующий и аналитический. В задачи которых входил сбор информации; расширение научно-методической базы; развитие педагогического творчества и группового взаимодействия; анализ предметно-развивающей среды (театральных уголков); распределение обязанностей; планирование мероприятий действующего этапа работы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Картинки по запросу рамки для презентаций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3842" y="0"/>
            <a:ext cx="9288031" cy="6912000"/>
          </a:xfrm>
          <a:prstGeom prst="rect">
            <a:avLst/>
          </a:prstGeom>
          <a:noFill/>
        </p:spPr>
      </p:pic>
      <p:pic>
        <p:nvPicPr>
          <p:cNvPr id="5" name="Picture 2" descr="Картинки по запросу театральные маски"/>
          <p:cNvPicPr>
            <a:picLocks noChangeAspect="1" noChangeArrowheads="1"/>
          </p:cNvPicPr>
          <p:nvPr/>
        </p:nvPicPr>
        <p:blipFill>
          <a:blip r:embed="rId3" cstate="email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285728"/>
            <a:ext cx="1824916" cy="1338272"/>
          </a:xfrm>
          <a:prstGeom prst="rect">
            <a:avLst/>
          </a:prstGeom>
          <a:noFill/>
        </p:spPr>
      </p:pic>
      <p:pic>
        <p:nvPicPr>
          <p:cNvPr id="6" name="Picture 2" descr="Похожее изображение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20108" flipH="1">
            <a:off x="7904329" y="3977009"/>
            <a:ext cx="831137" cy="2571768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2039198" y="1268760"/>
            <a:ext cx="1236658" cy="12961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34365" y="754496"/>
            <a:ext cx="1748963" cy="1533548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312824">
            <a:off x="2037683" y="1028930"/>
            <a:ext cx="1539029" cy="2204864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569176">
            <a:off x="6418550" y="3018042"/>
            <a:ext cx="1479611" cy="2075563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94323" y="2383882"/>
            <a:ext cx="2250696" cy="3068960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28404" y="3412320"/>
            <a:ext cx="1253861" cy="1700808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77702">
            <a:off x="2782167" y="2776594"/>
            <a:ext cx="1950794" cy="2806591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401190">
            <a:off x="5701923" y="823868"/>
            <a:ext cx="1380896" cy="1992730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1687796" y="5262893"/>
            <a:ext cx="648389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/>
              <a:t>Участниками группы был составлен план работы творческой группы, проведено анкетирование, подготовлены консультации  для родителей и воспитателей, создана картотека игр, пантомим, сценок, этюдов.</a:t>
            </a:r>
            <a:endParaRPr lang="ru-RU" sz="1600" b="1" dirty="0"/>
          </a:p>
        </p:txBody>
      </p:sp>
    </p:spTree>
    <p:extLst>
      <p:ext uri="{BB962C8B-B14F-4D97-AF65-F5344CB8AC3E}">
        <p14:creationId xmlns:p14="http://schemas.microsoft.com/office/powerpoint/2010/main" val="2969425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Картинки по запросу рамки для презентаций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215468" cy="6858000"/>
          </a:xfrm>
          <a:prstGeom prst="rect">
            <a:avLst/>
          </a:prstGeom>
          <a:noFill/>
        </p:spPr>
      </p:pic>
      <p:pic>
        <p:nvPicPr>
          <p:cNvPr id="5" name="Picture 2" descr="Картинки по запросу театральные маски"/>
          <p:cNvPicPr>
            <a:picLocks noChangeAspect="1" noChangeArrowheads="1"/>
          </p:cNvPicPr>
          <p:nvPr/>
        </p:nvPicPr>
        <p:blipFill>
          <a:blip r:embed="rId3" cstate="email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9772315">
            <a:off x="214282" y="285728"/>
            <a:ext cx="1824916" cy="1338272"/>
          </a:xfrm>
          <a:prstGeom prst="rect">
            <a:avLst/>
          </a:prstGeom>
          <a:noFill/>
        </p:spPr>
      </p:pic>
      <p:pic>
        <p:nvPicPr>
          <p:cNvPr id="6" name="Picture 2" descr="Похожее изображение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20108" flipH="1">
            <a:off x="7904329" y="3977009"/>
            <a:ext cx="831137" cy="2571768"/>
          </a:xfrm>
          <a:prstGeom prst="rect">
            <a:avLst/>
          </a:prstGeom>
          <a:noFill/>
        </p:spPr>
      </p:pic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59632" y="1124744"/>
            <a:ext cx="6912768" cy="1224136"/>
          </a:xfrm>
        </p:spPr>
        <p:txBody>
          <a:bodyPr>
            <a:normAutofit fontScale="90000"/>
          </a:bodyPr>
          <a:lstStyle/>
          <a:p>
            <a:r>
              <a:rPr lang="ru-RU" sz="2400" dirty="0" smtClean="0">
                <a:solidFill>
                  <a:srgbClr val="00B050"/>
                </a:solidFill>
              </a:rPr>
              <a:t>По результатам первых трех этапов работы, анализа </a:t>
            </a:r>
            <a:r>
              <a:rPr lang="ru-RU" sz="24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театральных</a:t>
            </a:r>
            <a:r>
              <a:rPr lang="ru-RU" sz="2400" dirty="0" smtClean="0">
                <a:solidFill>
                  <a:srgbClr val="00B050"/>
                </a:solidFill>
              </a:rPr>
              <a:t> уголков в группах ДОУ была составлена аналитическая справка даны рекомендации педагогам:</a:t>
            </a:r>
            <a:endParaRPr lang="ru-RU" sz="2400" dirty="0">
              <a:solidFill>
                <a:srgbClr val="00B050"/>
              </a:solidFill>
            </a:endParaRPr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115616" y="2348880"/>
            <a:ext cx="6656784" cy="3289920"/>
          </a:xfrm>
        </p:spPr>
        <p:txBody>
          <a:bodyPr>
            <a:normAutofit/>
          </a:bodyPr>
          <a:lstStyle/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ru-RU" sz="1600" dirty="0" smtClean="0">
                <a:solidFill>
                  <a:schemeClr val="tx1"/>
                </a:solidFill>
              </a:rPr>
              <a:t>Воспитателям групп оформить уголки театрализации в соответствии с возрастными особенностями  детей и требованиями к оформлению.</a:t>
            </a:r>
          </a:p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ru-RU" sz="1600" dirty="0" smtClean="0">
                <a:solidFill>
                  <a:schemeClr val="tx1"/>
                </a:solidFill>
              </a:rPr>
              <a:t>Продолжать планировать и систематически осуществлять работу по всестороннему развитию детей в театрализованной деятельности</a:t>
            </a:r>
          </a:p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ru-RU" sz="1600" dirty="0" smtClean="0">
                <a:solidFill>
                  <a:schemeClr val="tx1"/>
                </a:solidFill>
              </a:rPr>
              <a:t>  Пополнять театрализованные уголки в группах нетрадиционными видами театров.</a:t>
            </a:r>
          </a:p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ru-RU" sz="1600" dirty="0" smtClean="0">
                <a:solidFill>
                  <a:schemeClr val="tx1"/>
                </a:solidFill>
              </a:rPr>
              <a:t>Проявлять личную инициативу в создании условий, стимулирующих творческую активность детей.</a:t>
            </a:r>
          </a:p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ru-RU" sz="1600" dirty="0" smtClean="0">
                <a:solidFill>
                  <a:schemeClr val="tx1"/>
                </a:solidFill>
              </a:rPr>
              <a:t>Использовать метод проектов.</a:t>
            </a:r>
          </a:p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ru-RU" sz="1600" dirty="0" smtClean="0">
                <a:solidFill>
                  <a:schemeClr val="tx1"/>
                </a:solidFill>
              </a:rPr>
              <a:t>При изготовлении театральных кукол и атрибутов уделить внимание практичности и долговечности в использовании.</a:t>
            </a:r>
          </a:p>
          <a:p>
            <a:pPr marL="285750" indent="-285750" algn="l">
              <a:buFont typeface="Wingdings" panose="05000000000000000000" pitchFamily="2" charset="2"/>
              <a:buChar char="Ø"/>
            </a:pPr>
            <a:endParaRPr lang="ru-RU" sz="1400" dirty="0" smtClean="0"/>
          </a:p>
          <a:p>
            <a:pPr marL="285750" indent="-285750" algn="l">
              <a:buFont typeface="Wingdings" panose="05000000000000000000" pitchFamily="2" charset="2"/>
              <a:buChar char="Ø"/>
            </a:pP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1238751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Картинки по запросу рамки для презентаций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215468" cy="6858000"/>
          </a:xfrm>
          <a:prstGeom prst="rect">
            <a:avLst/>
          </a:prstGeom>
          <a:noFill/>
        </p:spPr>
      </p:pic>
      <p:pic>
        <p:nvPicPr>
          <p:cNvPr id="5" name="Picture 2" descr="Картинки по запросу театральные маски"/>
          <p:cNvPicPr>
            <a:picLocks noChangeAspect="1" noChangeArrowheads="1"/>
          </p:cNvPicPr>
          <p:nvPr/>
        </p:nvPicPr>
        <p:blipFill>
          <a:blip r:embed="rId3" cstate="email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285728"/>
            <a:ext cx="1824916" cy="1338272"/>
          </a:xfrm>
          <a:prstGeom prst="rect">
            <a:avLst/>
          </a:prstGeom>
          <a:noFill/>
        </p:spPr>
      </p:pic>
      <p:pic>
        <p:nvPicPr>
          <p:cNvPr id="6" name="Picture 2" descr="Похожее изображение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20108" flipH="1">
            <a:off x="7904329" y="3977009"/>
            <a:ext cx="831137" cy="2571768"/>
          </a:xfrm>
          <a:prstGeom prst="rect">
            <a:avLst/>
          </a:prstGeom>
          <a:noFill/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152990">
            <a:off x="5280813" y="2410054"/>
            <a:ext cx="3163844" cy="177966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63156" y="2271020"/>
            <a:ext cx="1255353" cy="162400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1114023" y="3926781"/>
            <a:ext cx="3394326" cy="1909308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61296" y="1953858"/>
            <a:ext cx="1319625" cy="1759500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962407">
            <a:off x="4430397" y="4167808"/>
            <a:ext cx="3572414" cy="2008505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207652">
            <a:off x="214282" y="1630515"/>
            <a:ext cx="2266622" cy="1274355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2568545" y="1235501"/>
            <a:ext cx="56422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Оборудование театральных уголков</a:t>
            </a:r>
            <a:endParaRPr lang="ru-RU" sz="28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0062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Картинки по запросу рамки для презентаций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215468" cy="6858000"/>
          </a:xfrm>
          <a:prstGeom prst="rect">
            <a:avLst/>
          </a:prstGeom>
          <a:noFill/>
        </p:spPr>
      </p:pic>
      <p:pic>
        <p:nvPicPr>
          <p:cNvPr id="5" name="Picture 2" descr="Картинки по запросу театральные маски"/>
          <p:cNvPicPr>
            <a:picLocks noChangeAspect="1" noChangeArrowheads="1"/>
          </p:cNvPicPr>
          <p:nvPr/>
        </p:nvPicPr>
        <p:blipFill>
          <a:blip r:embed="rId3" cstate="email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9110332">
            <a:off x="107504" y="207424"/>
            <a:ext cx="1931694" cy="1416576"/>
          </a:xfrm>
          <a:prstGeom prst="rect">
            <a:avLst/>
          </a:prstGeom>
          <a:noFill/>
        </p:spPr>
      </p:pic>
      <p:pic>
        <p:nvPicPr>
          <p:cNvPr id="6" name="Picture 2" descr="Похожее изображение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20108" flipH="1">
            <a:off x="7904329" y="3977009"/>
            <a:ext cx="831137" cy="2571768"/>
          </a:xfrm>
          <a:prstGeom prst="rect">
            <a:avLst/>
          </a:prstGeom>
          <a:noFill/>
        </p:spPr>
      </p:pic>
      <p:sp>
        <p:nvSpPr>
          <p:cNvPr id="8" name="Заголовок 7"/>
          <p:cNvSpPr>
            <a:spLocks noGrp="1"/>
          </p:cNvSpPr>
          <p:nvPr>
            <p:ph type="title" idx="4294967295"/>
          </p:nvPr>
        </p:nvSpPr>
        <p:spPr>
          <a:xfrm>
            <a:off x="1950123" y="1016866"/>
            <a:ext cx="5315222" cy="1800200"/>
          </a:xfrm>
        </p:spPr>
        <p:txBody>
          <a:bodyPr>
            <a:noAutofit/>
          </a:bodyPr>
          <a:lstStyle/>
          <a:p>
            <a:r>
              <a:rPr lang="ru-RU" sz="2000" dirty="0" smtClean="0">
                <a:solidFill>
                  <a:srgbClr val="0070C0"/>
                </a:solidFill>
              </a:rPr>
              <a:t>С октября началась реализация действующего этапа работы в который входила не только непосредственная работа с детьми, но и работа творческой мастерской в обязанности которой входило изготовление костюмов, атрибутов к театральным постановкам, развлечениям, утренникам.</a:t>
            </a:r>
            <a:endParaRPr lang="ru-RU" sz="2000" dirty="0">
              <a:solidFill>
                <a:srgbClr val="0070C0"/>
              </a:solidFill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09759" y="3066414"/>
            <a:ext cx="1892119" cy="2522826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98252" y="3738703"/>
            <a:ext cx="1564616" cy="2086154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02782" y="2470584"/>
            <a:ext cx="1437624" cy="1916832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6262" y="2129229"/>
            <a:ext cx="1761660" cy="2348880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26716" y="3929063"/>
            <a:ext cx="1584494" cy="21126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2247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Картинки по запросу рамки для презентаций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215468" cy="6858000"/>
          </a:xfrm>
          <a:prstGeom prst="rect">
            <a:avLst/>
          </a:prstGeom>
          <a:noFill/>
        </p:spPr>
      </p:pic>
      <p:pic>
        <p:nvPicPr>
          <p:cNvPr id="5" name="Picture 2" descr="Картинки по запросу театральные маски"/>
          <p:cNvPicPr>
            <a:picLocks noChangeAspect="1" noChangeArrowheads="1"/>
          </p:cNvPicPr>
          <p:nvPr/>
        </p:nvPicPr>
        <p:blipFill>
          <a:blip r:embed="rId3" cstate="email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9136038">
            <a:off x="214282" y="285728"/>
            <a:ext cx="1824916" cy="1338272"/>
          </a:xfrm>
          <a:prstGeom prst="rect">
            <a:avLst/>
          </a:prstGeom>
          <a:noFill/>
        </p:spPr>
      </p:pic>
      <p:pic>
        <p:nvPicPr>
          <p:cNvPr id="6" name="Picture 2" descr="Похожее изображение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20108" flipH="1">
            <a:off x="7904329" y="3977009"/>
            <a:ext cx="831137" cy="2571768"/>
          </a:xfrm>
          <a:prstGeom prst="rect">
            <a:avLst/>
          </a:prstGeom>
          <a:noFill/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331640" y="908720"/>
            <a:ext cx="6912768" cy="1152128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rgbClr val="0070C0"/>
                </a:solidFill>
              </a:rPr>
              <a:t>Воспитатели систематически использовали театральную деятельность в работе с детьми всех возрастов</a:t>
            </a:r>
            <a:endParaRPr lang="ru-RU" sz="2000" dirty="0">
              <a:solidFill>
                <a:srgbClr val="0070C0"/>
              </a:solidFill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1509568" y="1906145"/>
            <a:ext cx="2267744" cy="1700808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6740765" y="1798133"/>
            <a:ext cx="1437624" cy="1916832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240" y="2209901"/>
            <a:ext cx="2621978" cy="3495971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90492" y="4121838"/>
            <a:ext cx="1188026" cy="1584034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4208" y="3848622"/>
            <a:ext cx="1771650" cy="1924050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512757">
            <a:off x="2817187" y="3848622"/>
            <a:ext cx="1133633" cy="15919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9958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1009</TotalTime>
  <Words>583</Words>
  <Application>Microsoft Office PowerPoint</Application>
  <PresentationFormat>Экран (4:3)</PresentationFormat>
  <Paragraphs>58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3" baseType="lpstr">
      <vt:lpstr>Arial</vt:lpstr>
      <vt:lpstr>Arial Black</vt:lpstr>
      <vt:lpstr>Bookman Old Style</vt:lpstr>
      <vt:lpstr>Calibri</vt:lpstr>
      <vt:lpstr>Monotype Corsiva</vt:lpstr>
      <vt:lpstr>Times New Roman</vt:lpstr>
      <vt:lpstr>Wingdings</vt:lpstr>
      <vt:lpstr>Тема Office</vt:lpstr>
      <vt:lpstr>Презентация PowerPoint</vt:lpstr>
      <vt:lpstr>В июне 2021 года група педагогов МБДОУ «Детский сад №1» объединилась с целью использования театрализованной деятельности во всестороннем развитии детей дошкольного возраста</vt:lpstr>
      <vt:lpstr>«Театр поучает так, как этого не сделать толстой книге»        Вольтер  </vt:lpstr>
      <vt:lpstr>      Этапы работы творческой группы </vt:lpstr>
      <vt:lpstr>Презентация PowerPoint</vt:lpstr>
      <vt:lpstr>По результатам первых трех этапов работы, анализа театральных уголков в группах ДОУ была составлена аналитическая справка даны рекомендации педагогам:</vt:lpstr>
      <vt:lpstr>Презентация PowerPoint</vt:lpstr>
      <vt:lpstr>С октября началась реализация действующего этапа работы в который входила не только непосредственная работа с детьми, но и работа творческой мастерской в обязанности которой входило изготовление костюмов, атрибутов к театральным постановкам, развлечениям, утренникам.</vt:lpstr>
      <vt:lpstr>Воспитатели систематически использовали театральную деятельность в работе с детьми всех возрастов</vt:lpstr>
      <vt:lpstr>Героев  сказок использовали в образовательной деятельности для мотивации познавательной деятельности детей</vt:lpstr>
      <vt:lpstr>Воспитатели организовывали театральные представления для детей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ПК</dc:creator>
  <cp:lastModifiedBy>Acer</cp:lastModifiedBy>
  <cp:revision>56</cp:revision>
  <dcterms:created xsi:type="dcterms:W3CDTF">2017-11-25T21:14:09Z</dcterms:created>
  <dcterms:modified xsi:type="dcterms:W3CDTF">2022-04-10T01:54:31Z</dcterms:modified>
</cp:coreProperties>
</file>