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6" d="100"/>
          <a:sy n="106" d="100"/>
        </p:scale>
        <p:origin x="-112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AEE692-953D-4DE1-9BBE-2A978B739007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E2C1B3-F039-4EB0-805A-57C461F082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28343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E2C1B3-F039-4EB0-805A-57C461F082B7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E2C1B3-F039-4EB0-805A-57C461F082B7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hyperlink" Target="https://youtu.be/_zOVcrL6cXM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jpeg"/><Relationship Id="rId18" Type="http://schemas.openxmlformats.org/officeDocument/2006/relationships/image" Target="../media/image2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12" Type="http://schemas.openxmlformats.org/officeDocument/2006/relationships/image" Target="../media/image14.jpeg"/><Relationship Id="rId17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5" Type="http://schemas.openxmlformats.org/officeDocument/2006/relationships/image" Target="../media/image17.jpeg"/><Relationship Id="rId10" Type="http://schemas.openxmlformats.org/officeDocument/2006/relationships/image" Target="../media/image12.jpeg"/><Relationship Id="rId19" Type="http://schemas.openxmlformats.org/officeDocument/2006/relationships/image" Target="../media/image21.jpeg"/><Relationship Id="rId4" Type="http://schemas.openxmlformats.org/officeDocument/2006/relationships/image" Target="../media/image6.png"/><Relationship Id="rId9" Type="http://schemas.openxmlformats.org/officeDocument/2006/relationships/image" Target="../media/image11.jpeg"/><Relationship Id="rId1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2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2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25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3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MWMCE3047.JPG"/>
          <p:cNvPicPr>
            <a:picLocks noChangeAspect="1"/>
          </p:cNvPicPr>
          <p:nvPr/>
        </p:nvPicPr>
        <p:blipFill>
          <a:blip r:embed="rId3"/>
          <a:srcRect t="8257"/>
          <a:stretch>
            <a:fillRect/>
          </a:stretch>
        </p:blipFill>
        <p:spPr>
          <a:xfrm>
            <a:off x="88538" y="1643050"/>
            <a:ext cx="2411760" cy="32464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43008" cy="144496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214414" y="0"/>
            <a:ext cx="578647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FFFF00"/>
                </a:solidFill>
                <a:latin typeface="Monotype Corsiva" pitchFamily="66" charset="0"/>
              </a:rPr>
              <a:t>Предметная  неделя </a:t>
            </a:r>
            <a:br>
              <a:rPr lang="ru-RU" sz="4400" b="1" dirty="0" smtClean="0">
                <a:solidFill>
                  <a:srgbClr val="FFFF00"/>
                </a:solidFill>
                <a:latin typeface="Monotype Corsiva" pitchFamily="66" charset="0"/>
              </a:rPr>
            </a:br>
            <a:r>
              <a:rPr lang="ru-RU" sz="4400" b="1" dirty="0" smtClean="0">
                <a:solidFill>
                  <a:srgbClr val="FFFF00"/>
                </a:solidFill>
                <a:latin typeface="Monotype Corsiva" pitchFamily="66" charset="0"/>
              </a:rPr>
              <a:t>физической культуры </a:t>
            </a:r>
            <a:endParaRPr lang="ru-RU" sz="4400" dirty="0">
              <a:solidFill>
                <a:srgbClr val="FFFF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28795" y="5715016"/>
            <a:ext cx="54181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Monotype Corsiva" pitchFamily="66" charset="0"/>
              </a:rPr>
              <a:t>МБОУ Лицей №11 г.  Химки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00298" y="3071811"/>
            <a:ext cx="35719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ru-RU" sz="3200" b="1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Monotype Corsiva" pitchFamily="66" charset="0"/>
              </a:rPr>
              <a:t>Марусяк  </a:t>
            </a:r>
          </a:p>
          <a:p>
            <a:r>
              <a:rPr lang="ru-RU" sz="3200" b="1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Monotype Corsiva" pitchFamily="66" charset="0"/>
              </a:rPr>
              <a:t>       Лариса</a:t>
            </a:r>
          </a:p>
          <a:p>
            <a:r>
              <a:rPr lang="ru-RU" sz="3200" b="1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Monotype Corsiva" pitchFamily="66" charset="0"/>
              </a:rPr>
              <a:t>            Анатольевна </a:t>
            </a:r>
            <a:r>
              <a:rPr lang="ru-RU" sz="3200" b="1" dirty="0" smtClean="0">
                <a:solidFill>
                  <a:schemeClr val="bg1"/>
                </a:solidFill>
                <a:latin typeface="Monotype Corsiva" pitchFamily="66" charset="0"/>
              </a:rPr>
              <a:t>   </a:t>
            </a:r>
            <a:endParaRPr lang="ru-RU" sz="32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43174" y="1500174"/>
            <a:ext cx="35004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B0F0"/>
                </a:solidFill>
                <a:latin typeface="Constantia" pitchFamily="18" charset="0"/>
              </a:rPr>
              <a:t>Учитель </a:t>
            </a:r>
          </a:p>
          <a:p>
            <a:r>
              <a:rPr lang="ru-RU" sz="2400" b="1" dirty="0" smtClean="0">
                <a:solidFill>
                  <a:srgbClr val="00B0F0"/>
                </a:solidFill>
                <a:latin typeface="Constantia" pitchFamily="18" charset="0"/>
              </a:rPr>
              <a:t>    физической     </a:t>
            </a:r>
          </a:p>
          <a:p>
            <a:r>
              <a:rPr lang="ru-RU" sz="2400" b="1" dirty="0" smtClean="0">
                <a:solidFill>
                  <a:srgbClr val="00B0F0"/>
                </a:solidFill>
                <a:latin typeface="Constantia" pitchFamily="18" charset="0"/>
              </a:rPr>
              <a:t>                культуры:</a:t>
            </a:r>
            <a:endParaRPr lang="ru-RU" sz="2400" b="1" dirty="0">
              <a:solidFill>
                <a:srgbClr val="00B0F0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3598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785818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itchFamily="66" charset="0"/>
              </a:rPr>
              <a:t>РЕФЛЕКСИЯ:</a:t>
            </a:r>
            <a:endParaRPr lang="ru-RU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Monotype Corsiva" pitchFamily="66" charset="0"/>
            </a:endParaRPr>
          </a:p>
        </p:txBody>
      </p:sp>
      <p:pic>
        <p:nvPicPr>
          <p:cNvPr id="4" name="Содержимое 3" descr="DWEM3400.JPG"/>
          <p:cNvPicPr>
            <a:picLocks noGrp="1" noChangeAspect="1"/>
          </p:cNvPicPr>
          <p:nvPr>
            <p:ph idx="1"/>
          </p:nvPr>
        </p:nvPicPr>
        <p:blipFill>
          <a:blip r:embed="rId2"/>
          <a:srcRect t="16791"/>
          <a:stretch>
            <a:fillRect/>
          </a:stretch>
        </p:blipFill>
        <p:spPr>
          <a:xfrm>
            <a:off x="214282" y="2143116"/>
            <a:ext cx="4214842" cy="375762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4572000" y="1214422"/>
            <a:ext cx="4357718" cy="49292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rgbClr val="002060"/>
              </a:buClr>
              <a:buSzPct val="78000"/>
              <a:buFont typeface="Wingdings" panose="05000000000000000000" pitchFamily="2" charset="2"/>
              <a:buChar char="Ø"/>
            </a:pPr>
            <a:r>
              <a:rPr lang="ru-RU" sz="1600" b="1" dirty="0" smtClean="0">
                <a:solidFill>
                  <a:srgbClr val="000099"/>
                </a:solidFill>
              </a:rPr>
              <a:t> Учащиеся выполнили работу, запланированную на уроке в полном объеме, хорошо усвоив материал.</a:t>
            </a:r>
          </a:p>
          <a:p>
            <a:pPr algn="just">
              <a:buClr>
                <a:srgbClr val="002060"/>
              </a:buClr>
              <a:buSzPct val="78000"/>
              <a:buFont typeface="Wingdings" panose="05000000000000000000" pitchFamily="2" charset="2"/>
              <a:buChar char="Ø"/>
            </a:pPr>
            <a:r>
              <a:rPr lang="ru-RU" sz="1600" b="1" dirty="0" smtClean="0">
                <a:solidFill>
                  <a:srgbClr val="000099"/>
                </a:solidFill>
              </a:rPr>
              <a:t> Отвечали на поставленные вопросы, осуществляли взаимоконтроль процесса выполнения заданий, прослушивали ответы.</a:t>
            </a:r>
          </a:p>
          <a:p>
            <a:pPr algn="just">
              <a:buClr>
                <a:srgbClr val="002060"/>
              </a:buClr>
              <a:buSzPct val="78000"/>
              <a:buFont typeface="Wingdings" panose="05000000000000000000" pitchFamily="2" charset="2"/>
              <a:buChar char="Ø"/>
            </a:pPr>
            <a:r>
              <a:rPr lang="ru-RU" sz="1600" b="1" dirty="0" smtClean="0">
                <a:solidFill>
                  <a:srgbClr val="000099"/>
                </a:solidFill>
              </a:rPr>
              <a:t> Некоторые сложности возникли в процессе выполнения заданий по физике.</a:t>
            </a:r>
          </a:p>
          <a:p>
            <a:pPr algn="just">
              <a:buClr>
                <a:srgbClr val="002060"/>
              </a:buClr>
              <a:buSzPct val="78000"/>
              <a:buFont typeface="Wingdings" panose="05000000000000000000" pitchFamily="2" charset="2"/>
              <a:buChar char="Ø"/>
            </a:pPr>
            <a:r>
              <a:rPr lang="ru-RU" sz="1600" b="1" dirty="0" smtClean="0">
                <a:solidFill>
                  <a:srgbClr val="000099"/>
                </a:solidFill>
              </a:rPr>
              <a:t> Отмечено положительное отношение детей к содержанию урока, учащиеся активно взаимодействовали друг с другом в процессе занятия.</a:t>
            </a:r>
          </a:p>
          <a:p>
            <a:pPr algn="just">
              <a:buClr>
                <a:srgbClr val="002060"/>
              </a:buClr>
              <a:buSzPct val="78000"/>
              <a:buFont typeface="Wingdings" panose="05000000000000000000" pitchFamily="2" charset="2"/>
              <a:buChar char="Ø"/>
            </a:pPr>
            <a:r>
              <a:rPr lang="ru-RU" sz="1600" b="1" dirty="0" smtClean="0">
                <a:solidFill>
                  <a:srgbClr val="000099"/>
                </a:solidFill>
              </a:rPr>
              <a:t> Отношение к учителю - положительное, высокая дисциплина обучающихся во время урока, ученики были внимательны к объяснениям и замечаниям учителя.</a:t>
            </a:r>
          </a:p>
          <a:p>
            <a:pPr algn="just">
              <a:buClr>
                <a:srgbClr val="002060"/>
              </a:buClr>
              <a:buSzPct val="78000"/>
              <a:buFont typeface="Wingdings" panose="05000000000000000000" pitchFamily="2" charset="2"/>
              <a:buChar char="Ø"/>
            </a:pPr>
            <a:r>
              <a:rPr lang="ru-RU" sz="1600" b="1" dirty="0" smtClean="0">
                <a:solidFill>
                  <a:srgbClr val="000099"/>
                </a:solidFill>
              </a:rPr>
              <a:t> Работа всех учащихся, включая освобожденных, оценена учителем на «отлично».</a:t>
            </a:r>
            <a:endParaRPr lang="ru-RU" sz="1600" b="1" dirty="0">
              <a:solidFill>
                <a:srgbClr val="000099"/>
              </a:solidFill>
            </a:endParaRPr>
          </a:p>
        </p:txBody>
      </p:sp>
      <p:pic>
        <p:nvPicPr>
          <p:cNvPr id="6" name="Google Shape;171;p23" descr="ÐÐ°ÑÑÐ¸Ð½ÐºÐ¸ Ð¿Ð¾ Ð·Ð°Ð¿ÑÐ¾ÑÑ ÑÐ¸Ð·Ð¸ÐºÐ°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786578" y="5572140"/>
            <a:ext cx="1214446" cy="101916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1538" y="642918"/>
            <a:ext cx="700092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Monotype Corsiva" pitchFamily="66" charset="0"/>
              </a:rPr>
              <a:t>Урок  физической  культуры  в  9«Г» классе</a:t>
            </a:r>
          </a:p>
          <a:p>
            <a:pPr algn="ctr"/>
            <a:r>
              <a:rPr lang="ru-RU" sz="2400" b="1" dirty="0" smtClean="0">
                <a:latin typeface="Monotype Corsiva" pitchFamily="66" charset="0"/>
              </a:rPr>
              <a:t>МБОУ  Лицей №11 г. Химки</a:t>
            </a:r>
          </a:p>
          <a:p>
            <a:pPr algn="ctr"/>
            <a:r>
              <a:rPr lang="ru-RU" sz="2400" b="1" dirty="0" smtClean="0">
                <a:latin typeface="Monotype Corsiva" pitchFamily="66" charset="0"/>
              </a:rPr>
              <a:t>по  теме: «Состязание с наукой» </a:t>
            </a:r>
          </a:p>
          <a:p>
            <a:pPr algn="ctr"/>
            <a:r>
              <a:rPr lang="ru-RU" sz="2400" b="1" dirty="0" err="1" smtClean="0">
                <a:latin typeface="Monotype Corsiva" pitchFamily="66" charset="0"/>
              </a:rPr>
              <a:t>метапредметная</a:t>
            </a:r>
            <a:r>
              <a:rPr lang="ru-RU" sz="2400" b="1" dirty="0" smtClean="0">
                <a:latin typeface="Monotype Corsiva" pitchFamily="66" charset="0"/>
              </a:rPr>
              <a:t> связь  «</a:t>
            </a:r>
            <a:r>
              <a:rPr lang="ru-RU" sz="2400" b="1" dirty="0" err="1" smtClean="0">
                <a:latin typeface="Monotype Corsiva" pitchFamily="66" charset="0"/>
              </a:rPr>
              <a:t>Физультура</a:t>
            </a:r>
            <a:r>
              <a:rPr lang="ru-RU" sz="2400" b="1" dirty="0" smtClean="0">
                <a:latin typeface="Monotype Corsiva" pitchFamily="66" charset="0"/>
              </a:rPr>
              <a:t>  и физика».</a:t>
            </a:r>
          </a:p>
          <a:p>
            <a:pPr algn="ctr"/>
            <a:r>
              <a:rPr lang="ru-RU" sz="2400" dirty="0" smtClean="0"/>
              <a:t>Ссылка на </a:t>
            </a:r>
            <a:r>
              <a:rPr lang="en-US" sz="2400" dirty="0" smtClean="0"/>
              <a:t>YouTube</a:t>
            </a:r>
            <a:r>
              <a:rPr lang="ru-RU" sz="2400" dirty="0" smtClean="0"/>
              <a:t>:</a:t>
            </a:r>
          </a:p>
          <a:p>
            <a:pPr algn="ctr"/>
            <a:r>
              <a:rPr lang="ru-RU" sz="2800" u="sng" dirty="0" smtClean="0">
                <a:hlinkClick r:id="rId2"/>
              </a:rPr>
              <a:t>https://youtu.be/_zOVcrL6cXM</a:t>
            </a:r>
            <a:endParaRPr lang="ru-RU" sz="2800" dirty="0" smtClean="0"/>
          </a:p>
          <a:p>
            <a:r>
              <a:rPr lang="ru-RU" sz="2400" b="1" dirty="0" smtClean="0">
                <a:latin typeface="Monotype Corsiva" pitchFamily="66" charset="0"/>
              </a:rPr>
              <a:t>Учитель физической культуры – </a:t>
            </a:r>
          </a:p>
          <a:p>
            <a:r>
              <a:rPr lang="ru-RU" sz="2400" b="1" dirty="0" smtClean="0">
                <a:latin typeface="Monotype Corsiva" pitchFamily="66" charset="0"/>
              </a:rPr>
              <a:t>                                    Марусяк  Лариса  Анатольевна  </a:t>
            </a:r>
            <a:endParaRPr lang="ru-RU" sz="2400" b="1" dirty="0">
              <a:latin typeface="Monotype Corsiva" pitchFamily="66" charset="0"/>
            </a:endParaRPr>
          </a:p>
        </p:txBody>
      </p:sp>
      <p:pic>
        <p:nvPicPr>
          <p:cNvPr id="5" name="Google Shape;171;p23" descr="ÐÐ°ÑÑÐ¸Ð½ÐºÐ¸ Ð¿Ð¾ Ð·Ð°Ð¿ÑÐ¾ÑÑ ÑÐ¸Ð·Ð¸ÐºÐ°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58082" y="500042"/>
            <a:ext cx="1500198" cy="137635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106;p15" descr="ÐÐ¾ÑÐ¾Ð¶ÐµÐµ Ð¸Ð·Ð¾Ð±ÑÐ°Ð¶ÐµÐ½Ð¸Ðµ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85720" y="4214818"/>
            <a:ext cx="1905000" cy="1905000"/>
          </a:xfrm>
          <a:prstGeom prst="rect">
            <a:avLst/>
          </a:prstGeom>
          <a:solidFill>
            <a:srgbClr val="ECECEC"/>
          </a:solidFill>
          <a:ln w="88900" cap="sq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7" name="Google Shape;172;p23" descr="ÐÐ°ÑÑÐ¸Ð½ÐºÐ¸ Ð¿Ð¾ Ð·Ð°Ð¿ÑÐ¾ÑÑ ÑÐ¸Ð·ÐºÑÐ»ÑÑÑÑÐ°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286116" y="3786190"/>
            <a:ext cx="4511672" cy="2552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87624" y="428604"/>
            <a:ext cx="74888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ookman Old Style" pitchFamily="18" charset="0"/>
              </a:rPr>
              <a:t>Интегрированный урок «ФИЗКУЛЬТУРА и ФИЗИКА»</a:t>
            </a:r>
            <a:endParaRPr lang="ru-RU" sz="36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Bookman Old Style" pitchFamily="18" charset="0"/>
            </a:endParaRP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428596" y="1785926"/>
            <a:ext cx="8106156" cy="4572032"/>
          </a:xfrm>
          <a:prstGeom prst="round2DiagRect">
            <a:avLst>
              <a:gd name="adj1" fmla="val 8157"/>
              <a:gd name="adj2" fmla="val 0"/>
            </a:avLst>
          </a:prstGeom>
          <a:blipFill>
            <a:blip r:embed="rId3"/>
            <a:tile tx="0" ty="0" sx="100000" sy="100000" flip="none" algn="tl"/>
          </a:blipFill>
          <a:ln w="381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928661" y="2071678"/>
            <a:ext cx="7000925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>
                <a:latin typeface="Monotype Corsiva" pitchFamily="66" charset="0"/>
              </a:rPr>
              <a:t>Тема урока:  </a:t>
            </a:r>
            <a:r>
              <a:rPr lang="ru-RU" sz="2200" dirty="0" smtClean="0">
                <a:latin typeface="Monotype Corsiva" pitchFamily="66" charset="0"/>
              </a:rPr>
              <a:t>«Состязание  с наукой».</a:t>
            </a:r>
          </a:p>
          <a:p>
            <a:endParaRPr lang="ru-RU" sz="2200" dirty="0" smtClean="0">
              <a:latin typeface="Monotype Corsiva" pitchFamily="66" charset="0"/>
            </a:endParaRPr>
          </a:p>
          <a:p>
            <a:pPr algn="just"/>
            <a:r>
              <a:rPr lang="ru-RU" sz="2200" b="1" dirty="0" smtClean="0">
                <a:latin typeface="Monotype Corsiva" pitchFamily="66" charset="0"/>
              </a:rPr>
              <a:t>Педагогическая цель:  </a:t>
            </a:r>
            <a:r>
              <a:rPr lang="ru-RU" sz="2200" dirty="0" smtClean="0">
                <a:latin typeface="Monotype Corsiva" pitchFamily="66" charset="0"/>
              </a:rPr>
              <a:t>Повысить мотивацию к изучению предметов: физика и физкультура</a:t>
            </a:r>
            <a:r>
              <a:rPr lang="ru-RU" sz="2200" b="1" dirty="0" smtClean="0">
                <a:latin typeface="Monotype Corsiva" pitchFamily="66" charset="0"/>
              </a:rPr>
              <a:t>. </a:t>
            </a:r>
            <a:r>
              <a:rPr lang="ru-RU" sz="2200" dirty="0" smtClean="0">
                <a:latin typeface="Monotype Corsiva" pitchFamily="66" charset="0"/>
              </a:rPr>
              <a:t>Показать возможности интеграции предметов, связь науки со спортом. Создать условия для осознания и осмысления учебной информации, применения знаний и  умений в новых учебных ситуациях.</a:t>
            </a:r>
          </a:p>
          <a:p>
            <a:pPr algn="just"/>
            <a:endParaRPr lang="ru-RU" sz="2200" dirty="0" smtClean="0">
              <a:latin typeface="Monotype Corsiva" pitchFamily="66" charset="0"/>
            </a:endParaRPr>
          </a:p>
          <a:p>
            <a:pPr algn="just"/>
            <a:r>
              <a:rPr lang="ru-RU" sz="2200" b="1" dirty="0" smtClean="0">
                <a:latin typeface="Monotype Corsiva" pitchFamily="66" charset="0"/>
              </a:rPr>
              <a:t>Тип урока: </a:t>
            </a:r>
            <a:r>
              <a:rPr lang="ru-RU" sz="2200" dirty="0" smtClean="0">
                <a:latin typeface="Monotype Corsiva" pitchFamily="66" charset="0"/>
              </a:rPr>
              <a:t>Комбинированный (соревновательный, игровой, </a:t>
            </a:r>
            <a:r>
              <a:rPr lang="ru-RU" sz="2200" dirty="0" err="1" smtClean="0">
                <a:latin typeface="Monotype Corsiva" pitchFamily="66" charset="0"/>
              </a:rPr>
              <a:t>общеразвивающей</a:t>
            </a:r>
            <a:r>
              <a:rPr lang="ru-RU" sz="2200" dirty="0" smtClean="0">
                <a:latin typeface="Monotype Corsiva" pitchFamily="66" charset="0"/>
              </a:rPr>
              <a:t> направленности).</a:t>
            </a:r>
            <a:endParaRPr lang="ru-RU" sz="2200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3492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989034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ookman Old Style" pitchFamily="18" charset="0"/>
              </a:rPr>
              <a:t>Задачи урока:</a:t>
            </a:r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643050"/>
            <a:ext cx="8115328" cy="4483113"/>
          </a:xfrm>
          <a:blipFill>
            <a:blip r:embed="rId2"/>
            <a:tile tx="0" ty="0" sx="100000" sy="100000" flip="none" algn="tl"/>
          </a:blip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just"/>
            <a:r>
              <a:rPr lang="ru-RU" sz="2200" b="1" dirty="0" smtClean="0">
                <a:latin typeface="Monotype Corsiva" pitchFamily="66" charset="0"/>
              </a:rPr>
              <a:t>Образовательная: </a:t>
            </a:r>
            <a:r>
              <a:rPr lang="ru-RU" sz="2200" dirty="0" smtClean="0">
                <a:latin typeface="Monotype Corsiva" pitchFamily="66" charset="0"/>
              </a:rPr>
              <a:t>Активизация познавательной деятельности по предмету физика, физическая культура; развитие координации движений, быстроты и ловкости; совершенствование двигательных умений и навыков. </a:t>
            </a:r>
          </a:p>
          <a:p>
            <a:pPr algn="just"/>
            <a:r>
              <a:rPr lang="ru-RU" sz="2200" b="1" dirty="0" smtClean="0">
                <a:latin typeface="Monotype Corsiva" pitchFamily="66" charset="0"/>
              </a:rPr>
              <a:t>Оздоровительная: </a:t>
            </a:r>
            <a:r>
              <a:rPr lang="ru-RU" sz="2200" dirty="0" smtClean="0">
                <a:latin typeface="Monotype Corsiva" pitchFamily="66" charset="0"/>
              </a:rPr>
              <a:t>Развитие функциональных возможностей организма;  укрепление здоровья и повышение общей физической подготовки; улучшение таких необходимых качеств, как психологическая уравновешенность, сосредоточенность, внимательность, хорошая память, мыслительные способности.</a:t>
            </a:r>
          </a:p>
          <a:p>
            <a:pPr algn="just"/>
            <a:r>
              <a:rPr lang="ru-RU" sz="2200" b="1" dirty="0" smtClean="0">
                <a:latin typeface="Monotype Corsiva" pitchFamily="66" charset="0"/>
              </a:rPr>
              <a:t>Воспитательная: </a:t>
            </a:r>
            <a:r>
              <a:rPr lang="ru-RU" sz="2200" dirty="0" smtClean="0">
                <a:latin typeface="Monotype Corsiva" pitchFamily="66" charset="0"/>
              </a:rPr>
              <a:t>Воспитание интереса к активной двигательной деятельности; воспитание моральных и волевых качеств; развитие целеустремленности, воспитание коллективизма,  взаимопомощи и взаимовыручки в команде.</a:t>
            </a:r>
          </a:p>
          <a:p>
            <a:pPr algn="just"/>
            <a:endParaRPr lang="ru-RU" sz="2000" dirty="0" smtClean="0">
              <a:latin typeface="Monotype Corsiva" pitchFamily="66" charset="0"/>
            </a:endParaRPr>
          </a:p>
          <a:p>
            <a:endParaRPr lang="ru-RU" sz="24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3042" y="428604"/>
            <a:ext cx="54292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latin typeface="Monotype Corsiva" pitchFamily="66" charset="0"/>
              </a:rPr>
              <a:t>Место проведения:</a:t>
            </a:r>
            <a:r>
              <a:rPr lang="ru-RU" b="1" i="1" dirty="0" smtClean="0"/>
              <a:t> </a:t>
            </a:r>
            <a:r>
              <a:rPr lang="ru-RU" i="1" u="sng" dirty="0" smtClean="0"/>
              <a:t> </a:t>
            </a:r>
            <a:r>
              <a:rPr lang="ru-RU" b="1" i="1" u="sng" dirty="0" smtClean="0"/>
              <a:t>спортивный зал;</a:t>
            </a:r>
          </a:p>
          <a:p>
            <a:r>
              <a:rPr lang="ru-RU" b="1" i="1" dirty="0" smtClean="0">
                <a:latin typeface="Monotype Corsiva" pitchFamily="66" charset="0"/>
              </a:rPr>
              <a:t>                                          Время урока:</a:t>
            </a:r>
            <a:r>
              <a:rPr lang="ru-RU" b="1" i="1" dirty="0" smtClean="0"/>
              <a:t> </a:t>
            </a:r>
            <a:r>
              <a:rPr lang="ru-RU" i="1" u="sng" dirty="0" smtClean="0"/>
              <a:t> </a:t>
            </a:r>
            <a:r>
              <a:rPr lang="ru-RU" b="1" i="1" u="sng" dirty="0" smtClean="0"/>
              <a:t>45 минут.</a:t>
            </a:r>
          </a:p>
          <a:p>
            <a:endParaRPr lang="ru-RU" b="1" i="1" u="sng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1214414" y="1142984"/>
            <a:ext cx="757242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latin typeface="Monotype Corsiva" pitchFamily="66" charset="0"/>
              </a:rPr>
              <a:t>Образовательные</a:t>
            </a:r>
            <a:r>
              <a:rPr lang="ru-RU" b="1" dirty="0" smtClean="0">
                <a:latin typeface="Monotype Corsiva" pitchFamily="66" charset="0"/>
              </a:rPr>
              <a:t> </a:t>
            </a:r>
            <a:r>
              <a:rPr lang="ru-RU" sz="2400" b="1" dirty="0" smtClean="0">
                <a:latin typeface="Monotype Corsiva" pitchFamily="66" charset="0"/>
              </a:rPr>
              <a:t>ресурсы: </a:t>
            </a:r>
            <a:r>
              <a:rPr lang="ru-RU" sz="2000" u="sng" dirty="0" smtClean="0">
                <a:latin typeface="Monotype Corsiva" pitchFamily="66" charset="0"/>
              </a:rPr>
              <a:t>свисток, магнитная доска, плакаты с заданиями, маркеры; набор для электризации, султанчики; воздушные шарики, дротики; легкий мяч, гимнастическая палка; скакалка; барьеры; конусы; «магнитная  удочка»; обруч, «рыбки».</a:t>
            </a:r>
            <a:r>
              <a:rPr lang="ru-RU" sz="2000" b="1" u="sng" dirty="0" smtClean="0">
                <a:latin typeface="Monotype Corsiva" pitchFamily="66" charset="0"/>
              </a:rPr>
              <a:t> </a:t>
            </a:r>
            <a:r>
              <a:rPr lang="ru-RU" sz="2000" b="1" dirty="0" smtClean="0">
                <a:latin typeface="Monotype Corsiva" pitchFamily="66" charset="0"/>
              </a:rPr>
              <a:t>  </a:t>
            </a:r>
            <a:endParaRPr lang="ru-RU" sz="2000" dirty="0">
              <a:latin typeface="Monotype Corsiva" pitchFamily="66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85720" y="2500306"/>
            <a:ext cx="8643998" cy="4000528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04308">
            <a:off x="360015" y="2487689"/>
            <a:ext cx="1102524" cy="1357322"/>
          </a:xfrm>
          <a:prstGeom prst="rect">
            <a:avLst/>
          </a:prstGeom>
        </p:spPr>
      </p:pic>
      <p:sp>
        <p:nvSpPr>
          <p:cNvPr id="2050" name="AutoShape 2" descr="https://www.igromagazin.ru/img/offers_imgs/24035-2-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6248" y="4071942"/>
            <a:ext cx="1372142" cy="12858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Рисунок 9" descr="IMG_E3783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857884" y="3071810"/>
            <a:ext cx="1143008" cy="16430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Рисунок 10" descr="IMG_E3785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071934" y="2571744"/>
            <a:ext cx="1714512" cy="13573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Рисунок 11" descr="normal_2c8adc3e4ba54216edc11b9796b26e26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57158" y="3857628"/>
            <a:ext cx="928686" cy="9286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Рисунок 12" descr="барьеры.jpg"/>
          <p:cNvPicPr>
            <a:picLocks noChangeAspect="1"/>
          </p:cNvPicPr>
          <p:nvPr/>
        </p:nvPicPr>
        <p:blipFill>
          <a:blip r:embed="rId9" cstate="print"/>
          <a:srcRect t="14192" b="14192"/>
          <a:stretch>
            <a:fillRect/>
          </a:stretch>
        </p:blipFill>
        <p:spPr>
          <a:xfrm>
            <a:off x="2643174" y="2786058"/>
            <a:ext cx="1357322" cy="11430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" name="Рисунок 13" descr="конусы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1428728" y="2571744"/>
            <a:ext cx="1143008" cy="14287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5" name="Рисунок 14" descr="магнитная удочка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1928794" y="5357826"/>
            <a:ext cx="1504952" cy="9856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6" name="Рисунок 15" descr="маркер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8143900" y="2643182"/>
            <a:ext cx="571504" cy="10001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Рисунок 16" descr="обруч.jpg"/>
          <p:cNvPicPr>
            <a:picLocks noChangeAspect="1"/>
          </p:cNvPicPr>
          <p:nvPr/>
        </p:nvPicPr>
        <p:blipFill>
          <a:blip r:embed="rId13"/>
          <a:srcRect l="12500" t="9500" r="12500" b="11000"/>
          <a:stretch>
            <a:fillRect/>
          </a:stretch>
        </p:blipFill>
        <p:spPr>
          <a:xfrm>
            <a:off x="500034" y="5000636"/>
            <a:ext cx="1214446" cy="12144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Picture 2" descr="http://img1.liveinternet.ru/images/attach/c/8/102/38/102038443_ruybka_5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42910" y="5214950"/>
            <a:ext cx="928694" cy="714380"/>
          </a:xfrm>
          <a:prstGeom prst="rect">
            <a:avLst/>
          </a:prstGeom>
          <a:noFill/>
        </p:spPr>
      </p:pic>
      <p:pic>
        <p:nvPicPr>
          <p:cNvPr id="18" name="Рисунок 17" descr="резиновый мяч.jp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5857884" y="5357826"/>
            <a:ext cx="785818" cy="7858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9" name="Рисунок 18" descr="Снимок экрана (75).png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7072330" y="3857628"/>
            <a:ext cx="1614482" cy="24288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" name="Рисунок 19" descr="Снимок экрана (76).png"/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>
            <a:off x="7072330" y="2500306"/>
            <a:ext cx="1000132" cy="12858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" name="Рисунок 20" descr="гимн.палка.jpeg"/>
          <p:cNvPicPr>
            <a:picLocks noChangeAspect="1"/>
          </p:cNvPicPr>
          <p:nvPr/>
        </p:nvPicPr>
        <p:blipFill>
          <a:blip r:embed="rId18" cstate="print"/>
          <a:srcRect l="21206" t="5714" r="15759" b="11428"/>
          <a:stretch>
            <a:fillRect/>
          </a:stretch>
        </p:blipFill>
        <p:spPr>
          <a:xfrm rot="5400000">
            <a:off x="4000496" y="5143512"/>
            <a:ext cx="928694" cy="16430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2" name="Рисунок 21" descr="шары.jpg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 rot="10800000">
            <a:off x="1571604" y="4143380"/>
            <a:ext cx="2500330" cy="10715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85918" y="500042"/>
            <a:ext cx="592935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ookman Old Style" pitchFamily="18" charset="0"/>
              </a:rPr>
              <a:t>План  урока: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1397000"/>
          <a:ext cx="9143999" cy="50323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3649"/>
                <a:gridCol w="2958350"/>
                <a:gridCol w="1344707"/>
                <a:gridCol w="3227293"/>
              </a:tblGrid>
              <a:tr h="7810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Части</a:t>
                      </a:r>
                      <a:br>
                        <a:rPr lang="ru-RU" sz="1800" dirty="0" smtClean="0">
                          <a:effectLst/>
                        </a:rPr>
                      </a:br>
                      <a:r>
                        <a:rPr lang="ru-RU" sz="1800" dirty="0" smtClean="0">
                          <a:effectLst/>
                        </a:rPr>
                        <a:t>урока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Содержание урока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Дозировка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Методические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указания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425133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  <a:p>
                      <a:pPr algn="ctr"/>
                      <a:endParaRPr lang="ru-RU" sz="1200" dirty="0" smtClean="0">
                        <a:effectLst/>
                      </a:endParaRPr>
                    </a:p>
                    <a:p>
                      <a:pPr algn="ctr"/>
                      <a:endParaRPr lang="ru-RU" sz="1200" dirty="0" smtClean="0">
                        <a:effectLst/>
                      </a:endParaRPr>
                    </a:p>
                    <a:p>
                      <a:pPr algn="ctr"/>
                      <a:endParaRPr lang="ru-RU" sz="1200" dirty="0" smtClean="0">
                        <a:effectLst/>
                      </a:endParaRPr>
                    </a:p>
                    <a:p>
                      <a:pPr algn="ctr"/>
                      <a:endParaRPr lang="ru-RU" sz="1200" dirty="0" smtClean="0">
                        <a:effectLst/>
                      </a:endParaRPr>
                    </a:p>
                    <a:p>
                      <a:pPr algn="ctr"/>
                      <a:endParaRPr lang="ru-RU" sz="1200" dirty="0" smtClean="0">
                        <a:effectLst/>
                      </a:endParaRPr>
                    </a:p>
                    <a:p>
                      <a:pPr algn="ctr"/>
                      <a:r>
                        <a:rPr lang="ru-RU" sz="1400" dirty="0" smtClean="0">
                          <a:effectLst/>
                        </a:rPr>
                        <a:t>Подготовительная часть</a:t>
                      </a:r>
                    </a:p>
                    <a:p>
                      <a:pPr algn="ctr"/>
                      <a:endParaRPr lang="ru-RU" sz="1400" dirty="0" smtClean="0">
                        <a:effectLst/>
                      </a:endParaRPr>
                    </a:p>
                    <a:p>
                      <a:pPr algn="ctr"/>
                      <a:r>
                        <a:rPr lang="ru-RU" sz="1400" dirty="0" smtClean="0">
                          <a:effectLst/>
                        </a:rPr>
                        <a:t>6 – 7 мин.</a:t>
                      </a:r>
                    </a:p>
                    <a:p>
                      <a:endParaRPr lang="ru-RU" sz="1800" dirty="0" smtClean="0">
                        <a:effectLst/>
                      </a:endParaRPr>
                    </a:p>
                    <a:p>
                      <a:endParaRPr lang="ru-RU" dirty="0"/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§"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Построение, приветствие,</a:t>
                      </a:r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сообщение задач урока. 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Учитель: </a:t>
                      </a:r>
                      <a:r>
                        <a:rPr lang="ru-RU" sz="14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словах «физика» и «физкультура» есть одинаковые корни. На первый взгляд, что общего между спортом и наукой? Однако,  если хорошо подумать, мы поймем - спорт без физики бессилен. Ведь чтобы правильно бегать, высоко и далеко прыгать, хорошо метать, научиться плавать, надо знать и использовать законы физики. Сегодня мы постараемся совместить занятия физкультурой и физикой, и увидеть связь этих предметов.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Класс</a:t>
                      </a:r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делится на 2 команды.</a:t>
                      </a:r>
                      <a:endParaRPr kumimoji="0" lang="ru-RU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0" lang="ru-RU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мин.</a:t>
                      </a:r>
                    </a:p>
                    <a:p>
                      <a:pPr algn="ctr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algn="ctr"/>
                      <a:endParaRPr kumimoji="0" lang="ru-RU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algn="ctr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algn="ctr"/>
                      <a:endParaRPr kumimoji="0" lang="ru-RU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algn="ctr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 – 3 мин. </a:t>
                      </a:r>
                    </a:p>
                    <a:p>
                      <a:pPr algn="ctr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algn="ctr"/>
                      <a:endParaRPr kumimoji="0" lang="ru-RU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sz="1400" dirty="0"/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pPr algn="ctr"/>
                      <a:r>
                        <a:rPr lang="ru-RU" sz="1400" dirty="0" smtClean="0"/>
                        <a:t>Проведение</a:t>
                      </a:r>
                      <a:r>
                        <a:rPr lang="ru-RU" sz="1400" baseline="0" dirty="0" smtClean="0"/>
                        <a:t> урока в формате соревнований – эстафет. </a:t>
                      </a:r>
                      <a:endParaRPr lang="ru-RU" sz="1400" dirty="0"/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  <p:pic>
        <p:nvPicPr>
          <p:cNvPr id="4" name="Рисунок 3" descr="DWEM34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15074" y="2428868"/>
            <a:ext cx="2071702" cy="1428760"/>
          </a:xfrm>
          <a:prstGeom prst="rect">
            <a:avLst/>
          </a:prstGeom>
        </p:spPr>
      </p:pic>
      <p:pic>
        <p:nvPicPr>
          <p:cNvPr id="1026" name="Picture 2" descr="C:\Users\Лариса\Desktop\ФОТО_папки\Айфон_март 2022\Урок_ФИЗКУЛЬТУРА и ФИЗИКА\REGE0723.JPG"/>
          <p:cNvPicPr>
            <a:picLocks noChangeAspect="1" noChangeArrowheads="1"/>
          </p:cNvPicPr>
          <p:nvPr/>
        </p:nvPicPr>
        <p:blipFill>
          <a:blip r:embed="rId4" cstate="print"/>
          <a:srcRect t="15086" b="12000"/>
          <a:stretch>
            <a:fillRect/>
          </a:stretch>
        </p:blipFill>
        <p:spPr bwMode="auto">
          <a:xfrm>
            <a:off x="6072198" y="4000504"/>
            <a:ext cx="2347897" cy="1785950"/>
          </a:xfrm>
          <a:prstGeom prst="rect">
            <a:avLst/>
          </a:prstGeom>
          <a:noFill/>
        </p:spPr>
      </p:pic>
      <p:pic>
        <p:nvPicPr>
          <p:cNvPr id="6" name="Google Shape;171;p23" descr="ÐÐ°ÑÑÐ¸Ð½ÐºÐ¸ Ð¿Ð¾ Ð·Ð°Ð¿ÑÐ¾ÑÑ ÑÐ¸Ð·Ð¸ÐºÐ°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432021">
            <a:off x="248450" y="4768630"/>
            <a:ext cx="1289017" cy="15005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357166"/>
          <a:ext cx="9144001" cy="62151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9774"/>
                <a:gridCol w="3419059"/>
                <a:gridCol w="1410209"/>
                <a:gridCol w="2644959"/>
              </a:tblGrid>
              <a:tr h="6215106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Основная часть</a:t>
                      </a:r>
                    </a:p>
                    <a:p>
                      <a:pPr algn="ctr"/>
                      <a:endParaRPr lang="ru-RU" sz="14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35 мин.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§"/>
                      </a:pPr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kumimoji="0"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Разминка.</a:t>
                      </a:r>
                    </a:p>
                    <a:p>
                      <a:pPr algn="just">
                        <a:buFont typeface="Wingdings" pitchFamily="2" charset="2"/>
                        <a:buNone/>
                      </a:pP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Учитель:</a:t>
                      </a:r>
                      <a:r>
                        <a:rPr lang="ru-RU" sz="1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400" b="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Любое занятие спортом начинается с разминки. разминка помогает подготовить организм к переходу от обычного состояния к занятиям спортом, уменьшает вероятность травм и обеспечивает лучший результат.</a:t>
                      </a:r>
                    </a:p>
                    <a:p>
                      <a:endParaRPr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spcAft>
                          <a:spcPts val="100"/>
                        </a:spcAft>
                      </a:pPr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Эстафета – </a:t>
                      </a:r>
                      <a:r>
                        <a:rPr lang="ru-RU" sz="1400" b="1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«Гонка мячей»</a:t>
                      </a:r>
                      <a:endParaRPr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Учитель: </a:t>
                      </a:r>
                      <a:r>
                        <a:rPr lang="ru-RU" sz="1400" b="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Какое явление все время «вмешивалось» в вашу игру, мешало вам в эстафете? (инерция)</a:t>
                      </a:r>
                      <a:endParaRPr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>
                        <a:buFont typeface="Wingdings" pitchFamily="2" charset="2"/>
                        <a:buNone/>
                      </a:pPr>
                      <a:r>
                        <a:rPr kumimoji="0" lang="ru-RU" sz="14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Учитель: </a:t>
                      </a:r>
                      <a:r>
                        <a:rPr lang="ru-RU" sz="1400" b="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Быстрее, выше, сильнее! – этот спортивный девиз выбит на олимпийских медалях. Но некоторые физические явления (тяготение, трение, инерция) могут стать преградой на пути к спортивным достижениям. С другой стороны, правильное использование соответствующих физических законов может помочь спортсмену в достижении успеха.</a:t>
                      </a:r>
                      <a:endParaRPr kumimoji="0" lang="ru-RU" sz="1400" b="0" i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>
                        <a:buFont typeface="Wingdings" pitchFamily="2" charset="2"/>
                        <a:buNone/>
                      </a:pPr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Эстафета</a:t>
                      </a: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– </a:t>
                      </a:r>
                      <a:r>
                        <a:rPr lang="ru-RU" sz="1400" b="1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«Сопоставить физические законы и физические понятия с их формулами»</a:t>
                      </a:r>
                      <a:endParaRPr kumimoji="0" lang="ru-RU" sz="1400" b="0" i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>
                        <a:buFont typeface="Wingdings" pitchFamily="2" charset="2"/>
                        <a:buNone/>
                      </a:pPr>
                      <a:endParaRPr kumimoji="0" lang="ru-RU" sz="1400" b="0" i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 – 4 мин.</a:t>
                      </a:r>
                    </a:p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 – 7 мин.</a:t>
                      </a: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/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Игроки поочередно ведут легкий мяч гимнастической</a:t>
                      </a:r>
                      <a:r>
                        <a:rPr lang="ru-RU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палкой вокруг кеглей</a:t>
                      </a: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Оценивается быстрота и правильность выполнения упражнений.</a:t>
                      </a:r>
                      <a:endParaRPr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/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 свистку первые участники  команд  добегают до скакалки, которая размещена в квадрате 1,5 </a:t>
                      </a:r>
                      <a:r>
                        <a:rPr lang="ru-RU" sz="14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х</a:t>
                      </a:r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1,5 , выполняют 5 прыжков назад, 5 прыжков вперед, далее бегут  к доске, где размещен плакат с заданием на сопоставление, выбирают один из 8 сопоставлений. Возвращаются к своей команде, передают эстафету следующему. Второй, и последующий, выполняет тоже самое задание.</a:t>
                      </a:r>
                      <a:endParaRPr lang="ru-RU" sz="14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  <p:pic>
        <p:nvPicPr>
          <p:cNvPr id="5" name="Рисунок 4" descr="FYQZ227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15140" y="500042"/>
            <a:ext cx="2143108" cy="1357322"/>
          </a:xfrm>
          <a:prstGeom prst="rect">
            <a:avLst/>
          </a:prstGeom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0" y="3286124"/>
            <a:ext cx="9144000" cy="1588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Рисунок 16" descr="MZYE9976.JPG"/>
          <p:cNvPicPr>
            <a:picLocks noChangeAspect="1"/>
          </p:cNvPicPr>
          <p:nvPr/>
        </p:nvPicPr>
        <p:blipFill>
          <a:blip r:embed="rId4" cstate="print"/>
          <a:srcRect l="28125" t="16597" r="5468"/>
          <a:stretch>
            <a:fillRect/>
          </a:stretch>
        </p:blipFill>
        <p:spPr>
          <a:xfrm>
            <a:off x="5143504" y="4357694"/>
            <a:ext cx="1285884" cy="2000264"/>
          </a:xfrm>
          <a:prstGeom prst="rect">
            <a:avLst/>
          </a:prstGeom>
        </p:spPr>
      </p:pic>
      <p:pic>
        <p:nvPicPr>
          <p:cNvPr id="18" name="Google Shape;171;p23" descr="ÐÐ°ÑÑÐ¸Ð½ÐºÐ¸ Ð¿Ð¾ Ð·Ð°Ð¿ÑÐ¾ÑÑ ÑÐ¸Ð·Ð¸ÐºÐ°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0" y="785794"/>
            <a:ext cx="1500197" cy="16621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142852"/>
          <a:ext cx="9144001" cy="62151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9774"/>
                <a:gridCol w="3419059"/>
                <a:gridCol w="1410209"/>
                <a:gridCol w="2644959"/>
              </a:tblGrid>
              <a:tr h="6215106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Основная часть</a:t>
                      </a:r>
                    </a:p>
                    <a:p>
                      <a:pPr algn="ctr"/>
                      <a:endParaRPr lang="ru-RU" sz="14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35 мин.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Эстафета - </a:t>
                      </a:r>
                      <a:r>
                        <a:rPr lang="ru-RU" sz="1400" b="1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«Взаимодействие заряженных тел  с помощью электризации»</a:t>
                      </a:r>
                      <a:endParaRPr lang="ru-RU" sz="14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>
                        <a:buFont typeface="Wingdings" pitchFamily="2" charset="2"/>
                        <a:buNone/>
                      </a:pP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Учитель: </a:t>
                      </a:r>
                      <a:r>
                        <a:rPr lang="ru-RU" sz="1400" b="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При электризации трением оба тела приобретают заряды. Электроны переходят с шерсти на</a:t>
                      </a:r>
                      <a:r>
                        <a:rPr lang="ru-RU" sz="1400" b="0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400" b="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палочку. В процессе электризации оба тела заряжаются. А теперь вы попробуете это сделать.</a:t>
                      </a:r>
                    </a:p>
                    <a:p>
                      <a:pPr algn="just">
                        <a:buFont typeface="Wingdings" pitchFamily="2" charset="2"/>
                        <a:buNone/>
                      </a:pPr>
                      <a:r>
                        <a:rPr lang="ru-RU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 </a:t>
                      </a:r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 свистку первые участники  команд  добегают до столика (у каждой команды палочка ПВХ и шерстяная ткань – «набор для электризации») и  </a:t>
                      </a:r>
                      <a:r>
                        <a:rPr lang="ru-RU" sz="1400" b="0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 одного раза</a:t>
                      </a:r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должны наэлектризовать палочку, затем коснуться ей султанчика и быстро вернуться к команде, передав эстафету следующему. </a:t>
                      </a:r>
                    </a:p>
                    <a:p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Эстафета – </a:t>
                      </a:r>
                      <a:r>
                        <a:rPr lang="ru-RU" sz="1400" b="1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«Найди дорогу»</a:t>
                      </a:r>
                    </a:p>
                    <a:p>
                      <a:pPr algn="just"/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Учитель</a:t>
                      </a:r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r>
                        <a:rPr lang="ru-RU" sz="1400" b="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Вы знаете, что физика – наука экспериментальная. А в ходе эксперимента физикам приходится производить измерения. Производят измерения и во время спортивных соревнований, иначе как сравнить достижения спортсменов? </a:t>
                      </a:r>
                      <a:endParaRPr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/>
                      <a:r>
                        <a:rPr lang="ru-RU" sz="1400" b="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Сейчас мы проверим, знаете ли вы названия приборов, что они измеряют, единицы измерения и как они выглядят. Надо соединить все четыре показателя </a:t>
                      </a:r>
                      <a:endParaRPr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 – 6 мин.</a:t>
                      </a:r>
                    </a:p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 – 7 мин.</a:t>
                      </a: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ru-RU" sz="1400" b="0" u="sng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400" b="0" u="sng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400" b="0" u="sng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400" b="0" u="sng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400" b="0" u="sng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400" b="0" u="sng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400" b="0" u="sng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400" b="0" u="sng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/>
                      <a:r>
                        <a:rPr lang="ru-RU" sz="1400" b="0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Важное условие:</a:t>
                      </a:r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султанчик руками не трогать. Побеждает команда, закончившая эстафету первой. Та команда, у которой султанчик зарядился больше, получает дополнительное очко.</a:t>
                      </a:r>
                    </a:p>
                    <a:p>
                      <a:pPr algn="just"/>
                      <a:endParaRPr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/>
                      <a:endParaRPr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/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 свистку первые участники  команд  добегают  к доске, где размещен плакат с заданием на сопоставление, выбирают один из 6 сопоставлений, при этом необходимо преодолеть 5 барьеров, выполняя прыжки двумя ногами.  Возвращаются к своей команде, передают эстафету следующему. Второй, и последующий, выполняет то же самое задание.</a:t>
                      </a:r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  <p:pic>
        <p:nvPicPr>
          <p:cNvPr id="3" name="Рисунок 2" descr="HYCP8956.JPG"/>
          <p:cNvPicPr>
            <a:picLocks noChangeAspect="1"/>
          </p:cNvPicPr>
          <p:nvPr/>
        </p:nvPicPr>
        <p:blipFill>
          <a:blip r:embed="rId3" cstate="print"/>
          <a:srcRect t="11458"/>
          <a:stretch>
            <a:fillRect/>
          </a:stretch>
        </p:blipFill>
        <p:spPr>
          <a:xfrm>
            <a:off x="7000892" y="214290"/>
            <a:ext cx="1643074" cy="1643074"/>
          </a:xfrm>
          <a:prstGeom prst="rect">
            <a:avLst/>
          </a:prstGeom>
        </p:spPr>
      </p:pic>
      <p:pic>
        <p:nvPicPr>
          <p:cNvPr id="4" name="Рисунок 3" descr="LJWN020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43504" y="4286256"/>
            <a:ext cx="1285884" cy="1928826"/>
          </a:xfrm>
          <a:prstGeom prst="rect">
            <a:avLst/>
          </a:prstGeom>
        </p:spPr>
      </p:pic>
      <p:pic>
        <p:nvPicPr>
          <p:cNvPr id="5" name="Google Shape;171;p23" descr="ÐÐ°ÑÑÐ¸Ð½ÐºÐ¸ Ð¿Ð¾ Ð·Ð°Ð¿ÑÐ¾ÑÑ ÑÐ¸Ð·Ð¸ÐºÐ°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902003">
            <a:off x="164962" y="362326"/>
            <a:ext cx="1332485" cy="144779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171;p23" descr="ÐÐ°ÑÑÐ¸Ð½ÐºÐ¸ Ð¿Ð¾ Ð·Ð°Ð¿ÑÐ¾ÑÑ ÑÐ¸Ð·Ð¸ÐºÐ°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665479">
            <a:off x="214282" y="4500570"/>
            <a:ext cx="1285884" cy="13763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214290"/>
          <a:ext cx="9144001" cy="627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9774"/>
                <a:gridCol w="3419059"/>
                <a:gridCol w="1410209"/>
                <a:gridCol w="2644959"/>
              </a:tblGrid>
              <a:tr h="6215106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Основная часть</a:t>
                      </a:r>
                    </a:p>
                    <a:p>
                      <a:pPr algn="ctr"/>
                      <a:endParaRPr lang="ru-RU" sz="14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35 мин.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Эстафета </a:t>
                      </a: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ru-RU" sz="1400" b="1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«Траектория баллистического движения».</a:t>
                      </a:r>
                      <a:endParaRPr lang="ru-RU" sz="14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Учитель : </a:t>
                      </a:r>
                      <a:r>
                        <a:rPr lang="ru-RU" sz="1400" b="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 учебнике физики написано, что дальность полета тела при одной и той же начальной скорости зависит от угла, под которым тело брошено к горизонту. То есть вы должны выбрать оптимальный угол, чтобы попасть в цель.</a:t>
                      </a:r>
                    </a:p>
                    <a:p>
                      <a:r>
                        <a:rPr lang="ru-RU" sz="14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Учитель </a:t>
                      </a:r>
                      <a:r>
                        <a:rPr lang="ru-RU" sz="1400" b="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(после эстафеты)</a:t>
                      </a:r>
                      <a:r>
                        <a:rPr lang="ru-RU" sz="14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 </a:t>
                      </a:r>
                      <a:r>
                        <a:rPr lang="ru-RU" sz="1400" b="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Оптимальный угол, при котором можно попасть в цель? </a:t>
                      </a:r>
                      <a:r>
                        <a:rPr lang="ru-RU" sz="1400" b="0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ru-RU" sz="1400" b="0" i="1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Ответ:</a:t>
                      </a:r>
                      <a:r>
                        <a:rPr lang="ru-RU" sz="1400" b="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30°</a:t>
                      </a:r>
                      <a:r>
                        <a:rPr lang="ru-RU" sz="14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endParaRPr lang="ru-RU" sz="1400" b="1" i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Конкурс – </a:t>
                      </a: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«Физическая рыбалка».</a:t>
                      </a:r>
                    </a:p>
                    <a:p>
                      <a:pPr algn="just"/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Учитель</a:t>
                      </a:r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r>
                        <a:rPr lang="ru-RU" sz="1400" b="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 помощью физики и ее законов, стало появляться больше видов спорта. Мы тоже придумали для вас новый вид состязаний под названием «Физическая рыбалка». </a:t>
                      </a:r>
                      <a:endParaRPr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5-6 мин.</a:t>
                      </a:r>
                    </a:p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 – 10 мин.</a:t>
                      </a: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 свистку первые участники обеих команд добегают до отмеченной линии и один раз кидают дротик, стараясь попасть в воздушный шарик, потом сразу возвращаются, передавая эстафету следующему. Выигрывает команда, пришедшая первой. За большее количество лопнувших шаров команда получает дополнительное очко.</a:t>
                      </a:r>
                    </a:p>
                    <a:p>
                      <a:endParaRPr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/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 аквариум (или на площадку внутри положенного на пол обруча) помещают картонных рыбок, на обратной стороне которых записаны вопросы. С помощью магнитной удочки (к палке привязывается нить с магнитом на конце, а к рыбам – скрепка) команды по очереди ловят рыбу, отвечают на вопрос и при правильном ответе оставляют рыбу</a:t>
                      </a:r>
                      <a:r>
                        <a:rPr lang="ru-RU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в команде</a:t>
                      </a:r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 За верное решение задачи команда получает 1б.  В конце конкурса рыбу</a:t>
                      </a:r>
                      <a:r>
                        <a:rPr lang="ru-RU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сдают</a:t>
                      </a:r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жюри для подсчета очков.</a:t>
                      </a:r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  <p:pic>
        <p:nvPicPr>
          <p:cNvPr id="3" name="Рисунок 2" descr="ANDS7277.JPG"/>
          <p:cNvPicPr>
            <a:picLocks noChangeAspect="1"/>
          </p:cNvPicPr>
          <p:nvPr/>
        </p:nvPicPr>
        <p:blipFill>
          <a:blip r:embed="rId3" cstate="print"/>
          <a:srcRect t="17242" b="10344"/>
          <a:stretch>
            <a:fillRect/>
          </a:stretch>
        </p:blipFill>
        <p:spPr>
          <a:xfrm>
            <a:off x="5214942" y="928670"/>
            <a:ext cx="1285884" cy="1500198"/>
          </a:xfrm>
          <a:prstGeom prst="rect">
            <a:avLst/>
          </a:prstGeom>
        </p:spPr>
      </p:pic>
      <p:pic>
        <p:nvPicPr>
          <p:cNvPr id="4" name="Рисунок 3" descr="JABH2505.JPG"/>
          <p:cNvPicPr>
            <a:picLocks noChangeAspect="1"/>
          </p:cNvPicPr>
          <p:nvPr/>
        </p:nvPicPr>
        <p:blipFill>
          <a:blip r:embed="rId4" cstate="print"/>
          <a:srcRect r="23076"/>
          <a:stretch>
            <a:fillRect/>
          </a:stretch>
        </p:blipFill>
        <p:spPr>
          <a:xfrm>
            <a:off x="5143504" y="3429000"/>
            <a:ext cx="1357322" cy="1928802"/>
          </a:xfrm>
          <a:prstGeom prst="rect">
            <a:avLst/>
          </a:prstGeom>
        </p:spPr>
      </p:pic>
      <p:pic>
        <p:nvPicPr>
          <p:cNvPr id="5" name="Рисунок 4" descr="ERJL335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85918" y="4357694"/>
            <a:ext cx="1500198" cy="1714512"/>
          </a:xfrm>
          <a:prstGeom prst="rect">
            <a:avLst/>
          </a:prstGeom>
        </p:spPr>
      </p:pic>
      <p:pic>
        <p:nvPicPr>
          <p:cNvPr id="6" name="Рисунок 5" descr="OOUT4297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500430" y="4286256"/>
            <a:ext cx="1500198" cy="2000264"/>
          </a:xfrm>
          <a:prstGeom prst="rect">
            <a:avLst/>
          </a:prstGeom>
        </p:spPr>
      </p:pic>
      <p:pic>
        <p:nvPicPr>
          <p:cNvPr id="7" name="Google Shape;171;p23" descr="ÐÐ°ÑÑÐ¸Ð½ÐºÐ¸ Ð¿Ð¾ Ð·Ð°Ð¿ÑÐ¾ÑÑ ÑÐ¸Ð·Ð¸ÐºÐ°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 rot="20532377">
            <a:off x="214282" y="285728"/>
            <a:ext cx="1214447" cy="14287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2025857"/>
              </p:ext>
            </p:extLst>
          </p:nvPr>
        </p:nvGraphicFramePr>
        <p:xfrm>
          <a:off x="-1" y="214290"/>
          <a:ext cx="9144001" cy="62151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9774"/>
                <a:gridCol w="3419059"/>
                <a:gridCol w="1410209"/>
                <a:gridCol w="2644959"/>
              </a:tblGrid>
              <a:tr h="6215106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algn="ctr"/>
                      <a:endParaRPr lang="ru-RU" sz="14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Заключительная часть</a:t>
                      </a:r>
                    </a:p>
                    <a:p>
                      <a:pPr algn="ctr"/>
                      <a:endParaRPr lang="ru-RU" sz="14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</a:rPr>
                        <a:t> – 4 мин.</a:t>
                      </a:r>
                    </a:p>
                    <a:p>
                      <a:pPr algn="ctr"/>
                      <a:endParaRPr lang="ru-RU" sz="1400" b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1400" b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1400" b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1400" b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1400" b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1400" b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1400" b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1400" b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1400" b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1400" b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1400" b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</a:rPr>
                        <a:t>Приложение</a:t>
                      </a:r>
                    </a:p>
                    <a:p>
                      <a:pPr algn="ctr"/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</a:rPr>
                        <a:t>(Протокол)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Подведение итогов, подсчитывая общую сумму баллов. Объявление результатов.</a:t>
                      </a:r>
                    </a:p>
                    <a:p>
                      <a:pPr algn="just"/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Учитель:</a:t>
                      </a:r>
                    </a:p>
                    <a:p>
                      <a:pPr algn="just"/>
                      <a:r>
                        <a:rPr lang="ru-RU" sz="1400" b="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Вот и подошел к концу наш урок -  игра. Я думаю, вы убедились в связи физики и физкультуры, поняли как знание физики важно для достижения хороших результатов в спорте. Хочется вам пожелать, чтобы знание физики помогли достигнуть результатов в спорте, а спорт помог сохранить здоровье, воспитать выносливость и волю к победе.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Домашнее задание:  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найти дополнительную информацию по пройденной теме: «А важен ли спорт для физики и физиков?»</a:t>
                      </a:r>
                    </a:p>
                    <a:p>
                      <a:r>
                        <a:rPr lang="ru-RU" sz="1400" b="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4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1,5 -2 мин.</a:t>
                      </a: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1,5 – 2 мин.</a:t>
                      </a: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0"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Отметить лучших учеников урока.</a:t>
                      </a:r>
                      <a:endParaRPr lang="ru-RU" sz="14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Помощники – ассистенты на уроке – освобожденные учащиеся.</a:t>
                      </a:r>
                      <a:endParaRPr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  <p:pic>
        <p:nvPicPr>
          <p:cNvPr id="3" name="Рисунок 2" descr="OCHY814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43702" y="2928934"/>
            <a:ext cx="2286016" cy="1714512"/>
          </a:xfrm>
          <a:prstGeom prst="rect">
            <a:avLst/>
          </a:prstGeom>
        </p:spPr>
      </p:pic>
      <p:pic>
        <p:nvPicPr>
          <p:cNvPr id="4" name="Рисунок 3" descr="EPMR498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929454" y="785794"/>
            <a:ext cx="1785950" cy="2000240"/>
          </a:xfrm>
          <a:prstGeom prst="rect">
            <a:avLst/>
          </a:prstGeom>
        </p:spPr>
      </p:pic>
      <p:pic>
        <p:nvPicPr>
          <p:cNvPr id="5" name="Google Shape;171;p23" descr="ÐÐ°ÑÑÐ¸Ð½ÐºÐ¸ Ð¿Ð¾ Ð·Ð°Ð¿ÑÐ¾ÑÑ ÑÐ¸Ð·Ð¸ÐºÐ°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215091">
            <a:off x="214282" y="5000636"/>
            <a:ext cx="1285851" cy="1519232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9027001"/>
              </p:ext>
            </p:extLst>
          </p:nvPr>
        </p:nvGraphicFramePr>
        <p:xfrm>
          <a:off x="1763688" y="3983511"/>
          <a:ext cx="3214630" cy="2685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040"/>
                <a:gridCol w="1296144"/>
                <a:gridCol w="792088"/>
                <a:gridCol w="766358"/>
              </a:tblGrid>
              <a:tr h="584162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Эстафеты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команда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команда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81138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Разминка</a:t>
                      </a:r>
                      <a:endParaRPr lang="ru-RU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81138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«Сопоставление»</a:t>
                      </a:r>
                      <a:endParaRPr lang="ru-RU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81138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«Электризация»</a:t>
                      </a:r>
                      <a:endParaRPr lang="ru-RU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81138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«Найди дорогу»</a:t>
                      </a:r>
                      <a:endParaRPr lang="ru-RU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81138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«Дротики»</a:t>
                      </a:r>
                      <a:endParaRPr lang="ru-RU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19399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«Физическая</a:t>
                      </a:r>
                      <a:r>
                        <a:rPr lang="ru-RU" sz="1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рыбалка»</a:t>
                      </a:r>
                      <a:endParaRPr lang="ru-RU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37526">
                <a:tc gridSpan="2">
                  <a:txBody>
                    <a:bodyPr/>
                    <a:lstStyle/>
                    <a:p>
                      <a:r>
                        <a:rPr lang="ru-R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Итоговый</a:t>
                      </a:r>
                      <a:r>
                        <a:rPr lang="ru-RU" sz="11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р</a:t>
                      </a:r>
                      <a:r>
                        <a:rPr lang="ru-R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езультат</a:t>
                      </a:r>
                      <a:endParaRPr lang="ru-R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508</TotalTime>
  <Words>1279</Words>
  <Application>Microsoft Office PowerPoint</Application>
  <PresentationFormat>Экран (4:3)</PresentationFormat>
  <Paragraphs>315</Paragraphs>
  <Slides>11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Задачи урока: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РЕФЛЕКСИЯ: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</dc:creator>
  <cp:lastModifiedBy>licey11-sz1</cp:lastModifiedBy>
  <cp:revision>58</cp:revision>
  <dcterms:created xsi:type="dcterms:W3CDTF">2012-08-04T13:03:27Z</dcterms:created>
  <dcterms:modified xsi:type="dcterms:W3CDTF">2022-04-07T13:24:05Z</dcterms:modified>
</cp:coreProperties>
</file>