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78" r:id="rId9"/>
    <p:sldId id="263" r:id="rId10"/>
    <p:sldId id="265" r:id="rId11"/>
    <p:sldId id="279" r:id="rId12"/>
    <p:sldId id="266" r:id="rId13"/>
    <p:sldId id="280" r:id="rId14"/>
    <p:sldId id="267" r:id="rId15"/>
    <p:sldId id="268" r:id="rId16"/>
    <p:sldId id="270" r:id="rId17"/>
    <p:sldId id="271" r:id="rId18"/>
    <p:sldId id="275" r:id="rId19"/>
    <p:sldId id="272" r:id="rId20"/>
    <p:sldId id="276" r:id="rId21"/>
    <p:sldId id="277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6D1"/>
    <a:srgbClr val="FFEA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55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D4C11-3C47-40E6-B8C0-5D731B0A186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FA27D3-5966-486B-A645-5C39AF1940E0}">
      <dgm:prSet phldrT="[Текст]"/>
      <dgm:spPr/>
      <dgm:t>
        <a:bodyPr/>
        <a:lstStyle/>
        <a:p>
          <a:r>
            <a:rPr lang="ru-RU" dirty="0" smtClean="0"/>
            <a:t>1. Планирование работы на учебный год</a:t>
          </a:r>
          <a:endParaRPr lang="ru-RU" dirty="0"/>
        </a:p>
      </dgm:t>
    </dgm:pt>
    <dgm:pt modelId="{C8A6D054-AE04-4263-A02D-A46FB72801F6}" type="parTrans" cxnId="{E86CBC0E-93F8-467B-AE3A-A083C9081E36}">
      <dgm:prSet/>
      <dgm:spPr/>
      <dgm:t>
        <a:bodyPr/>
        <a:lstStyle/>
        <a:p>
          <a:endParaRPr lang="ru-RU"/>
        </a:p>
      </dgm:t>
    </dgm:pt>
    <dgm:pt modelId="{CD88B086-64E5-460F-9F3F-E478C6E12645}" type="sibTrans" cxnId="{E86CBC0E-93F8-467B-AE3A-A083C9081E36}">
      <dgm:prSet/>
      <dgm:spPr/>
      <dgm:t>
        <a:bodyPr/>
        <a:lstStyle/>
        <a:p>
          <a:endParaRPr lang="ru-RU"/>
        </a:p>
      </dgm:t>
    </dgm:pt>
    <dgm:pt modelId="{77917966-C51C-47C2-BA2D-9398EBBBCC01}">
      <dgm:prSet phldrT="[Текст]"/>
      <dgm:spPr/>
      <dgm:t>
        <a:bodyPr/>
        <a:lstStyle/>
        <a:p>
          <a:r>
            <a:rPr lang="ru-RU" b="0" dirty="0" smtClean="0"/>
            <a:t>2. Диагностика детей</a:t>
          </a:r>
          <a:endParaRPr lang="ru-RU" b="0" dirty="0"/>
        </a:p>
      </dgm:t>
    </dgm:pt>
    <dgm:pt modelId="{4965E188-8EDE-4DF2-9CC7-B6063CF7AF9F}" type="parTrans" cxnId="{368F6AB1-60F9-4B08-B53E-7BC9C326D102}">
      <dgm:prSet/>
      <dgm:spPr/>
      <dgm:t>
        <a:bodyPr/>
        <a:lstStyle/>
        <a:p>
          <a:endParaRPr lang="ru-RU"/>
        </a:p>
      </dgm:t>
    </dgm:pt>
    <dgm:pt modelId="{FE9FA451-44BF-4D06-80CE-BD534BF0A084}" type="sibTrans" cxnId="{368F6AB1-60F9-4B08-B53E-7BC9C326D102}">
      <dgm:prSet/>
      <dgm:spPr/>
      <dgm:t>
        <a:bodyPr/>
        <a:lstStyle/>
        <a:p>
          <a:endParaRPr lang="ru-RU"/>
        </a:p>
      </dgm:t>
    </dgm:pt>
    <dgm:pt modelId="{93E8DD07-8388-4BBD-9B63-2D3C4C7522C4}">
      <dgm:prSet phldrT="[Текст]"/>
      <dgm:spPr/>
      <dgm:t>
        <a:bodyPr/>
        <a:lstStyle/>
        <a:p>
          <a:r>
            <a:rPr lang="ru-RU" dirty="0" smtClean="0"/>
            <a:t>3. Консультации с педагогами</a:t>
          </a:r>
          <a:endParaRPr lang="ru-RU" dirty="0"/>
        </a:p>
      </dgm:t>
    </dgm:pt>
    <dgm:pt modelId="{15C2B85A-E8E8-4804-B85F-31B3D310A409}" type="parTrans" cxnId="{87FD674D-A81D-47F3-9DBA-D4D3F884D75D}">
      <dgm:prSet/>
      <dgm:spPr/>
      <dgm:t>
        <a:bodyPr/>
        <a:lstStyle/>
        <a:p>
          <a:endParaRPr lang="ru-RU"/>
        </a:p>
      </dgm:t>
    </dgm:pt>
    <dgm:pt modelId="{BEF80B02-4553-440E-83FE-B6902A06D48A}" type="sibTrans" cxnId="{87FD674D-A81D-47F3-9DBA-D4D3F884D75D}">
      <dgm:prSet/>
      <dgm:spPr/>
      <dgm:t>
        <a:bodyPr/>
        <a:lstStyle/>
        <a:p>
          <a:endParaRPr lang="ru-RU"/>
        </a:p>
      </dgm:t>
    </dgm:pt>
    <dgm:pt modelId="{E5FC41EF-E227-4586-B369-6CAE41ACBC1B}">
      <dgm:prSet phldrT="[Текст]"/>
      <dgm:spPr/>
      <dgm:t>
        <a:bodyPr/>
        <a:lstStyle/>
        <a:p>
          <a:r>
            <a:rPr lang="ru-RU" dirty="0" smtClean="0"/>
            <a:t>4. Консультации с родителями</a:t>
          </a:r>
          <a:endParaRPr lang="ru-RU" dirty="0"/>
        </a:p>
      </dgm:t>
    </dgm:pt>
    <dgm:pt modelId="{3D63CDF5-57F2-4264-9C0E-F40EE6726A83}" type="parTrans" cxnId="{4396E6A3-376A-47FB-AE89-8405F4149F56}">
      <dgm:prSet/>
      <dgm:spPr/>
      <dgm:t>
        <a:bodyPr/>
        <a:lstStyle/>
        <a:p>
          <a:endParaRPr lang="ru-RU"/>
        </a:p>
      </dgm:t>
    </dgm:pt>
    <dgm:pt modelId="{91611C21-FCA0-44BA-9AB8-14647AB957D6}" type="sibTrans" cxnId="{4396E6A3-376A-47FB-AE89-8405F4149F56}">
      <dgm:prSet/>
      <dgm:spPr/>
      <dgm:t>
        <a:bodyPr/>
        <a:lstStyle/>
        <a:p>
          <a:endParaRPr lang="ru-RU"/>
        </a:p>
      </dgm:t>
    </dgm:pt>
    <dgm:pt modelId="{1223CF6A-098C-4D43-A789-CA4E15F8BE6D}" type="pres">
      <dgm:prSet presAssocID="{360D4C11-3C47-40E6-B8C0-5D731B0A186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CFEDB3-43A5-4F7D-9F62-6E4CBE02E41A}" type="pres">
      <dgm:prSet presAssocID="{91FA27D3-5966-486B-A645-5C39AF1940E0}" presName="parentLin" presStyleCnt="0"/>
      <dgm:spPr/>
    </dgm:pt>
    <dgm:pt modelId="{3B676F1A-0BF9-4D42-B945-D037742E840D}" type="pres">
      <dgm:prSet presAssocID="{91FA27D3-5966-486B-A645-5C39AF1940E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FD715B7-1DD4-43F6-A9F2-A2CCC5893979}" type="pres">
      <dgm:prSet presAssocID="{91FA27D3-5966-486B-A645-5C39AF1940E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3B8ED-D875-4109-A262-0EA93A96FFF2}" type="pres">
      <dgm:prSet presAssocID="{91FA27D3-5966-486B-A645-5C39AF1940E0}" presName="negativeSpace" presStyleCnt="0"/>
      <dgm:spPr/>
    </dgm:pt>
    <dgm:pt modelId="{47DD58A2-C089-4883-BA7E-526B5C0D0F49}" type="pres">
      <dgm:prSet presAssocID="{91FA27D3-5966-486B-A645-5C39AF1940E0}" presName="childText" presStyleLbl="conFgAcc1" presStyleIdx="0" presStyleCnt="4">
        <dgm:presLayoutVars>
          <dgm:bulletEnabled val="1"/>
        </dgm:presLayoutVars>
      </dgm:prSet>
      <dgm:spPr/>
    </dgm:pt>
    <dgm:pt modelId="{40F83F02-54FB-4F53-98B6-3E87AE86D8CC}" type="pres">
      <dgm:prSet presAssocID="{CD88B086-64E5-460F-9F3F-E478C6E12645}" presName="spaceBetweenRectangles" presStyleCnt="0"/>
      <dgm:spPr/>
    </dgm:pt>
    <dgm:pt modelId="{6A5DC2C5-3B7C-4710-8D20-368102BEAB9A}" type="pres">
      <dgm:prSet presAssocID="{77917966-C51C-47C2-BA2D-9398EBBBCC01}" presName="parentLin" presStyleCnt="0"/>
      <dgm:spPr/>
    </dgm:pt>
    <dgm:pt modelId="{987644D3-2480-4574-AAAB-77C7301CD85B}" type="pres">
      <dgm:prSet presAssocID="{77917966-C51C-47C2-BA2D-9398EBBBCC0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7B89762-A8C6-4DBF-B5A8-C41AA32138FE}" type="pres">
      <dgm:prSet presAssocID="{77917966-C51C-47C2-BA2D-9398EBBBCC0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E54A83-721E-4A26-9AED-194648F6270B}" type="pres">
      <dgm:prSet presAssocID="{77917966-C51C-47C2-BA2D-9398EBBBCC01}" presName="negativeSpace" presStyleCnt="0"/>
      <dgm:spPr/>
    </dgm:pt>
    <dgm:pt modelId="{A5DE9684-71F0-4282-A9BA-BBFE5E49294D}" type="pres">
      <dgm:prSet presAssocID="{77917966-C51C-47C2-BA2D-9398EBBBCC01}" presName="childText" presStyleLbl="conFgAcc1" presStyleIdx="1" presStyleCnt="4">
        <dgm:presLayoutVars>
          <dgm:bulletEnabled val="1"/>
        </dgm:presLayoutVars>
      </dgm:prSet>
      <dgm:spPr/>
    </dgm:pt>
    <dgm:pt modelId="{0AA4A517-E302-4ABB-BEEF-BE5BDDC7372D}" type="pres">
      <dgm:prSet presAssocID="{FE9FA451-44BF-4D06-80CE-BD534BF0A084}" presName="spaceBetweenRectangles" presStyleCnt="0"/>
      <dgm:spPr/>
    </dgm:pt>
    <dgm:pt modelId="{D0765162-BA5B-48C9-9BD2-60B88508A63A}" type="pres">
      <dgm:prSet presAssocID="{93E8DD07-8388-4BBD-9B63-2D3C4C7522C4}" presName="parentLin" presStyleCnt="0"/>
      <dgm:spPr/>
    </dgm:pt>
    <dgm:pt modelId="{FED02537-E2A5-4A70-B654-90D4B762168B}" type="pres">
      <dgm:prSet presAssocID="{93E8DD07-8388-4BBD-9B63-2D3C4C7522C4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7AFCAB5B-27F2-46CA-9261-DA4C5064BE54}" type="pres">
      <dgm:prSet presAssocID="{93E8DD07-8388-4BBD-9B63-2D3C4C7522C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07E4C-18BA-4D34-AAE9-15B4B1DB6A52}" type="pres">
      <dgm:prSet presAssocID="{93E8DD07-8388-4BBD-9B63-2D3C4C7522C4}" presName="negativeSpace" presStyleCnt="0"/>
      <dgm:spPr/>
    </dgm:pt>
    <dgm:pt modelId="{2930BBBE-6B1D-44E9-8EE8-61FB480060CD}" type="pres">
      <dgm:prSet presAssocID="{93E8DD07-8388-4BBD-9B63-2D3C4C7522C4}" presName="childText" presStyleLbl="conFgAcc1" presStyleIdx="2" presStyleCnt="4">
        <dgm:presLayoutVars>
          <dgm:bulletEnabled val="1"/>
        </dgm:presLayoutVars>
      </dgm:prSet>
      <dgm:spPr/>
    </dgm:pt>
    <dgm:pt modelId="{232B25E3-D3EA-4E17-900F-B4E37E08578D}" type="pres">
      <dgm:prSet presAssocID="{BEF80B02-4553-440E-83FE-B6902A06D48A}" presName="spaceBetweenRectangles" presStyleCnt="0"/>
      <dgm:spPr/>
    </dgm:pt>
    <dgm:pt modelId="{E9A40F9F-4099-41DD-9CB7-CD63E23C30D7}" type="pres">
      <dgm:prSet presAssocID="{E5FC41EF-E227-4586-B369-6CAE41ACBC1B}" presName="parentLin" presStyleCnt="0"/>
      <dgm:spPr/>
    </dgm:pt>
    <dgm:pt modelId="{6A97C67E-D51E-4C6A-B507-8F7D30E7C1EB}" type="pres">
      <dgm:prSet presAssocID="{E5FC41EF-E227-4586-B369-6CAE41ACBC1B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C962E551-E6B2-4B12-AB53-D3713BD321DD}" type="pres">
      <dgm:prSet presAssocID="{E5FC41EF-E227-4586-B369-6CAE41ACBC1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D9D72D-D928-450F-A302-9195FE7759F7}" type="pres">
      <dgm:prSet presAssocID="{E5FC41EF-E227-4586-B369-6CAE41ACBC1B}" presName="negativeSpace" presStyleCnt="0"/>
      <dgm:spPr/>
    </dgm:pt>
    <dgm:pt modelId="{6B847BA7-AB39-4153-94FC-B995494F270D}" type="pres">
      <dgm:prSet presAssocID="{E5FC41EF-E227-4586-B369-6CAE41ACBC1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750CA29-EC00-4484-8E40-19AF55C79CF2}" type="presOf" srcId="{93E8DD07-8388-4BBD-9B63-2D3C4C7522C4}" destId="{7AFCAB5B-27F2-46CA-9261-DA4C5064BE54}" srcOrd="1" destOrd="0" presId="urn:microsoft.com/office/officeart/2005/8/layout/list1"/>
    <dgm:cxn modelId="{B195359B-0D86-4025-8741-273D87F82772}" type="presOf" srcId="{E5FC41EF-E227-4586-B369-6CAE41ACBC1B}" destId="{C962E551-E6B2-4B12-AB53-D3713BD321DD}" srcOrd="1" destOrd="0" presId="urn:microsoft.com/office/officeart/2005/8/layout/list1"/>
    <dgm:cxn modelId="{66FF59CD-6F49-40FB-ABBC-65855325561D}" type="presOf" srcId="{77917966-C51C-47C2-BA2D-9398EBBBCC01}" destId="{27B89762-A8C6-4DBF-B5A8-C41AA32138FE}" srcOrd="1" destOrd="0" presId="urn:microsoft.com/office/officeart/2005/8/layout/list1"/>
    <dgm:cxn modelId="{87FD674D-A81D-47F3-9DBA-D4D3F884D75D}" srcId="{360D4C11-3C47-40E6-B8C0-5D731B0A186E}" destId="{93E8DD07-8388-4BBD-9B63-2D3C4C7522C4}" srcOrd="2" destOrd="0" parTransId="{15C2B85A-E8E8-4804-B85F-31B3D310A409}" sibTransId="{BEF80B02-4553-440E-83FE-B6902A06D48A}"/>
    <dgm:cxn modelId="{368F6AB1-60F9-4B08-B53E-7BC9C326D102}" srcId="{360D4C11-3C47-40E6-B8C0-5D731B0A186E}" destId="{77917966-C51C-47C2-BA2D-9398EBBBCC01}" srcOrd="1" destOrd="0" parTransId="{4965E188-8EDE-4DF2-9CC7-B6063CF7AF9F}" sibTransId="{FE9FA451-44BF-4D06-80CE-BD534BF0A084}"/>
    <dgm:cxn modelId="{E86CBC0E-93F8-467B-AE3A-A083C9081E36}" srcId="{360D4C11-3C47-40E6-B8C0-5D731B0A186E}" destId="{91FA27D3-5966-486B-A645-5C39AF1940E0}" srcOrd="0" destOrd="0" parTransId="{C8A6D054-AE04-4263-A02D-A46FB72801F6}" sibTransId="{CD88B086-64E5-460F-9F3F-E478C6E12645}"/>
    <dgm:cxn modelId="{F523302C-5730-4850-82EC-658FBF5468C3}" type="presOf" srcId="{360D4C11-3C47-40E6-B8C0-5D731B0A186E}" destId="{1223CF6A-098C-4D43-A789-CA4E15F8BE6D}" srcOrd="0" destOrd="0" presId="urn:microsoft.com/office/officeart/2005/8/layout/list1"/>
    <dgm:cxn modelId="{671162F4-1627-4A1B-A7A2-47743D120A84}" type="presOf" srcId="{93E8DD07-8388-4BBD-9B63-2D3C4C7522C4}" destId="{FED02537-E2A5-4A70-B654-90D4B762168B}" srcOrd="0" destOrd="0" presId="urn:microsoft.com/office/officeart/2005/8/layout/list1"/>
    <dgm:cxn modelId="{4396E6A3-376A-47FB-AE89-8405F4149F56}" srcId="{360D4C11-3C47-40E6-B8C0-5D731B0A186E}" destId="{E5FC41EF-E227-4586-B369-6CAE41ACBC1B}" srcOrd="3" destOrd="0" parTransId="{3D63CDF5-57F2-4264-9C0E-F40EE6726A83}" sibTransId="{91611C21-FCA0-44BA-9AB8-14647AB957D6}"/>
    <dgm:cxn modelId="{E6776155-DC7F-41F2-8674-276E4C3D3098}" type="presOf" srcId="{77917966-C51C-47C2-BA2D-9398EBBBCC01}" destId="{987644D3-2480-4574-AAAB-77C7301CD85B}" srcOrd="0" destOrd="0" presId="urn:microsoft.com/office/officeart/2005/8/layout/list1"/>
    <dgm:cxn modelId="{8FA4C50F-AF36-4274-8572-0A4ADFCA3E2B}" type="presOf" srcId="{91FA27D3-5966-486B-A645-5C39AF1940E0}" destId="{3B676F1A-0BF9-4D42-B945-D037742E840D}" srcOrd="0" destOrd="0" presId="urn:microsoft.com/office/officeart/2005/8/layout/list1"/>
    <dgm:cxn modelId="{A6D79AD4-099F-48DA-9201-3951B5ADFFFD}" type="presOf" srcId="{E5FC41EF-E227-4586-B369-6CAE41ACBC1B}" destId="{6A97C67E-D51E-4C6A-B507-8F7D30E7C1EB}" srcOrd="0" destOrd="0" presId="urn:microsoft.com/office/officeart/2005/8/layout/list1"/>
    <dgm:cxn modelId="{A19DFA7F-CDAC-434F-846A-9B037641AFC4}" type="presOf" srcId="{91FA27D3-5966-486B-A645-5C39AF1940E0}" destId="{4FD715B7-1DD4-43F6-A9F2-A2CCC5893979}" srcOrd="1" destOrd="0" presId="urn:microsoft.com/office/officeart/2005/8/layout/list1"/>
    <dgm:cxn modelId="{697B56C5-91EF-42EC-9519-FC01692FD948}" type="presParOf" srcId="{1223CF6A-098C-4D43-A789-CA4E15F8BE6D}" destId="{91CFEDB3-43A5-4F7D-9F62-6E4CBE02E41A}" srcOrd="0" destOrd="0" presId="urn:microsoft.com/office/officeart/2005/8/layout/list1"/>
    <dgm:cxn modelId="{0C73F035-77F0-4419-A7E6-9F8E6BD444A6}" type="presParOf" srcId="{91CFEDB3-43A5-4F7D-9F62-6E4CBE02E41A}" destId="{3B676F1A-0BF9-4D42-B945-D037742E840D}" srcOrd="0" destOrd="0" presId="urn:microsoft.com/office/officeart/2005/8/layout/list1"/>
    <dgm:cxn modelId="{FA0AB42E-B438-469A-9D6F-EC692538FE2C}" type="presParOf" srcId="{91CFEDB3-43A5-4F7D-9F62-6E4CBE02E41A}" destId="{4FD715B7-1DD4-43F6-A9F2-A2CCC5893979}" srcOrd="1" destOrd="0" presId="urn:microsoft.com/office/officeart/2005/8/layout/list1"/>
    <dgm:cxn modelId="{64B0F838-CA09-41B3-8566-F7C7C0E0B4FE}" type="presParOf" srcId="{1223CF6A-098C-4D43-A789-CA4E15F8BE6D}" destId="{82C3B8ED-D875-4109-A262-0EA93A96FFF2}" srcOrd="1" destOrd="0" presId="urn:microsoft.com/office/officeart/2005/8/layout/list1"/>
    <dgm:cxn modelId="{FA410CED-65EE-4954-B0E7-BE702BF35C98}" type="presParOf" srcId="{1223CF6A-098C-4D43-A789-CA4E15F8BE6D}" destId="{47DD58A2-C089-4883-BA7E-526B5C0D0F49}" srcOrd="2" destOrd="0" presId="urn:microsoft.com/office/officeart/2005/8/layout/list1"/>
    <dgm:cxn modelId="{27307986-3A6F-4245-8E10-14EFC001C85C}" type="presParOf" srcId="{1223CF6A-098C-4D43-A789-CA4E15F8BE6D}" destId="{40F83F02-54FB-4F53-98B6-3E87AE86D8CC}" srcOrd="3" destOrd="0" presId="urn:microsoft.com/office/officeart/2005/8/layout/list1"/>
    <dgm:cxn modelId="{D0FAF75E-04E5-4AAB-B75B-B1677FBC1CD3}" type="presParOf" srcId="{1223CF6A-098C-4D43-A789-CA4E15F8BE6D}" destId="{6A5DC2C5-3B7C-4710-8D20-368102BEAB9A}" srcOrd="4" destOrd="0" presId="urn:microsoft.com/office/officeart/2005/8/layout/list1"/>
    <dgm:cxn modelId="{48FA1238-6228-46DF-BCC9-C530CE9D45B9}" type="presParOf" srcId="{6A5DC2C5-3B7C-4710-8D20-368102BEAB9A}" destId="{987644D3-2480-4574-AAAB-77C7301CD85B}" srcOrd="0" destOrd="0" presId="urn:microsoft.com/office/officeart/2005/8/layout/list1"/>
    <dgm:cxn modelId="{B7BCC999-F26B-4EB5-B8BE-304886C94845}" type="presParOf" srcId="{6A5DC2C5-3B7C-4710-8D20-368102BEAB9A}" destId="{27B89762-A8C6-4DBF-B5A8-C41AA32138FE}" srcOrd="1" destOrd="0" presId="urn:microsoft.com/office/officeart/2005/8/layout/list1"/>
    <dgm:cxn modelId="{30F23E41-725D-46AF-B4B5-1372FEAF6804}" type="presParOf" srcId="{1223CF6A-098C-4D43-A789-CA4E15F8BE6D}" destId="{78E54A83-721E-4A26-9AED-194648F6270B}" srcOrd="5" destOrd="0" presId="urn:microsoft.com/office/officeart/2005/8/layout/list1"/>
    <dgm:cxn modelId="{5171395A-3392-4C6D-8B19-37CDE118A263}" type="presParOf" srcId="{1223CF6A-098C-4D43-A789-CA4E15F8BE6D}" destId="{A5DE9684-71F0-4282-A9BA-BBFE5E49294D}" srcOrd="6" destOrd="0" presId="urn:microsoft.com/office/officeart/2005/8/layout/list1"/>
    <dgm:cxn modelId="{F3F47D7D-4320-4043-8256-37F869BBAF53}" type="presParOf" srcId="{1223CF6A-098C-4D43-A789-CA4E15F8BE6D}" destId="{0AA4A517-E302-4ABB-BEEF-BE5BDDC7372D}" srcOrd="7" destOrd="0" presId="urn:microsoft.com/office/officeart/2005/8/layout/list1"/>
    <dgm:cxn modelId="{D15F2F55-674F-490A-8E39-8F3A3CF87735}" type="presParOf" srcId="{1223CF6A-098C-4D43-A789-CA4E15F8BE6D}" destId="{D0765162-BA5B-48C9-9BD2-60B88508A63A}" srcOrd="8" destOrd="0" presId="urn:microsoft.com/office/officeart/2005/8/layout/list1"/>
    <dgm:cxn modelId="{B50D73A4-7AA0-46D5-9E09-228D72451DE7}" type="presParOf" srcId="{D0765162-BA5B-48C9-9BD2-60B88508A63A}" destId="{FED02537-E2A5-4A70-B654-90D4B762168B}" srcOrd="0" destOrd="0" presId="urn:microsoft.com/office/officeart/2005/8/layout/list1"/>
    <dgm:cxn modelId="{044245AF-B3AC-40A2-BA93-1D6A6F336C4C}" type="presParOf" srcId="{D0765162-BA5B-48C9-9BD2-60B88508A63A}" destId="{7AFCAB5B-27F2-46CA-9261-DA4C5064BE54}" srcOrd="1" destOrd="0" presId="urn:microsoft.com/office/officeart/2005/8/layout/list1"/>
    <dgm:cxn modelId="{AFF29568-AF4D-4D90-89A2-F38B193E7ECC}" type="presParOf" srcId="{1223CF6A-098C-4D43-A789-CA4E15F8BE6D}" destId="{49D07E4C-18BA-4D34-AAE9-15B4B1DB6A52}" srcOrd="9" destOrd="0" presId="urn:microsoft.com/office/officeart/2005/8/layout/list1"/>
    <dgm:cxn modelId="{EC33D746-F453-4748-96A4-FD92B0225E60}" type="presParOf" srcId="{1223CF6A-098C-4D43-A789-CA4E15F8BE6D}" destId="{2930BBBE-6B1D-44E9-8EE8-61FB480060CD}" srcOrd="10" destOrd="0" presId="urn:microsoft.com/office/officeart/2005/8/layout/list1"/>
    <dgm:cxn modelId="{9BB2582F-5205-40E3-8F31-CD9DD81D7378}" type="presParOf" srcId="{1223CF6A-098C-4D43-A789-CA4E15F8BE6D}" destId="{232B25E3-D3EA-4E17-900F-B4E37E08578D}" srcOrd="11" destOrd="0" presId="urn:microsoft.com/office/officeart/2005/8/layout/list1"/>
    <dgm:cxn modelId="{943CC937-4551-4596-9E4A-F3C117796207}" type="presParOf" srcId="{1223CF6A-098C-4D43-A789-CA4E15F8BE6D}" destId="{E9A40F9F-4099-41DD-9CB7-CD63E23C30D7}" srcOrd="12" destOrd="0" presId="urn:microsoft.com/office/officeart/2005/8/layout/list1"/>
    <dgm:cxn modelId="{6EE4D3E7-861A-4FF5-B45E-2A197C5AF6FB}" type="presParOf" srcId="{E9A40F9F-4099-41DD-9CB7-CD63E23C30D7}" destId="{6A97C67E-D51E-4C6A-B507-8F7D30E7C1EB}" srcOrd="0" destOrd="0" presId="urn:microsoft.com/office/officeart/2005/8/layout/list1"/>
    <dgm:cxn modelId="{C74811C7-E379-453A-819B-7F6BAF667008}" type="presParOf" srcId="{E9A40F9F-4099-41DD-9CB7-CD63E23C30D7}" destId="{C962E551-E6B2-4B12-AB53-D3713BD321DD}" srcOrd="1" destOrd="0" presId="urn:microsoft.com/office/officeart/2005/8/layout/list1"/>
    <dgm:cxn modelId="{F35152B2-97EA-46F1-B248-B014051AFCF4}" type="presParOf" srcId="{1223CF6A-098C-4D43-A789-CA4E15F8BE6D}" destId="{92D9D72D-D928-450F-A302-9195FE7759F7}" srcOrd="13" destOrd="0" presId="urn:microsoft.com/office/officeart/2005/8/layout/list1"/>
    <dgm:cxn modelId="{DE82D9D9-31FC-4CF3-ABA6-99EF44E18192}" type="presParOf" srcId="{1223CF6A-098C-4D43-A789-CA4E15F8BE6D}" destId="{6B847BA7-AB39-4153-94FC-B995494F270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DAC11B-F5F6-4EFB-AC46-48D1DC73577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0A8B10-89AE-440D-B674-2DC1B4A72946}">
      <dgm:prSet phldrT="[Текст]" custT="1"/>
      <dgm:spPr/>
      <dgm:t>
        <a:bodyPr/>
        <a:lstStyle/>
        <a:p>
          <a:r>
            <a:rPr lang="ru-RU" sz="1800" b="1" dirty="0" smtClean="0"/>
            <a:t>Принцип </a:t>
          </a:r>
          <a:r>
            <a:rPr lang="ru-RU" sz="1800" b="1" dirty="0" err="1" smtClean="0"/>
            <a:t>взаимодополнения</a:t>
          </a:r>
          <a:r>
            <a:rPr lang="ru-RU" sz="1800" dirty="0" smtClean="0"/>
            <a:t> </a:t>
          </a:r>
          <a:endParaRPr lang="ru-RU" sz="1800" dirty="0"/>
        </a:p>
      </dgm:t>
    </dgm:pt>
    <dgm:pt modelId="{4AE58E06-D12C-4ABD-A217-8517D5C40185}" type="parTrans" cxnId="{653D2125-F21B-4A27-8F19-6FB3D1238179}">
      <dgm:prSet/>
      <dgm:spPr/>
      <dgm:t>
        <a:bodyPr/>
        <a:lstStyle/>
        <a:p>
          <a:endParaRPr lang="ru-RU"/>
        </a:p>
      </dgm:t>
    </dgm:pt>
    <dgm:pt modelId="{B3B2D28D-1E99-43C0-805A-32D5E66B7201}" type="sibTrans" cxnId="{653D2125-F21B-4A27-8F19-6FB3D1238179}">
      <dgm:prSet/>
      <dgm:spPr/>
      <dgm:t>
        <a:bodyPr/>
        <a:lstStyle/>
        <a:p>
          <a:endParaRPr lang="ru-RU"/>
        </a:p>
      </dgm:t>
    </dgm:pt>
    <dgm:pt modelId="{7118FD2B-752A-4235-8237-0EEC078C6DE1}">
      <dgm:prSet phldrT="[Текст]"/>
      <dgm:spPr/>
      <dgm:t>
        <a:bodyPr/>
        <a:lstStyle/>
        <a:p>
          <a:r>
            <a:rPr lang="ru-RU" dirty="0" smtClean="0"/>
            <a:t>предполагает взаимопроникновение, сочетание, а не дублирование методов, задач и приёмов работы</a:t>
          </a:r>
          <a:endParaRPr lang="ru-RU" dirty="0"/>
        </a:p>
      </dgm:t>
    </dgm:pt>
    <dgm:pt modelId="{DA5DEA5A-66AB-4698-88D1-D8E1F827057D}" type="parTrans" cxnId="{D61A1266-90CD-434B-8CC0-D686EE135887}">
      <dgm:prSet/>
      <dgm:spPr/>
      <dgm:t>
        <a:bodyPr/>
        <a:lstStyle/>
        <a:p>
          <a:endParaRPr lang="ru-RU"/>
        </a:p>
      </dgm:t>
    </dgm:pt>
    <dgm:pt modelId="{621AD1F9-0BFE-45A4-9B77-8FA25E40315A}" type="sibTrans" cxnId="{D61A1266-90CD-434B-8CC0-D686EE135887}">
      <dgm:prSet/>
      <dgm:spPr/>
      <dgm:t>
        <a:bodyPr/>
        <a:lstStyle/>
        <a:p>
          <a:endParaRPr lang="ru-RU"/>
        </a:p>
      </dgm:t>
    </dgm:pt>
    <dgm:pt modelId="{944FE714-4C4A-41C7-AFBE-A20D21E4D427}">
      <dgm:prSet phldrT="[Текст]" custT="1"/>
      <dgm:spPr/>
      <dgm:t>
        <a:bodyPr/>
        <a:lstStyle/>
        <a:p>
          <a:r>
            <a:rPr lang="ru-RU" sz="1800" b="1" dirty="0" smtClean="0"/>
            <a:t>Принцип целостности и законченности </a:t>
          </a:r>
          <a:endParaRPr lang="ru-RU" sz="1800" dirty="0"/>
        </a:p>
      </dgm:t>
    </dgm:pt>
    <dgm:pt modelId="{94A9D23F-800F-4FB3-95D0-3CED3561FAAC}" type="parTrans" cxnId="{F501419B-1666-4C75-8D5B-381AD7980790}">
      <dgm:prSet/>
      <dgm:spPr/>
      <dgm:t>
        <a:bodyPr/>
        <a:lstStyle/>
        <a:p>
          <a:endParaRPr lang="ru-RU"/>
        </a:p>
      </dgm:t>
    </dgm:pt>
    <dgm:pt modelId="{5B0B4204-B17F-4D37-ABCA-3DC1F8EC7C21}" type="sibTrans" cxnId="{F501419B-1666-4C75-8D5B-381AD7980790}">
      <dgm:prSet/>
      <dgm:spPr/>
      <dgm:t>
        <a:bodyPr/>
        <a:lstStyle/>
        <a:p>
          <a:endParaRPr lang="ru-RU"/>
        </a:p>
      </dgm:t>
    </dgm:pt>
    <dgm:pt modelId="{63ACC3D5-D45F-455D-8CF8-11B66A45D580}">
      <dgm:prSet phldrT="[Текст]"/>
      <dgm:spPr/>
      <dgm:t>
        <a:bodyPr/>
        <a:lstStyle/>
        <a:p>
          <a:r>
            <a:rPr lang="ru-RU" dirty="0" smtClean="0"/>
            <a:t>предполагает использование предоставляемого материала в полном объёме в соответствии с требованиями коррекционного блока </a:t>
          </a:r>
          <a:endParaRPr lang="ru-RU" dirty="0"/>
        </a:p>
      </dgm:t>
    </dgm:pt>
    <dgm:pt modelId="{3D575C4B-2190-45BF-AC13-7557FF05A83E}" type="parTrans" cxnId="{A6FF03C4-2764-4B6B-BF2A-09D74DDE5FDD}">
      <dgm:prSet/>
      <dgm:spPr/>
      <dgm:t>
        <a:bodyPr/>
        <a:lstStyle/>
        <a:p>
          <a:endParaRPr lang="ru-RU"/>
        </a:p>
      </dgm:t>
    </dgm:pt>
    <dgm:pt modelId="{AD593E5A-D4B6-4A2A-AAA2-A081F8845D98}" type="sibTrans" cxnId="{A6FF03C4-2764-4B6B-BF2A-09D74DDE5FDD}">
      <dgm:prSet/>
      <dgm:spPr/>
      <dgm:t>
        <a:bodyPr/>
        <a:lstStyle/>
        <a:p>
          <a:endParaRPr lang="ru-RU"/>
        </a:p>
      </dgm:t>
    </dgm:pt>
    <dgm:pt modelId="{A362C7CB-F969-4B44-AF2F-7C33224A1F63}">
      <dgm:prSet phldrT="[Текст]" custT="1"/>
      <dgm:spPr/>
      <dgm:t>
        <a:bodyPr/>
        <a:lstStyle/>
        <a:p>
          <a:r>
            <a:rPr lang="ru-RU" sz="1800" b="1" dirty="0" smtClean="0"/>
            <a:t>Принцип эффективности</a:t>
          </a:r>
          <a:r>
            <a:rPr lang="ru-RU" sz="1800" dirty="0" smtClean="0"/>
            <a:t> </a:t>
          </a:r>
          <a:endParaRPr lang="ru-RU" sz="1800" dirty="0"/>
        </a:p>
      </dgm:t>
    </dgm:pt>
    <dgm:pt modelId="{80CE0110-4488-4740-B9EF-BFC19BA8A7DE}" type="parTrans" cxnId="{6E1E322B-D6A7-4B5F-A4C9-B0E857426121}">
      <dgm:prSet/>
      <dgm:spPr/>
      <dgm:t>
        <a:bodyPr/>
        <a:lstStyle/>
        <a:p>
          <a:endParaRPr lang="ru-RU"/>
        </a:p>
      </dgm:t>
    </dgm:pt>
    <dgm:pt modelId="{FFFD61EF-B009-43A3-82CB-6665C5CF1EE5}" type="sibTrans" cxnId="{6E1E322B-D6A7-4B5F-A4C9-B0E857426121}">
      <dgm:prSet/>
      <dgm:spPr/>
      <dgm:t>
        <a:bodyPr/>
        <a:lstStyle/>
        <a:p>
          <a:endParaRPr lang="ru-RU"/>
        </a:p>
      </dgm:t>
    </dgm:pt>
    <dgm:pt modelId="{4A5BB6FE-AFCD-4B05-83F7-6E85ABCCD60F}">
      <dgm:prSet phldrT="[Текст]"/>
      <dgm:spPr/>
      <dgm:t>
        <a:bodyPr/>
        <a:lstStyle/>
        <a:p>
          <a:r>
            <a:rPr lang="ru-RU" dirty="0" smtClean="0"/>
            <a:t>реализуется посредством распределения и выполнения поставленных задач между двумя специалистами.</a:t>
          </a:r>
          <a:endParaRPr lang="ru-RU" dirty="0"/>
        </a:p>
      </dgm:t>
    </dgm:pt>
    <dgm:pt modelId="{1D7E8252-A39D-46DF-BEBB-4F555DE5E070}" type="parTrans" cxnId="{A1C4F24B-4F67-41CB-AD0A-4219F2295E66}">
      <dgm:prSet/>
      <dgm:spPr/>
      <dgm:t>
        <a:bodyPr/>
        <a:lstStyle/>
        <a:p>
          <a:endParaRPr lang="ru-RU"/>
        </a:p>
      </dgm:t>
    </dgm:pt>
    <dgm:pt modelId="{6B8386E0-24DA-4415-8FAC-6B95C33D491F}" type="sibTrans" cxnId="{A1C4F24B-4F67-41CB-AD0A-4219F2295E66}">
      <dgm:prSet/>
      <dgm:spPr/>
      <dgm:t>
        <a:bodyPr/>
        <a:lstStyle/>
        <a:p>
          <a:endParaRPr lang="ru-RU"/>
        </a:p>
      </dgm:t>
    </dgm:pt>
    <dgm:pt modelId="{CABE6E33-907D-4753-9AD7-050ECA76ADA6}">
      <dgm:prSet phldrT="[Текст]" custT="1"/>
      <dgm:spPr/>
      <dgm:t>
        <a:bodyPr/>
        <a:lstStyle/>
        <a:p>
          <a:r>
            <a:rPr lang="ru-RU" sz="1800" b="1" dirty="0" smtClean="0"/>
            <a:t>Принцип «сотворчества» и разнообразия</a:t>
          </a:r>
          <a:r>
            <a:rPr lang="ru-RU" sz="1800" dirty="0" smtClean="0"/>
            <a:t> </a:t>
          </a:r>
          <a:endParaRPr lang="ru-RU" sz="1800" dirty="0"/>
        </a:p>
      </dgm:t>
    </dgm:pt>
    <dgm:pt modelId="{CA224FF8-C078-49E0-AE68-AAB32B8C0988}" type="parTrans" cxnId="{0C82EC1B-1940-470A-99AB-7BC5F7214226}">
      <dgm:prSet/>
      <dgm:spPr/>
      <dgm:t>
        <a:bodyPr/>
        <a:lstStyle/>
        <a:p>
          <a:endParaRPr lang="ru-RU"/>
        </a:p>
      </dgm:t>
    </dgm:pt>
    <dgm:pt modelId="{C029D3A6-341E-411D-98AE-2C6B7258BB25}" type="sibTrans" cxnId="{0C82EC1B-1940-470A-99AB-7BC5F7214226}">
      <dgm:prSet/>
      <dgm:spPr/>
      <dgm:t>
        <a:bodyPr/>
        <a:lstStyle/>
        <a:p>
          <a:endParaRPr lang="ru-RU"/>
        </a:p>
      </dgm:t>
    </dgm:pt>
    <dgm:pt modelId="{309AEC61-A13E-4C41-923C-803FDE69CC48}">
      <dgm:prSet phldrT="[Текст]"/>
      <dgm:spPr>
        <a:solidFill>
          <a:srgbClr val="FFD6D1"/>
        </a:solidFill>
      </dgm:spPr>
      <dgm:t>
        <a:bodyPr/>
        <a:lstStyle/>
        <a:p>
          <a:pPr algn="just"/>
          <a:r>
            <a:rPr lang="ru-RU" b="1" dirty="0" smtClean="0">
              <a:solidFill>
                <a:schemeClr val="tx1"/>
              </a:solidFill>
            </a:rPr>
            <a:t>разнообразия</a:t>
          </a:r>
          <a:r>
            <a:rPr lang="ru-RU" dirty="0" smtClean="0">
              <a:solidFill>
                <a:schemeClr val="tx1"/>
              </a:solidFill>
            </a:rPr>
            <a:t> предполагает создание творческой атмосферы с использованием развивающих заданий игрового характера, когда дети непосредственно с удовольствием и с интересом получают и усваивают предлагаемый материал.</a:t>
          </a:r>
          <a:endParaRPr lang="ru-RU" dirty="0">
            <a:solidFill>
              <a:schemeClr val="tx1"/>
            </a:solidFill>
          </a:endParaRPr>
        </a:p>
      </dgm:t>
    </dgm:pt>
    <dgm:pt modelId="{6CA50CBC-31E6-4954-85EE-10C4BC42D10C}" type="parTrans" cxnId="{F5F202A6-19F8-4AE0-93A8-0189CE71DCC9}">
      <dgm:prSet/>
      <dgm:spPr/>
      <dgm:t>
        <a:bodyPr/>
        <a:lstStyle/>
        <a:p>
          <a:endParaRPr lang="ru-RU"/>
        </a:p>
      </dgm:t>
    </dgm:pt>
    <dgm:pt modelId="{88C832B9-F74A-401A-B77F-A042A3E03383}" type="sibTrans" cxnId="{F5F202A6-19F8-4AE0-93A8-0189CE71DCC9}">
      <dgm:prSet/>
      <dgm:spPr/>
      <dgm:t>
        <a:bodyPr/>
        <a:lstStyle/>
        <a:p>
          <a:endParaRPr lang="ru-RU"/>
        </a:p>
      </dgm:t>
    </dgm:pt>
    <dgm:pt modelId="{CAC7D0C7-6597-456F-A429-9F7FCD0F0891}" type="pres">
      <dgm:prSet presAssocID="{3FDAC11B-F5F6-4EFB-AC46-48D1DC7357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36CAE2-825C-49BD-BFEA-30F3AE1BEA02}" type="pres">
      <dgm:prSet presAssocID="{B70A8B10-89AE-440D-B674-2DC1B4A72946}" presName="linNode" presStyleCnt="0"/>
      <dgm:spPr/>
    </dgm:pt>
    <dgm:pt modelId="{9BC69A87-25A7-402B-A7F3-34C2065B1227}" type="pres">
      <dgm:prSet presAssocID="{B70A8B10-89AE-440D-B674-2DC1B4A72946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CF426-B0CB-4ACA-83BE-7068019CFF47}" type="pres">
      <dgm:prSet presAssocID="{B70A8B10-89AE-440D-B674-2DC1B4A72946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C6DB0-36E9-4FCA-BCB6-12EEFF1D7F95}" type="pres">
      <dgm:prSet presAssocID="{B3B2D28D-1E99-43C0-805A-32D5E66B7201}" presName="sp" presStyleCnt="0"/>
      <dgm:spPr/>
    </dgm:pt>
    <dgm:pt modelId="{EE82C4FD-DFE8-457D-A79C-5D8561921058}" type="pres">
      <dgm:prSet presAssocID="{944FE714-4C4A-41C7-AFBE-A20D21E4D427}" presName="linNode" presStyleCnt="0"/>
      <dgm:spPr/>
    </dgm:pt>
    <dgm:pt modelId="{748D99E9-ABD7-4464-8B6F-4AB759E8DFBF}" type="pres">
      <dgm:prSet presAssocID="{944FE714-4C4A-41C7-AFBE-A20D21E4D427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AD1644-315C-40B0-AE37-E39CBF79B322}" type="pres">
      <dgm:prSet presAssocID="{944FE714-4C4A-41C7-AFBE-A20D21E4D427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8C2DA9-1EE0-4638-A08B-A5F7A6524761}" type="pres">
      <dgm:prSet presAssocID="{5B0B4204-B17F-4D37-ABCA-3DC1F8EC7C21}" presName="sp" presStyleCnt="0"/>
      <dgm:spPr/>
    </dgm:pt>
    <dgm:pt modelId="{93758329-FC77-4A21-8681-0E711C9CCB93}" type="pres">
      <dgm:prSet presAssocID="{A362C7CB-F969-4B44-AF2F-7C33224A1F63}" presName="linNode" presStyleCnt="0"/>
      <dgm:spPr/>
    </dgm:pt>
    <dgm:pt modelId="{6F613FFD-584E-4E3B-8464-2EEA24AEEA37}" type="pres">
      <dgm:prSet presAssocID="{A362C7CB-F969-4B44-AF2F-7C33224A1F63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F1BFD3-F32C-4CE9-BC4C-0E537383BE4A}" type="pres">
      <dgm:prSet presAssocID="{A362C7CB-F969-4B44-AF2F-7C33224A1F63}" presName="descendantText" presStyleLbl="alignAccFollowNode1" presStyleIdx="2" presStyleCnt="3" custLinFactNeighborX="756" custLinFactNeighborY="-6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D85D4C-A292-42E6-B6A2-9B0CB6EC11D9}" type="pres">
      <dgm:prSet presAssocID="{FFFD61EF-B009-43A3-82CB-6665C5CF1EE5}" presName="sp" presStyleCnt="0"/>
      <dgm:spPr/>
    </dgm:pt>
    <dgm:pt modelId="{CCFA629D-1ABB-4BDE-B933-10559010AFC8}" type="pres">
      <dgm:prSet presAssocID="{CABE6E33-907D-4753-9AD7-050ECA76ADA6}" presName="linNode" presStyleCnt="0"/>
      <dgm:spPr/>
    </dgm:pt>
    <dgm:pt modelId="{95DE72CB-2BC1-4976-9B0F-8D07A81C5053}" type="pres">
      <dgm:prSet presAssocID="{CABE6E33-907D-4753-9AD7-050ECA76ADA6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0B55C6-55BF-49B4-9EBF-359F232DF14E}" type="pres">
      <dgm:prSet presAssocID="{C029D3A6-341E-411D-98AE-2C6B7258BB25}" presName="sp" presStyleCnt="0"/>
      <dgm:spPr/>
    </dgm:pt>
    <dgm:pt modelId="{41B7B615-0E30-47EC-BCED-017F6BF69842}" type="pres">
      <dgm:prSet presAssocID="{309AEC61-A13E-4C41-923C-803FDE69CC48}" presName="linNode" presStyleCnt="0"/>
      <dgm:spPr/>
    </dgm:pt>
    <dgm:pt modelId="{2285336B-033F-4FF8-A2B1-971B7D4DCFF8}" type="pres">
      <dgm:prSet presAssocID="{309AEC61-A13E-4C41-923C-803FDE69CC48}" presName="parentText" presStyleLbl="node1" presStyleIdx="4" presStyleCnt="5" custScaleX="174242" custLinFactX="756" custLinFactY="-2138" custLinFactNeighborX="1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1E322B-D6A7-4B5F-A4C9-B0E857426121}" srcId="{3FDAC11B-F5F6-4EFB-AC46-48D1DC73577C}" destId="{A362C7CB-F969-4B44-AF2F-7C33224A1F63}" srcOrd="2" destOrd="0" parTransId="{80CE0110-4488-4740-B9EF-BFC19BA8A7DE}" sibTransId="{FFFD61EF-B009-43A3-82CB-6665C5CF1EE5}"/>
    <dgm:cxn modelId="{9D4246E8-5372-460A-B98D-72D884F7E384}" type="presOf" srcId="{CABE6E33-907D-4753-9AD7-050ECA76ADA6}" destId="{95DE72CB-2BC1-4976-9B0F-8D07A81C5053}" srcOrd="0" destOrd="0" presId="urn:microsoft.com/office/officeart/2005/8/layout/vList5"/>
    <dgm:cxn modelId="{F501419B-1666-4C75-8D5B-381AD7980790}" srcId="{3FDAC11B-F5F6-4EFB-AC46-48D1DC73577C}" destId="{944FE714-4C4A-41C7-AFBE-A20D21E4D427}" srcOrd="1" destOrd="0" parTransId="{94A9D23F-800F-4FB3-95D0-3CED3561FAAC}" sibTransId="{5B0B4204-B17F-4D37-ABCA-3DC1F8EC7C21}"/>
    <dgm:cxn modelId="{D61A1266-90CD-434B-8CC0-D686EE135887}" srcId="{B70A8B10-89AE-440D-B674-2DC1B4A72946}" destId="{7118FD2B-752A-4235-8237-0EEC078C6DE1}" srcOrd="0" destOrd="0" parTransId="{DA5DEA5A-66AB-4698-88D1-D8E1F827057D}" sibTransId="{621AD1F9-0BFE-45A4-9B77-8FA25E40315A}"/>
    <dgm:cxn modelId="{653D2125-F21B-4A27-8F19-6FB3D1238179}" srcId="{3FDAC11B-F5F6-4EFB-AC46-48D1DC73577C}" destId="{B70A8B10-89AE-440D-B674-2DC1B4A72946}" srcOrd="0" destOrd="0" parTransId="{4AE58E06-D12C-4ABD-A217-8517D5C40185}" sibTransId="{B3B2D28D-1E99-43C0-805A-32D5E66B7201}"/>
    <dgm:cxn modelId="{2FA454F2-5891-4F46-BA57-B38982BAAB8B}" type="presOf" srcId="{7118FD2B-752A-4235-8237-0EEC078C6DE1}" destId="{4A6CF426-B0CB-4ACA-83BE-7068019CFF47}" srcOrd="0" destOrd="0" presId="urn:microsoft.com/office/officeart/2005/8/layout/vList5"/>
    <dgm:cxn modelId="{A6FF03C4-2764-4B6B-BF2A-09D74DDE5FDD}" srcId="{944FE714-4C4A-41C7-AFBE-A20D21E4D427}" destId="{63ACC3D5-D45F-455D-8CF8-11B66A45D580}" srcOrd="0" destOrd="0" parTransId="{3D575C4B-2190-45BF-AC13-7557FF05A83E}" sibTransId="{AD593E5A-D4B6-4A2A-AAA2-A081F8845D98}"/>
    <dgm:cxn modelId="{F84ECEF8-E90D-4235-B883-4368E33024DD}" type="presOf" srcId="{4A5BB6FE-AFCD-4B05-83F7-6E85ABCCD60F}" destId="{72F1BFD3-F32C-4CE9-BC4C-0E537383BE4A}" srcOrd="0" destOrd="0" presId="urn:microsoft.com/office/officeart/2005/8/layout/vList5"/>
    <dgm:cxn modelId="{287F31B7-B08B-411F-B558-2C6B8F946851}" type="presOf" srcId="{A362C7CB-F969-4B44-AF2F-7C33224A1F63}" destId="{6F613FFD-584E-4E3B-8464-2EEA24AEEA37}" srcOrd="0" destOrd="0" presId="urn:microsoft.com/office/officeart/2005/8/layout/vList5"/>
    <dgm:cxn modelId="{0C82EC1B-1940-470A-99AB-7BC5F7214226}" srcId="{3FDAC11B-F5F6-4EFB-AC46-48D1DC73577C}" destId="{CABE6E33-907D-4753-9AD7-050ECA76ADA6}" srcOrd="3" destOrd="0" parTransId="{CA224FF8-C078-49E0-AE68-AAB32B8C0988}" sibTransId="{C029D3A6-341E-411D-98AE-2C6B7258BB25}"/>
    <dgm:cxn modelId="{FC7493EB-9F96-4463-BE19-0D12B5473A88}" type="presOf" srcId="{309AEC61-A13E-4C41-923C-803FDE69CC48}" destId="{2285336B-033F-4FF8-A2B1-971B7D4DCFF8}" srcOrd="0" destOrd="0" presId="urn:microsoft.com/office/officeart/2005/8/layout/vList5"/>
    <dgm:cxn modelId="{E819D15E-AF92-44F5-942D-AB376B58E7C9}" type="presOf" srcId="{944FE714-4C4A-41C7-AFBE-A20D21E4D427}" destId="{748D99E9-ABD7-4464-8B6F-4AB759E8DFBF}" srcOrd="0" destOrd="0" presId="urn:microsoft.com/office/officeart/2005/8/layout/vList5"/>
    <dgm:cxn modelId="{FC4967C4-204D-4DE6-AB99-F90AF9414CE6}" type="presOf" srcId="{63ACC3D5-D45F-455D-8CF8-11B66A45D580}" destId="{55AD1644-315C-40B0-AE37-E39CBF79B322}" srcOrd="0" destOrd="0" presId="urn:microsoft.com/office/officeart/2005/8/layout/vList5"/>
    <dgm:cxn modelId="{F5F202A6-19F8-4AE0-93A8-0189CE71DCC9}" srcId="{3FDAC11B-F5F6-4EFB-AC46-48D1DC73577C}" destId="{309AEC61-A13E-4C41-923C-803FDE69CC48}" srcOrd="4" destOrd="0" parTransId="{6CA50CBC-31E6-4954-85EE-10C4BC42D10C}" sibTransId="{88C832B9-F74A-401A-B77F-A042A3E03383}"/>
    <dgm:cxn modelId="{A1C4F24B-4F67-41CB-AD0A-4219F2295E66}" srcId="{A362C7CB-F969-4B44-AF2F-7C33224A1F63}" destId="{4A5BB6FE-AFCD-4B05-83F7-6E85ABCCD60F}" srcOrd="0" destOrd="0" parTransId="{1D7E8252-A39D-46DF-BEBB-4F555DE5E070}" sibTransId="{6B8386E0-24DA-4415-8FAC-6B95C33D491F}"/>
    <dgm:cxn modelId="{A81AD2C2-A3AE-4A6B-8DA4-5C089B2BCF5C}" type="presOf" srcId="{B70A8B10-89AE-440D-B674-2DC1B4A72946}" destId="{9BC69A87-25A7-402B-A7F3-34C2065B1227}" srcOrd="0" destOrd="0" presId="urn:microsoft.com/office/officeart/2005/8/layout/vList5"/>
    <dgm:cxn modelId="{E3511C2A-71C1-40CB-B0EB-9BAF83B00A43}" type="presOf" srcId="{3FDAC11B-F5F6-4EFB-AC46-48D1DC73577C}" destId="{CAC7D0C7-6597-456F-A429-9F7FCD0F0891}" srcOrd="0" destOrd="0" presId="urn:microsoft.com/office/officeart/2005/8/layout/vList5"/>
    <dgm:cxn modelId="{BC6CE2DD-50A9-42BF-A761-5BA2EDC50B24}" type="presParOf" srcId="{CAC7D0C7-6597-456F-A429-9F7FCD0F0891}" destId="{FC36CAE2-825C-49BD-BFEA-30F3AE1BEA02}" srcOrd="0" destOrd="0" presId="urn:microsoft.com/office/officeart/2005/8/layout/vList5"/>
    <dgm:cxn modelId="{620371C0-77FA-4549-90B7-273780A139EF}" type="presParOf" srcId="{FC36CAE2-825C-49BD-BFEA-30F3AE1BEA02}" destId="{9BC69A87-25A7-402B-A7F3-34C2065B1227}" srcOrd="0" destOrd="0" presId="urn:microsoft.com/office/officeart/2005/8/layout/vList5"/>
    <dgm:cxn modelId="{EDFFCCD5-1AAC-4F67-854C-37CF7946B519}" type="presParOf" srcId="{FC36CAE2-825C-49BD-BFEA-30F3AE1BEA02}" destId="{4A6CF426-B0CB-4ACA-83BE-7068019CFF47}" srcOrd="1" destOrd="0" presId="urn:microsoft.com/office/officeart/2005/8/layout/vList5"/>
    <dgm:cxn modelId="{5735C3EB-4E7D-46AC-97D7-F54EE491CA43}" type="presParOf" srcId="{CAC7D0C7-6597-456F-A429-9F7FCD0F0891}" destId="{828C6DB0-36E9-4FCA-BCB6-12EEFF1D7F95}" srcOrd="1" destOrd="0" presId="urn:microsoft.com/office/officeart/2005/8/layout/vList5"/>
    <dgm:cxn modelId="{34C0AF54-9E12-49B1-A68E-8AB2ED91CCED}" type="presParOf" srcId="{CAC7D0C7-6597-456F-A429-9F7FCD0F0891}" destId="{EE82C4FD-DFE8-457D-A79C-5D8561921058}" srcOrd="2" destOrd="0" presId="urn:microsoft.com/office/officeart/2005/8/layout/vList5"/>
    <dgm:cxn modelId="{995FD794-0CAE-4B71-9BD6-294191ECC132}" type="presParOf" srcId="{EE82C4FD-DFE8-457D-A79C-5D8561921058}" destId="{748D99E9-ABD7-4464-8B6F-4AB759E8DFBF}" srcOrd="0" destOrd="0" presId="urn:microsoft.com/office/officeart/2005/8/layout/vList5"/>
    <dgm:cxn modelId="{49D2D5C7-2235-4888-A620-9D3397292E43}" type="presParOf" srcId="{EE82C4FD-DFE8-457D-A79C-5D8561921058}" destId="{55AD1644-315C-40B0-AE37-E39CBF79B322}" srcOrd="1" destOrd="0" presId="urn:microsoft.com/office/officeart/2005/8/layout/vList5"/>
    <dgm:cxn modelId="{985E2AC0-9A5D-471C-9450-1AC067B5945D}" type="presParOf" srcId="{CAC7D0C7-6597-456F-A429-9F7FCD0F0891}" destId="{F78C2DA9-1EE0-4638-A08B-A5F7A6524761}" srcOrd="3" destOrd="0" presId="urn:microsoft.com/office/officeart/2005/8/layout/vList5"/>
    <dgm:cxn modelId="{67E37035-20A6-4DFB-8CDD-233541E80FC5}" type="presParOf" srcId="{CAC7D0C7-6597-456F-A429-9F7FCD0F0891}" destId="{93758329-FC77-4A21-8681-0E711C9CCB93}" srcOrd="4" destOrd="0" presId="urn:microsoft.com/office/officeart/2005/8/layout/vList5"/>
    <dgm:cxn modelId="{BF2B3E2F-6F00-4DA5-B448-0BD34A389A3F}" type="presParOf" srcId="{93758329-FC77-4A21-8681-0E711C9CCB93}" destId="{6F613FFD-584E-4E3B-8464-2EEA24AEEA37}" srcOrd="0" destOrd="0" presId="urn:microsoft.com/office/officeart/2005/8/layout/vList5"/>
    <dgm:cxn modelId="{3C97671A-8D9B-4CB4-80EF-5769DA23D3B3}" type="presParOf" srcId="{93758329-FC77-4A21-8681-0E711C9CCB93}" destId="{72F1BFD3-F32C-4CE9-BC4C-0E537383BE4A}" srcOrd="1" destOrd="0" presId="urn:microsoft.com/office/officeart/2005/8/layout/vList5"/>
    <dgm:cxn modelId="{BA8FAC6D-864D-45B9-8350-6C608359A3D3}" type="presParOf" srcId="{CAC7D0C7-6597-456F-A429-9F7FCD0F0891}" destId="{26D85D4C-A292-42E6-B6A2-9B0CB6EC11D9}" srcOrd="5" destOrd="0" presId="urn:microsoft.com/office/officeart/2005/8/layout/vList5"/>
    <dgm:cxn modelId="{DF7BACD1-D3A9-42AF-9289-BCA9C1C30219}" type="presParOf" srcId="{CAC7D0C7-6597-456F-A429-9F7FCD0F0891}" destId="{CCFA629D-1ABB-4BDE-B933-10559010AFC8}" srcOrd="6" destOrd="0" presId="urn:microsoft.com/office/officeart/2005/8/layout/vList5"/>
    <dgm:cxn modelId="{9E8E5EE9-5398-4FF3-BCAD-7BDF3F53FF6C}" type="presParOf" srcId="{CCFA629D-1ABB-4BDE-B933-10559010AFC8}" destId="{95DE72CB-2BC1-4976-9B0F-8D07A81C5053}" srcOrd="0" destOrd="0" presId="urn:microsoft.com/office/officeart/2005/8/layout/vList5"/>
    <dgm:cxn modelId="{406ADB45-8406-4647-81CD-7E9694340744}" type="presParOf" srcId="{CAC7D0C7-6597-456F-A429-9F7FCD0F0891}" destId="{DC0B55C6-55BF-49B4-9EBF-359F232DF14E}" srcOrd="7" destOrd="0" presId="urn:microsoft.com/office/officeart/2005/8/layout/vList5"/>
    <dgm:cxn modelId="{84AB2112-317C-4815-B6DF-A164091C7BF4}" type="presParOf" srcId="{CAC7D0C7-6597-456F-A429-9F7FCD0F0891}" destId="{41B7B615-0E30-47EC-BCED-017F6BF69842}" srcOrd="8" destOrd="0" presId="urn:microsoft.com/office/officeart/2005/8/layout/vList5"/>
    <dgm:cxn modelId="{5CDBD327-CB3E-4ECB-822A-08996502F556}" type="presParOf" srcId="{41B7B615-0E30-47EC-BCED-017F6BF69842}" destId="{2285336B-033F-4FF8-A2B1-971B7D4DCFF8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D58A2-C089-4883-BA7E-526B5C0D0F49}">
      <dsp:nvSpPr>
        <dsp:cNvPr id="0" name=""/>
        <dsp:cNvSpPr/>
      </dsp:nvSpPr>
      <dsp:spPr>
        <a:xfrm>
          <a:off x="0" y="331379"/>
          <a:ext cx="75438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D715B7-1DD4-43F6-A9F2-A2CCC5893979}">
      <dsp:nvSpPr>
        <dsp:cNvPr id="0" name=""/>
        <dsp:cNvSpPr/>
      </dsp:nvSpPr>
      <dsp:spPr>
        <a:xfrm>
          <a:off x="377190" y="6659"/>
          <a:ext cx="528066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1. Планирование работы на учебный год</a:t>
          </a:r>
          <a:endParaRPr lang="ru-RU" sz="2200" kern="1200" dirty="0"/>
        </a:p>
      </dsp:txBody>
      <dsp:txXfrm>
        <a:off x="408893" y="38362"/>
        <a:ext cx="5217254" cy="586034"/>
      </dsp:txXfrm>
    </dsp:sp>
    <dsp:sp modelId="{A5DE9684-71F0-4282-A9BA-BBFE5E49294D}">
      <dsp:nvSpPr>
        <dsp:cNvPr id="0" name=""/>
        <dsp:cNvSpPr/>
      </dsp:nvSpPr>
      <dsp:spPr>
        <a:xfrm>
          <a:off x="0" y="1329299"/>
          <a:ext cx="75438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B89762-A8C6-4DBF-B5A8-C41AA32138FE}">
      <dsp:nvSpPr>
        <dsp:cNvPr id="0" name=""/>
        <dsp:cNvSpPr/>
      </dsp:nvSpPr>
      <dsp:spPr>
        <a:xfrm>
          <a:off x="377190" y="1004579"/>
          <a:ext cx="528066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/>
            <a:t>2. Диагностика детей</a:t>
          </a:r>
          <a:endParaRPr lang="ru-RU" sz="2200" b="0" kern="1200" dirty="0"/>
        </a:p>
      </dsp:txBody>
      <dsp:txXfrm>
        <a:off x="408893" y="1036282"/>
        <a:ext cx="5217254" cy="586034"/>
      </dsp:txXfrm>
    </dsp:sp>
    <dsp:sp modelId="{2930BBBE-6B1D-44E9-8EE8-61FB480060CD}">
      <dsp:nvSpPr>
        <dsp:cNvPr id="0" name=""/>
        <dsp:cNvSpPr/>
      </dsp:nvSpPr>
      <dsp:spPr>
        <a:xfrm>
          <a:off x="0" y="2327220"/>
          <a:ext cx="75438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FCAB5B-27F2-46CA-9261-DA4C5064BE54}">
      <dsp:nvSpPr>
        <dsp:cNvPr id="0" name=""/>
        <dsp:cNvSpPr/>
      </dsp:nvSpPr>
      <dsp:spPr>
        <a:xfrm>
          <a:off x="377190" y="2002499"/>
          <a:ext cx="528066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3. Консультации с педагогами</a:t>
          </a:r>
          <a:endParaRPr lang="ru-RU" sz="2200" kern="1200" dirty="0"/>
        </a:p>
      </dsp:txBody>
      <dsp:txXfrm>
        <a:off x="408893" y="2034202"/>
        <a:ext cx="5217254" cy="586034"/>
      </dsp:txXfrm>
    </dsp:sp>
    <dsp:sp modelId="{6B847BA7-AB39-4153-94FC-B995494F270D}">
      <dsp:nvSpPr>
        <dsp:cNvPr id="0" name=""/>
        <dsp:cNvSpPr/>
      </dsp:nvSpPr>
      <dsp:spPr>
        <a:xfrm>
          <a:off x="0" y="3325140"/>
          <a:ext cx="75438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62E551-E6B2-4B12-AB53-D3713BD321DD}">
      <dsp:nvSpPr>
        <dsp:cNvPr id="0" name=""/>
        <dsp:cNvSpPr/>
      </dsp:nvSpPr>
      <dsp:spPr>
        <a:xfrm>
          <a:off x="377190" y="3000420"/>
          <a:ext cx="528066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4. Консультации с родителями</a:t>
          </a:r>
          <a:endParaRPr lang="ru-RU" sz="2200" kern="1200" dirty="0"/>
        </a:p>
      </dsp:txBody>
      <dsp:txXfrm>
        <a:off x="408893" y="3032123"/>
        <a:ext cx="5217254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CF426-B0CB-4ACA-83BE-7068019CFF47}">
      <dsp:nvSpPr>
        <dsp:cNvPr id="0" name=""/>
        <dsp:cNvSpPr/>
      </dsp:nvSpPr>
      <dsp:spPr>
        <a:xfrm rot="5400000">
          <a:off x="5331335" y="-2235124"/>
          <a:ext cx="697310" cy="534587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предполагает взаимопроникновение, сочетание, а не дублирование методов, задач и приёмов работы</a:t>
          </a:r>
          <a:endParaRPr lang="ru-RU" sz="1400" kern="1200" dirty="0"/>
        </a:p>
      </dsp:txBody>
      <dsp:txXfrm rot="-5400000">
        <a:off x="3007054" y="123197"/>
        <a:ext cx="5311833" cy="629230"/>
      </dsp:txXfrm>
    </dsp:sp>
    <dsp:sp modelId="{9BC69A87-25A7-402B-A7F3-34C2065B1227}">
      <dsp:nvSpPr>
        <dsp:cNvPr id="0" name=""/>
        <dsp:cNvSpPr/>
      </dsp:nvSpPr>
      <dsp:spPr>
        <a:xfrm>
          <a:off x="0" y="1993"/>
          <a:ext cx="3007054" cy="8716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Принцип </a:t>
          </a:r>
          <a:r>
            <a:rPr lang="ru-RU" sz="1800" b="1" kern="1200" dirty="0" err="1" smtClean="0"/>
            <a:t>взаимодополнения</a:t>
          </a:r>
          <a:r>
            <a:rPr lang="ru-RU" sz="1800" kern="1200" dirty="0" smtClean="0"/>
            <a:t> </a:t>
          </a:r>
          <a:endParaRPr lang="ru-RU" sz="1800" kern="1200" dirty="0"/>
        </a:p>
      </dsp:txBody>
      <dsp:txXfrm>
        <a:off x="42550" y="44543"/>
        <a:ext cx="2921954" cy="786537"/>
      </dsp:txXfrm>
    </dsp:sp>
    <dsp:sp modelId="{55AD1644-315C-40B0-AE37-E39CBF79B322}">
      <dsp:nvSpPr>
        <dsp:cNvPr id="0" name=""/>
        <dsp:cNvSpPr/>
      </dsp:nvSpPr>
      <dsp:spPr>
        <a:xfrm rot="5400000">
          <a:off x="5331335" y="-1319904"/>
          <a:ext cx="697310" cy="534587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предполагает использование предоставляемого материала в полном объёме в соответствии с требованиями коррекционного блока </a:t>
          </a:r>
          <a:endParaRPr lang="ru-RU" sz="1400" kern="1200" dirty="0"/>
        </a:p>
      </dsp:txBody>
      <dsp:txXfrm rot="-5400000">
        <a:off x="3007054" y="1038417"/>
        <a:ext cx="5311833" cy="629230"/>
      </dsp:txXfrm>
    </dsp:sp>
    <dsp:sp modelId="{748D99E9-ABD7-4464-8B6F-4AB759E8DFBF}">
      <dsp:nvSpPr>
        <dsp:cNvPr id="0" name=""/>
        <dsp:cNvSpPr/>
      </dsp:nvSpPr>
      <dsp:spPr>
        <a:xfrm>
          <a:off x="0" y="917213"/>
          <a:ext cx="3007054" cy="8716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Принцип целостности и законченности </a:t>
          </a:r>
          <a:endParaRPr lang="ru-RU" sz="1800" kern="1200" dirty="0"/>
        </a:p>
      </dsp:txBody>
      <dsp:txXfrm>
        <a:off x="42550" y="959763"/>
        <a:ext cx="2921954" cy="786537"/>
      </dsp:txXfrm>
    </dsp:sp>
    <dsp:sp modelId="{72F1BFD3-F32C-4CE9-BC4C-0E537383BE4A}">
      <dsp:nvSpPr>
        <dsp:cNvPr id="0" name=""/>
        <dsp:cNvSpPr/>
      </dsp:nvSpPr>
      <dsp:spPr>
        <a:xfrm rot="5400000">
          <a:off x="5331335" y="-446544"/>
          <a:ext cx="697310" cy="534587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реализуется посредством распределения и выполнения поставленных задач между двумя специалистами.</a:t>
          </a:r>
          <a:endParaRPr lang="ru-RU" sz="1400" kern="1200" dirty="0"/>
        </a:p>
      </dsp:txBody>
      <dsp:txXfrm rot="-5400000">
        <a:off x="3007054" y="1911777"/>
        <a:ext cx="5311833" cy="629230"/>
      </dsp:txXfrm>
    </dsp:sp>
    <dsp:sp modelId="{6F613FFD-584E-4E3B-8464-2EEA24AEEA37}">
      <dsp:nvSpPr>
        <dsp:cNvPr id="0" name=""/>
        <dsp:cNvSpPr/>
      </dsp:nvSpPr>
      <dsp:spPr>
        <a:xfrm>
          <a:off x="0" y="1832433"/>
          <a:ext cx="3007054" cy="8716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Принцип эффективности</a:t>
          </a:r>
          <a:r>
            <a:rPr lang="ru-RU" sz="1800" kern="1200" dirty="0" smtClean="0"/>
            <a:t> </a:t>
          </a:r>
          <a:endParaRPr lang="ru-RU" sz="1800" kern="1200" dirty="0"/>
        </a:p>
      </dsp:txBody>
      <dsp:txXfrm>
        <a:off x="42550" y="1874983"/>
        <a:ext cx="2921954" cy="786537"/>
      </dsp:txXfrm>
    </dsp:sp>
    <dsp:sp modelId="{95DE72CB-2BC1-4976-9B0F-8D07A81C5053}">
      <dsp:nvSpPr>
        <dsp:cNvPr id="0" name=""/>
        <dsp:cNvSpPr/>
      </dsp:nvSpPr>
      <dsp:spPr>
        <a:xfrm>
          <a:off x="0" y="2747652"/>
          <a:ext cx="3007054" cy="8716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Принцип «сотворчества» и разнообразия</a:t>
          </a:r>
          <a:r>
            <a:rPr lang="ru-RU" sz="1800" kern="1200" dirty="0" smtClean="0"/>
            <a:t> </a:t>
          </a:r>
          <a:endParaRPr lang="ru-RU" sz="1800" kern="1200" dirty="0"/>
        </a:p>
      </dsp:txBody>
      <dsp:txXfrm>
        <a:off x="42550" y="2790202"/>
        <a:ext cx="2921954" cy="786537"/>
      </dsp:txXfrm>
    </dsp:sp>
    <dsp:sp modelId="{2285336B-033F-4FF8-A2B1-971B7D4DCFF8}">
      <dsp:nvSpPr>
        <dsp:cNvPr id="0" name=""/>
        <dsp:cNvSpPr/>
      </dsp:nvSpPr>
      <dsp:spPr>
        <a:xfrm>
          <a:off x="3029787" y="2772599"/>
          <a:ext cx="5239551" cy="871637"/>
        </a:xfrm>
        <a:prstGeom prst="roundRect">
          <a:avLst/>
        </a:prstGeom>
        <a:solidFill>
          <a:srgbClr val="FFD6D1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</a:rPr>
            <a:t>разнообразия</a:t>
          </a:r>
          <a:r>
            <a:rPr lang="ru-RU" sz="1300" kern="1200" dirty="0" smtClean="0">
              <a:solidFill>
                <a:schemeClr val="tx1"/>
              </a:solidFill>
            </a:rPr>
            <a:t> предполагает создание творческой атмосферы с использованием развивающих заданий игрового характера, когда дети непосредственно с удовольствием и с интересом получают и усваивают предлагаемый материал.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3072337" y="2815149"/>
        <a:ext cx="5154451" cy="786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543800" cy="1524000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bg1"/>
                </a:solidFill>
              </a:rPr>
              <a:t>Взаимодействие учителя-дефектолога и учителя-логопеда в процессе коррекционной работы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085184"/>
            <a:ext cx="6858000" cy="990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Учитель-логопед: Зарипова </a:t>
            </a:r>
            <a:r>
              <a:rPr lang="ru-RU" sz="2000" dirty="0" err="1" smtClean="0"/>
              <a:t>Элиза</a:t>
            </a:r>
            <a:r>
              <a:rPr lang="ru-RU" sz="2000" dirty="0" smtClean="0"/>
              <a:t> </a:t>
            </a:r>
            <a:r>
              <a:rPr lang="ru-RU" sz="2000" dirty="0" err="1" smtClean="0"/>
              <a:t>Динарисовна</a:t>
            </a:r>
            <a:endParaRPr lang="ru-RU" sz="2000" dirty="0" smtClean="0"/>
          </a:p>
          <a:p>
            <a:r>
              <a:rPr lang="ru-RU" sz="2000" dirty="0" smtClean="0"/>
              <a:t>Учитель-дефектолог: Александрова Ольга Владимировна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86441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81930"/>
            <a:ext cx="6493768" cy="10608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Развитие </a:t>
            </a:r>
            <a:r>
              <a:rPr lang="ru-RU" dirty="0" smtClean="0"/>
              <a:t>внимания</a:t>
            </a:r>
            <a:br>
              <a:rPr lang="ru-RU" dirty="0" smtClean="0"/>
            </a:br>
            <a:r>
              <a:rPr lang="ru-RU" sz="3600" i="1" dirty="0" smtClean="0"/>
              <a:t>зрительное внимание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2796"/>
            <a:ext cx="7543800" cy="4100196"/>
          </a:xfrm>
        </p:spPr>
        <p:txBody>
          <a:bodyPr/>
          <a:lstStyle/>
          <a:p>
            <a:r>
              <a:rPr lang="ru-RU" dirty="0"/>
              <a:t>Например, для коррекции и </a:t>
            </a:r>
            <a:r>
              <a:rPr lang="ru-RU" b="1" i="1" dirty="0"/>
              <a:t>развития зрительного внимания</a:t>
            </a:r>
            <a:r>
              <a:rPr lang="ru-RU" dirty="0"/>
              <a:t> </a:t>
            </a:r>
            <a:r>
              <a:rPr lang="ru-RU" b="1" dirty="0"/>
              <a:t>дефектолог</a:t>
            </a:r>
            <a:r>
              <a:rPr lang="ru-RU" dirty="0"/>
              <a:t> использует игры на нахождение отличий между картинками, использует корректурные пробы, задания, где требуется найди рисунок, похожий на образец и пр.)</a:t>
            </a:r>
          </a:p>
          <a:p>
            <a:r>
              <a:rPr lang="ru-RU" dirty="0"/>
              <a:t>А</a:t>
            </a:r>
            <a:r>
              <a:rPr lang="ru-RU" b="1" dirty="0"/>
              <a:t> Учитель-логопед, </a:t>
            </a:r>
            <a:r>
              <a:rPr lang="ru-RU" dirty="0"/>
              <a:t>решая задачи на развитие зрительного внимания, предлагает занимательные игры на материале изучения букв, например: «Помоги червячку найти правильную букву» или же игра «Собери слово» и пр.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2543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781800" cy="1015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внимания</a:t>
            </a:r>
            <a:br>
              <a:rPr lang="ru-RU" dirty="0" smtClean="0"/>
            </a:br>
            <a:r>
              <a:rPr lang="ru-RU" sz="3600" i="1" dirty="0" smtClean="0"/>
              <a:t>слуховое внимание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7698432" cy="4680520"/>
          </a:xfrm>
        </p:spPr>
        <p:txBody>
          <a:bodyPr>
            <a:normAutofit/>
          </a:bodyPr>
          <a:lstStyle/>
          <a:p>
            <a:r>
              <a:rPr lang="ru-RU" dirty="0" smtClean="0"/>
              <a:t>Для </a:t>
            </a:r>
            <a:r>
              <a:rPr lang="ru-RU" dirty="0"/>
              <a:t>развития</a:t>
            </a:r>
            <a:r>
              <a:rPr lang="ru-RU" b="1" dirty="0"/>
              <a:t> </a:t>
            </a:r>
            <a:r>
              <a:rPr lang="ru-RU" i="1" dirty="0"/>
              <a:t>слухового внимания </a:t>
            </a:r>
            <a:r>
              <a:rPr lang="ru-RU" b="1" dirty="0"/>
              <a:t>учитель-дефектолог</a:t>
            </a:r>
            <a:r>
              <a:rPr lang="ru-RU" dirty="0"/>
              <a:t> предлагает детям прослушать музыкальные инструменты и  выполнить соответствующие им движения, следуя инструкции педагога.</a:t>
            </a:r>
          </a:p>
          <a:p>
            <a:r>
              <a:rPr lang="ru-RU" b="1" dirty="0"/>
              <a:t>А учитель-логопед </a:t>
            </a:r>
            <a:r>
              <a:rPr lang="ru-RU" dirty="0"/>
              <a:t>для развития того же слухового внимания просит ребёнка послушать и запомнить последовательность звуков музыкальных инструментов, а затем верно их воспроизвести.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440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6637784" cy="8354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внимания</a:t>
            </a:r>
            <a:br>
              <a:rPr lang="ru-RU" dirty="0" smtClean="0"/>
            </a:br>
            <a:r>
              <a:rPr lang="ru-RU" sz="3600" i="1" dirty="0" smtClean="0"/>
              <a:t>сравнение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556" y="1453617"/>
            <a:ext cx="8280920" cy="417423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коррекционно-развивающем процессе </a:t>
            </a:r>
            <a:r>
              <a:rPr lang="ru-RU" b="1" dirty="0"/>
              <a:t>дефектологу важно</a:t>
            </a:r>
            <a:r>
              <a:rPr lang="ru-RU" dirty="0"/>
              <a:t> научить детей </a:t>
            </a:r>
            <a:r>
              <a:rPr lang="ru-RU" b="1" i="1" dirty="0"/>
              <a:t>сравнивать предметы</a:t>
            </a:r>
            <a:r>
              <a:rPr lang="ru-RU" dirty="0"/>
              <a:t>, находить в них не только различия, что детям дается гораздо легче, но и выделять общее между ними, таким образом способствуя развитию ассоциативного мышления (пример, найди сходства и различия между предметами по картинкам).</a:t>
            </a:r>
          </a:p>
          <a:p>
            <a:r>
              <a:rPr lang="ru-RU" dirty="0"/>
              <a:t>А</a:t>
            </a:r>
            <a:r>
              <a:rPr lang="ru-RU" b="1" dirty="0"/>
              <a:t> у учителя-логопеда </a:t>
            </a:r>
            <a:r>
              <a:rPr lang="ru-RU" dirty="0"/>
              <a:t>может быть игра на использование сравнения при употреблении слов антонимов. Например, дети учатся определять противоположное эмоциональное состояние человека. И что немало важно: сами демонстрируют их на себе, тем самым не только проговаривая необходимые слова-антонимы, но и переживая их.</a:t>
            </a:r>
          </a:p>
        </p:txBody>
      </p:sp>
    </p:spTree>
    <p:extLst>
      <p:ext uri="{BB962C8B-B14F-4D97-AF65-F5344CB8AC3E}">
        <p14:creationId xmlns:p14="http://schemas.microsoft.com/office/powerpoint/2010/main" val="3916845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781800" cy="9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внимания</a:t>
            </a:r>
            <a:br>
              <a:rPr lang="ru-RU" dirty="0" smtClean="0"/>
            </a:br>
            <a:r>
              <a:rPr lang="ru-RU" sz="3600" i="1" dirty="0" smtClean="0"/>
              <a:t>классификация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340768"/>
            <a:ext cx="7543800" cy="3886200"/>
          </a:xfrm>
        </p:spPr>
        <p:txBody>
          <a:bodyPr/>
          <a:lstStyle/>
          <a:p>
            <a:r>
              <a:rPr lang="ru-RU" dirty="0"/>
              <a:t>Не менее важным является процесс</a:t>
            </a:r>
            <a:r>
              <a:rPr lang="ru-RU" b="1" dirty="0"/>
              <a:t> </a:t>
            </a:r>
            <a:r>
              <a:rPr lang="ru-RU" dirty="0"/>
              <a:t>формирования такой мыслительной операции</a:t>
            </a:r>
            <a:r>
              <a:rPr lang="ru-RU" b="1" dirty="0"/>
              <a:t>, </a:t>
            </a:r>
            <a:r>
              <a:rPr lang="ru-RU" b="1" i="1" dirty="0"/>
              <a:t>как классификация</a:t>
            </a:r>
            <a:r>
              <a:rPr lang="ru-RU" b="1" dirty="0"/>
              <a:t>. Учитель-дефектолог </a:t>
            </a:r>
            <a:r>
              <a:rPr lang="ru-RU" dirty="0"/>
              <a:t>может предложить игру «Кому что нужно»: какие инструменты нужны повару для работы?)</a:t>
            </a:r>
          </a:p>
          <a:p>
            <a:r>
              <a:rPr lang="ru-RU" b="1" dirty="0"/>
              <a:t>Важным в работе логопеда является научить </a:t>
            </a:r>
            <a:r>
              <a:rPr lang="ru-RU" dirty="0"/>
              <a:t>классифицировать звуки по признаку - гласный или согласный, твердый или мягкий, глухой или звонкий</a:t>
            </a:r>
          </a:p>
        </p:txBody>
      </p:sp>
    </p:spTree>
    <p:extLst>
      <p:ext uri="{BB962C8B-B14F-4D97-AF65-F5344CB8AC3E}">
        <p14:creationId xmlns:p14="http://schemas.microsoft.com/office/powerpoint/2010/main" val="1024556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781800" cy="852101"/>
          </a:xfrm>
        </p:spPr>
        <p:txBody>
          <a:bodyPr>
            <a:normAutofit fontScale="90000"/>
          </a:bodyPr>
          <a:lstStyle/>
          <a:p>
            <a:r>
              <a:rPr lang="ru-RU" dirty="0"/>
              <a:t>Развитие </a:t>
            </a:r>
            <a:r>
              <a:rPr lang="ru-RU" dirty="0" smtClean="0"/>
              <a:t>воображения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1015" y="1040740"/>
            <a:ext cx="84695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 </a:t>
            </a:r>
            <a:r>
              <a:rPr lang="ru-RU" sz="2400" b="1" dirty="0"/>
              <a:t>учитель-дефектолог</a:t>
            </a:r>
            <a:r>
              <a:rPr lang="ru-RU" sz="2400" dirty="0"/>
              <a:t> может предложить Игру «На что это похоже?»: дается элементарное схематичное изображение, по которому нужно определить, что напоминает этот рисунок.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А</a:t>
            </a:r>
            <a:r>
              <a:rPr lang="ru-RU" sz="2400" b="1" dirty="0"/>
              <a:t> учитель-логопед, </a:t>
            </a:r>
            <a:r>
              <a:rPr lang="ru-RU" sz="2400" dirty="0"/>
              <a:t>развивая воображение, использует </a:t>
            </a:r>
            <a:r>
              <a:rPr lang="ru-RU" sz="2400" dirty="0" err="1"/>
              <a:t>мнемокарточки</a:t>
            </a:r>
            <a:r>
              <a:rPr lang="ru-RU" sz="2400" dirty="0"/>
              <a:t> и </a:t>
            </a:r>
            <a:r>
              <a:rPr lang="ru-RU" sz="2400" dirty="0" err="1"/>
              <a:t>мнемотаблицы</a:t>
            </a:r>
            <a:r>
              <a:rPr lang="ru-RU" sz="2400" dirty="0"/>
              <a:t> при пересказах и составлении рассказов, например, назови цвет посуды - это изображение цветных фигур.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111" r="2491" b="1"/>
          <a:stretch/>
        </p:blipFill>
        <p:spPr bwMode="auto">
          <a:xfrm>
            <a:off x="4728447" y="3717032"/>
            <a:ext cx="4102106" cy="27368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8483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6781800" cy="7634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Развитие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592" y="1124744"/>
            <a:ext cx="8748464" cy="2520280"/>
          </a:xfrm>
        </p:spPr>
        <p:txBody>
          <a:bodyPr>
            <a:noAutofit/>
          </a:bodyPr>
          <a:lstStyle/>
          <a:p>
            <a:pPr algn="just"/>
            <a:endParaRPr lang="ru-RU" dirty="0" smtClean="0"/>
          </a:p>
          <a:p>
            <a:r>
              <a:rPr lang="ru-RU" dirty="0"/>
              <a:t>Одной из основных задач</a:t>
            </a:r>
            <a:r>
              <a:rPr lang="ru-RU" b="1" dirty="0"/>
              <a:t> учителя-логопеда </a:t>
            </a:r>
            <a:r>
              <a:rPr lang="ru-RU" dirty="0"/>
              <a:t>является коррекция </a:t>
            </a:r>
            <a:r>
              <a:rPr lang="ru-RU" b="1" i="1" dirty="0"/>
              <a:t>звукопроизношения</a:t>
            </a:r>
            <a:r>
              <a:rPr lang="ru-RU" b="1" dirty="0"/>
              <a:t> </a:t>
            </a:r>
            <a:r>
              <a:rPr lang="ru-RU" dirty="0"/>
              <a:t>(подготовка органов артикуляции к воспроизведению звуков, постановка звуков, автоматизация и их дифференциация).</a:t>
            </a:r>
          </a:p>
          <a:p>
            <a:r>
              <a:rPr lang="ru-RU" b="1" dirty="0"/>
              <a:t>учитель-дефектолог на своих занятиях </a:t>
            </a:r>
            <a:r>
              <a:rPr lang="ru-RU" dirty="0"/>
              <a:t>осуществляет контроль за правильным произношением этих звуков в речи детей. С этой целью логопед консультирует коллегу по поводу того, над какой группой звуков ведется работа в данный момент.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744" y="3933056"/>
            <a:ext cx="3635896" cy="2759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7604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60648"/>
            <a:ext cx="6781800" cy="10870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речи</a:t>
            </a:r>
            <a:br>
              <a:rPr lang="ru-RU" dirty="0" smtClean="0"/>
            </a:br>
            <a:r>
              <a:rPr lang="ru-RU" sz="3600" i="1" dirty="0" smtClean="0"/>
              <a:t>фонематический слух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124744"/>
            <a:ext cx="7543800" cy="4111352"/>
          </a:xfrm>
        </p:spPr>
        <p:txBody>
          <a:bodyPr/>
          <a:lstStyle/>
          <a:p>
            <a:r>
              <a:rPr lang="ru-RU" dirty="0"/>
              <a:t>Развивая </a:t>
            </a:r>
            <a:r>
              <a:rPr lang="ru-RU" b="1" i="1" dirty="0"/>
              <a:t>фонематический слух</a:t>
            </a:r>
            <a:r>
              <a:rPr lang="ru-RU" i="1" dirty="0"/>
              <a:t>,</a:t>
            </a:r>
            <a:r>
              <a:rPr lang="ru-RU" dirty="0"/>
              <a:t> </a:t>
            </a:r>
            <a:r>
              <a:rPr lang="ru-RU" b="1" dirty="0"/>
              <a:t>учитель-логопед</a:t>
            </a:r>
            <a:r>
              <a:rPr lang="ru-RU" dirty="0"/>
              <a:t> предлагает детям, например, игру «Домики» на определение позиции заданного звука в словах.</a:t>
            </a:r>
          </a:p>
          <a:p>
            <a:r>
              <a:rPr lang="ru-RU" dirty="0"/>
              <a:t>А </a:t>
            </a:r>
            <a:r>
              <a:rPr lang="ru-RU" b="1" dirty="0"/>
              <a:t>учитель-дефектолог </a:t>
            </a:r>
            <a:r>
              <a:rPr lang="ru-RU" dirty="0"/>
              <a:t>решает эту же задачу в процессе развития слухоречевой памяти (например, предлагая запомнить и повторить слова: дом-том-ком-гном)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6158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576" y="404664"/>
            <a:ext cx="6781800" cy="1015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речи</a:t>
            </a:r>
            <a:br>
              <a:rPr lang="ru-RU" dirty="0" smtClean="0"/>
            </a:br>
            <a:r>
              <a:rPr lang="ru-RU" sz="3600" i="1" dirty="0" smtClean="0"/>
              <a:t>слоговая структура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543800" cy="3886200"/>
          </a:xfrm>
        </p:spPr>
        <p:txBody>
          <a:bodyPr/>
          <a:lstStyle/>
          <a:p>
            <a:r>
              <a:rPr lang="ru-RU" dirty="0"/>
              <a:t>Работая над </a:t>
            </a:r>
            <a:r>
              <a:rPr lang="ru-RU" b="1" i="1" dirty="0"/>
              <a:t>слоговой структурой</a:t>
            </a:r>
            <a:r>
              <a:rPr lang="ru-RU" dirty="0"/>
              <a:t> слова,</a:t>
            </a:r>
            <a:r>
              <a:rPr lang="ru-RU" b="1" dirty="0"/>
              <a:t> учитель-логопед, </a:t>
            </a:r>
            <a:r>
              <a:rPr lang="ru-RU" dirty="0"/>
              <a:t>например, учит детей менять в слове слоги местами и получать таким образом новое слово.</a:t>
            </a:r>
          </a:p>
          <a:p>
            <a:r>
              <a:rPr lang="ru-RU" dirty="0"/>
              <a:t>А</a:t>
            </a:r>
            <a:r>
              <a:rPr lang="ru-RU" b="1" dirty="0"/>
              <a:t> учитель-дефектолог </a:t>
            </a:r>
            <a:r>
              <a:rPr lang="ru-RU" dirty="0"/>
              <a:t>осуществляет контроль за произнесением слов сложной слоговой структуры, предлагая детям задания с предварительно подобранными «сложными» словами, например,  при составлении логических задач, типа: в аквариуме больше рыб или карасей?)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0579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4568" y="332656"/>
            <a:ext cx="6781800" cy="1015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речи</a:t>
            </a:r>
            <a:br>
              <a:rPr lang="ru-RU" dirty="0" smtClean="0"/>
            </a:br>
            <a:r>
              <a:rPr lang="ru-RU" sz="3600" i="1" dirty="0" smtClean="0"/>
              <a:t>лексико-грамматическая категория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72816"/>
            <a:ext cx="7543800" cy="3886200"/>
          </a:xfrm>
        </p:spPr>
        <p:txBody>
          <a:bodyPr/>
          <a:lstStyle/>
          <a:p>
            <a:r>
              <a:rPr lang="ru-RU" dirty="0"/>
              <a:t>Работа по развитию </a:t>
            </a:r>
            <a:r>
              <a:rPr lang="ru-RU" b="1" i="1" dirty="0"/>
              <a:t>лексико-грамматических категорий</a:t>
            </a:r>
            <a:r>
              <a:rPr lang="ru-RU" dirty="0"/>
              <a:t> </a:t>
            </a:r>
            <a:r>
              <a:rPr lang="ru-RU" b="1" dirty="0"/>
              <a:t>учителем-логопедом </a:t>
            </a:r>
            <a:r>
              <a:rPr lang="ru-RU" dirty="0"/>
              <a:t>ведётся в процессе словоизменения и словообразования, например, в играх «Паровозик» и «Собери семейку слов».</a:t>
            </a:r>
          </a:p>
          <a:p>
            <a:r>
              <a:rPr lang="ru-RU" dirty="0"/>
              <a:t>А</a:t>
            </a:r>
            <a:r>
              <a:rPr lang="ru-RU" b="1" dirty="0"/>
              <a:t> учитель-дефектолог </a:t>
            </a:r>
            <a:r>
              <a:rPr lang="ru-RU" dirty="0"/>
              <a:t>одновременно ведёт контроль над грамматически правильным произнесением фразы в процессе применения игр. Важно не только сообразить и показать правильный ответ, но и правильно его сформулировать.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8457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6532" y="260648"/>
            <a:ext cx="9144000" cy="21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/>
              <a:t>Формирование </a:t>
            </a:r>
            <a:r>
              <a:rPr lang="ru-RU" sz="4400" dirty="0" smtClean="0"/>
              <a:t>элементарных </a:t>
            </a:r>
            <a:r>
              <a:rPr lang="ru-RU" sz="4400" dirty="0"/>
              <a:t>математических представлений </a:t>
            </a:r>
            <a:r>
              <a:rPr lang="ru-RU" dirty="0"/>
              <a:t>(ФЭМП)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364904"/>
            <a:ext cx="7543800" cy="2754197"/>
          </a:xfrm>
        </p:spPr>
        <p:txBody>
          <a:bodyPr>
            <a:normAutofit/>
          </a:bodyPr>
          <a:lstStyle/>
          <a:p>
            <a:r>
              <a:rPr lang="ru-RU" b="1" dirty="0"/>
              <a:t>Дефектолог </a:t>
            </a:r>
            <a:r>
              <a:rPr lang="ru-RU" dirty="0"/>
              <a:t>проводит занятие по изучению</a:t>
            </a:r>
            <a:r>
              <a:rPr lang="ru-RU" b="1" dirty="0"/>
              <a:t> </a:t>
            </a:r>
            <a:r>
              <a:rPr lang="ru-RU" dirty="0"/>
              <a:t> порядковому и количественному счету.</a:t>
            </a:r>
          </a:p>
          <a:p>
            <a:r>
              <a:rPr lang="ru-RU" dirty="0"/>
              <a:t>Решая эту же задачу, </a:t>
            </a:r>
            <a:r>
              <a:rPr lang="ru-RU" b="1" dirty="0"/>
              <a:t>учитель-логопед</a:t>
            </a:r>
            <a:r>
              <a:rPr lang="ru-RU" dirty="0"/>
              <a:t> учит детей определять количество звуков, букв, слогов в слове, слов в предложении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s://kurspresent.ru/assets/images/resources/598/fullsiz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365104"/>
            <a:ext cx="2520280" cy="2405067"/>
          </a:xfrm>
          <a:prstGeom prst="rect">
            <a:avLst/>
          </a:prstGeom>
          <a:noFill/>
          <a:effectLst>
            <a:glow>
              <a:schemeClr val="accent1"/>
            </a:glow>
            <a:outerShdw dist="50800" algn="ctr" rotWithShape="0">
              <a:srgbClr val="000000"/>
            </a:outerShdw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229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Успешность воспитания, развития и социальной адаптации детей зависит от правильной слаженной и грамотно организованной работы всех участников психолого-педагогического процесса.</a:t>
            </a:r>
          </a:p>
        </p:txBody>
      </p:sp>
      <p:sp>
        <p:nvSpPr>
          <p:cNvPr id="5" name="Овал 4"/>
          <p:cNvSpPr/>
          <p:nvPr/>
        </p:nvSpPr>
        <p:spPr>
          <a:xfrm>
            <a:off x="1763688" y="476672"/>
            <a:ext cx="5256584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Ограниченные </a:t>
            </a:r>
            <a:r>
              <a:rPr lang="ru-RU" sz="2800" dirty="0"/>
              <a:t>возможности здоровья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13638" y="2780928"/>
            <a:ext cx="637270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 smtClean="0"/>
          </a:p>
          <a:p>
            <a:pPr algn="ctr"/>
            <a:r>
              <a:rPr lang="ru-RU" sz="2200" dirty="0" smtClean="0"/>
              <a:t>лицо</a:t>
            </a:r>
            <a:r>
              <a:rPr lang="ru-RU" sz="2200" dirty="0"/>
              <a:t>, имеющее физический</a:t>
            </a:r>
          </a:p>
          <a:p>
            <a:pPr algn="ctr"/>
            <a:r>
              <a:rPr lang="ru-RU" sz="2200" dirty="0"/>
              <a:t>и/или психический недостатки, которые</a:t>
            </a:r>
          </a:p>
          <a:p>
            <a:pPr algn="ctr"/>
            <a:r>
              <a:rPr lang="ru-RU" sz="2200" dirty="0"/>
              <a:t>препятствуют освоению образовательных</a:t>
            </a:r>
          </a:p>
          <a:p>
            <a:pPr algn="ctr"/>
            <a:r>
              <a:rPr lang="ru-RU" sz="2200" dirty="0"/>
              <a:t>программ без создания специальных условий</a:t>
            </a:r>
          </a:p>
          <a:p>
            <a:pPr algn="ctr"/>
            <a:r>
              <a:rPr lang="ru-RU" sz="2200" dirty="0"/>
              <a:t>для получения образования</a:t>
            </a:r>
            <a:r>
              <a:rPr lang="ru-RU" sz="2200" dirty="0" smtClean="0"/>
              <a:t>.</a:t>
            </a:r>
          </a:p>
          <a:p>
            <a:pPr algn="ctr"/>
            <a:endParaRPr lang="ru-RU" sz="2400" dirty="0"/>
          </a:p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187164" y="2420888"/>
            <a:ext cx="50405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6623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69776"/>
            <a:ext cx="6781800" cy="9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ФЭМП</a:t>
            </a:r>
            <a:br>
              <a:rPr lang="ru-RU" dirty="0" smtClean="0"/>
            </a:br>
            <a:r>
              <a:rPr lang="ru-RU" sz="3600" i="1" dirty="0" smtClean="0"/>
              <a:t>сравнение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7543800" cy="3886200"/>
          </a:xfrm>
        </p:spPr>
        <p:txBody>
          <a:bodyPr/>
          <a:lstStyle/>
          <a:p>
            <a:r>
              <a:rPr lang="ru-RU" b="1" dirty="0"/>
              <a:t>Учитель-дефектолог учит </a:t>
            </a:r>
            <a:r>
              <a:rPr lang="ru-RU" b="1" dirty="0" smtClean="0"/>
              <a:t>детей</a:t>
            </a:r>
            <a:r>
              <a:rPr lang="ru-RU" b="1" dirty="0"/>
              <a:t> </a:t>
            </a:r>
            <a:r>
              <a:rPr lang="ru-RU" dirty="0"/>
              <a:t> сравнивать и уравнивать количество предметов (например, ребенок должен определить: и чего больше на картинке? Или же сделать так, чтобы предметов стало поровну) .</a:t>
            </a:r>
          </a:p>
          <a:p>
            <a:r>
              <a:rPr lang="ru-RU" dirty="0"/>
              <a:t>А </a:t>
            </a:r>
            <a:r>
              <a:rPr lang="ru-RU" b="1" dirty="0"/>
              <a:t>учитель-логопед </a:t>
            </a:r>
            <a:r>
              <a:rPr lang="ru-RU" dirty="0"/>
              <a:t>обучает сравнению слов по количеству звуков или букв.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574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781800" cy="1015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ФЭМП</a:t>
            </a:r>
            <a:br>
              <a:rPr lang="ru-RU" dirty="0" smtClean="0"/>
            </a:br>
            <a:r>
              <a:rPr lang="ru-RU" sz="3600" i="1" dirty="0" smtClean="0"/>
              <a:t>решение задач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120568" cy="511256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Одним из важнейших видов деятельности является </a:t>
            </a:r>
            <a:r>
              <a:rPr lang="ru-RU" b="1" i="1" dirty="0"/>
              <a:t>решение</a:t>
            </a:r>
            <a:r>
              <a:rPr lang="ru-RU" dirty="0"/>
              <a:t> </a:t>
            </a:r>
            <a:r>
              <a:rPr lang="ru-RU" b="1" i="1" dirty="0"/>
              <a:t>арифметических задач</a:t>
            </a:r>
            <a:r>
              <a:rPr lang="ru-RU" dirty="0"/>
              <a:t>, поскольку это способствует развитию элементов логического мышления и связной речи. </a:t>
            </a:r>
            <a:r>
              <a:rPr lang="ru-RU" b="1" dirty="0"/>
              <a:t>Учитель-дефектолог</a:t>
            </a:r>
            <a:r>
              <a:rPr lang="ru-RU" dirty="0"/>
              <a:t> учит детей решать задачи на сложение и вычитание с опорой на наглядность.</a:t>
            </a:r>
          </a:p>
          <a:p>
            <a:r>
              <a:rPr lang="ru-RU" dirty="0"/>
              <a:t>А </a:t>
            </a:r>
            <a:r>
              <a:rPr lang="ru-RU" b="1" dirty="0"/>
              <a:t>учитель-логопед</a:t>
            </a:r>
            <a:r>
              <a:rPr lang="ru-RU" dirty="0"/>
              <a:t>, преследуя те же цели, ведёт работу по обучению детей преобразованию предложений, например, в задании «Добавь еще одно слово в предложение».</a:t>
            </a:r>
          </a:p>
          <a:p>
            <a:r>
              <a:rPr lang="ru-RU" dirty="0"/>
              <a:t>На занятиях </a:t>
            </a:r>
            <a:r>
              <a:rPr lang="ru-RU" b="1" dirty="0"/>
              <a:t>с дефектологом</a:t>
            </a:r>
            <a:r>
              <a:rPr lang="ru-RU" dirty="0"/>
              <a:t> дети учатся отсчету предметов в пределах 10-ти </a:t>
            </a:r>
          </a:p>
          <a:p>
            <a:r>
              <a:rPr lang="ru-RU" dirty="0"/>
              <a:t>А на занятиях </a:t>
            </a:r>
            <a:r>
              <a:rPr lang="ru-RU" b="1" dirty="0"/>
              <a:t>с логопедом </a:t>
            </a:r>
            <a:r>
              <a:rPr lang="ru-RU" dirty="0"/>
              <a:t>дети учатся согласовать имена существительные с именами числительными, например, посредством задания «Достань из мешочка 10 утят, считай вслух и называй предмет. Проверь и скажи, сколько всего утят ты достал.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2280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Таким образом, даже при не совместных занятиях логопеда и дефектолога, системно и систематизировано решаются единые задачи по развитию познавательных процессов, развитию общей, мелкой, артикуляционной моторики, обогащению коммуникативного опыта (общение с социумом в разных направлениях) и в целом коррекции недостатков развития у дошкольников с </a:t>
            </a:r>
            <a:r>
              <a:rPr lang="ru-RU" dirty="0" smtClean="0"/>
              <a:t>ОВЗ.</a:t>
            </a:r>
            <a:endParaRPr lang="ru-RU" dirty="0"/>
          </a:p>
          <a:p>
            <a:pPr algn="just"/>
            <a:endParaRPr lang="ru-RU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221088"/>
            <a:ext cx="4968552" cy="2124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4957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7818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Формы взаимодействия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8597897"/>
              </p:ext>
            </p:extLst>
          </p:nvPr>
        </p:nvGraphicFramePr>
        <p:xfrm>
          <a:off x="827584" y="2204864"/>
          <a:ext cx="75438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1445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7818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Принципы взаимодействия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2169068"/>
              </p:ext>
            </p:extLst>
          </p:nvPr>
        </p:nvGraphicFramePr>
        <p:xfrm>
          <a:off x="395536" y="2132856"/>
          <a:ext cx="835292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472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257800"/>
            <a:ext cx="6781800" cy="16002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/>
              <a:t>На подгрупповых занятиях учитель-дефектолог осуществляет ознакомление детей с предметным окружением и формирует элементарные математические представления</a:t>
            </a:r>
            <a:r>
              <a:rPr lang="ru-RU" sz="2700" dirty="0" smtClean="0"/>
              <a:t>.</a:t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В это же время учитель-логопед формирует лексико-грамматический строй языка и развивает связную речь детей, а также формирует звукопроизношение и занимается подготовкой к обучению грамоте.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32656"/>
            <a:ext cx="3024336" cy="2039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192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8640"/>
            <a:ext cx="7543800" cy="2943200"/>
          </a:xfrm>
        </p:spPr>
        <p:txBody>
          <a:bodyPr/>
          <a:lstStyle/>
          <a:p>
            <a:pPr algn="just"/>
            <a:r>
              <a:rPr lang="ru-RU" dirty="0"/>
              <a:t>Для подготовки данных видов занятий </a:t>
            </a:r>
            <a:r>
              <a:rPr lang="ru-RU" b="1" dirty="0"/>
              <a:t>учитель-логопед</a:t>
            </a:r>
            <a:r>
              <a:rPr lang="ru-RU" dirty="0"/>
              <a:t> подбирает речевой материал для детей, </a:t>
            </a:r>
            <a:r>
              <a:rPr lang="ru-RU" b="1" dirty="0"/>
              <a:t>учитель-дефектолог</a:t>
            </a:r>
            <a:r>
              <a:rPr lang="ru-RU" dirty="0"/>
              <a:t> регулирует познавательную составляющую. Оба специалиста учитывают возрастные, интеллектуальные и индивидуальные особенности каждого ребёнка.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19" y="3121536"/>
            <a:ext cx="4660093" cy="31877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760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336704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</a:t>
            </a:r>
            <a:r>
              <a:rPr lang="ru-RU" dirty="0"/>
              <a:t>сенсорного восприятия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учитель-дефектолог</a:t>
            </a:r>
            <a:r>
              <a:rPr lang="ru-RU" dirty="0" smtClean="0"/>
              <a:t> </a:t>
            </a:r>
            <a:r>
              <a:rPr lang="ru-RU" dirty="0"/>
              <a:t>развивает тактильно-двигательного восприятия: дети учатся различать предметы на ощупь по различным признакам: форма, материал, текстура).</a:t>
            </a:r>
          </a:p>
          <a:p>
            <a:r>
              <a:rPr lang="ru-RU" dirty="0"/>
              <a:t>А </a:t>
            </a:r>
            <a:r>
              <a:rPr lang="ru-RU" b="1" dirty="0" smtClean="0"/>
              <a:t>учитель-логопед</a:t>
            </a:r>
            <a:r>
              <a:rPr lang="ru-RU" dirty="0"/>
              <a:t> </a:t>
            </a:r>
            <a:r>
              <a:rPr lang="ru-RU" dirty="0" smtClean="0"/>
              <a:t>в </a:t>
            </a:r>
            <a:r>
              <a:rPr lang="ru-RU" dirty="0"/>
              <a:t>свою очередь, развивает</a:t>
            </a:r>
            <a:r>
              <a:rPr lang="ru-RU" b="1" dirty="0"/>
              <a:t> </a:t>
            </a:r>
            <a:r>
              <a:rPr lang="ru-RU" dirty="0"/>
              <a:t>мелкую моторику пальцев рук, как с речевым, так и без речевого сопровождения.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127274"/>
            <a:ext cx="4896544" cy="2147312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254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846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2952" y="578497"/>
            <a:ext cx="6781800" cy="9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СЕНСОРНОЕ ВОСПРИЯТИЕ</a:t>
            </a:r>
            <a:br>
              <a:rPr lang="ru-RU" dirty="0" smtClean="0"/>
            </a:br>
            <a:r>
              <a:rPr lang="ru-RU" sz="3600" i="1" dirty="0" smtClean="0"/>
              <a:t>пространство и время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952" y="1556792"/>
            <a:ext cx="7656472" cy="4392488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/>
              <a:t>Другим примером по развитию сенсорного восприятия является работа по развитию пространственных и временных представлений</a:t>
            </a:r>
            <a:r>
              <a:rPr lang="ru-RU" sz="2800" b="1" dirty="0"/>
              <a:t> </a:t>
            </a:r>
            <a:r>
              <a:rPr lang="ru-RU" sz="2800" dirty="0"/>
              <a:t>у детей</a:t>
            </a:r>
            <a:r>
              <a:rPr lang="ru-RU" sz="2800" b="1" dirty="0"/>
              <a:t>:</a:t>
            </a:r>
            <a:r>
              <a:rPr lang="ru-RU" sz="2800" dirty="0"/>
              <a:t> </a:t>
            </a:r>
            <a:r>
              <a:rPr lang="ru-RU" sz="2800" b="1" dirty="0"/>
              <a:t>дефектолог</a:t>
            </a:r>
            <a:r>
              <a:rPr lang="ru-RU" sz="2800" dirty="0"/>
              <a:t> учит ориентироваться в сторонах собственного тела, относительно тела другого человека и в пространстве; ведет работу по формированию последовательности временных понятий.</a:t>
            </a:r>
          </a:p>
          <a:p>
            <a:r>
              <a:rPr lang="ru-RU" sz="2800" b="1" dirty="0"/>
              <a:t>А учитель-логопед</a:t>
            </a:r>
            <a:r>
              <a:rPr lang="ru-RU" sz="2800" dirty="0"/>
              <a:t> решает те же задачи путём развития временных представлений при пересказах и составлении рассказов.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877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6565776" cy="935650"/>
          </a:xfrm>
        </p:spPr>
        <p:txBody>
          <a:bodyPr/>
          <a:lstStyle/>
          <a:p>
            <a:r>
              <a:rPr lang="ru-RU" dirty="0"/>
              <a:t>Развитие памяти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93" t="23556" r="30435" b="-603"/>
          <a:stretch/>
        </p:blipFill>
        <p:spPr bwMode="auto">
          <a:xfrm>
            <a:off x="4585522" y="4149080"/>
            <a:ext cx="3456384" cy="257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26096" y="1052283"/>
            <a:ext cx="7806344" cy="3567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Учитель-дефектолог ведет активную работу </a:t>
            </a:r>
            <a:r>
              <a:rPr lang="ru-RU" sz="2000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по развитию оперативной слуховой и зрительной памяти, используя игры на запоминание слов; на слайде продемонстрировано задание, где ребенок запоминает несколько картинок, потом определяет какого предмета не стало или что-то могло  измениться, должен найти недостающую и прочие вариации.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В то же время учитель-логопед </a:t>
            </a:r>
            <a:r>
              <a:rPr lang="ru-RU" sz="2000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развивает </a:t>
            </a:r>
            <a:r>
              <a:rPr lang="ru-RU" sz="2000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вербальную</a:t>
            </a:r>
            <a:r>
              <a:rPr lang="ru-RU" sz="2000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 память посредством проговаривания предложений с отстукиванием и без отстукивания ритма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9865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109</TotalTime>
  <Words>387</Words>
  <Application>Microsoft Office PowerPoint</Application>
  <PresentationFormat>Экран (4:3)</PresentationFormat>
  <Paragraphs>78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Helvetica</vt:lpstr>
      <vt:lpstr>Impact</vt:lpstr>
      <vt:lpstr>Times New Roman</vt:lpstr>
      <vt:lpstr>NewsPrint</vt:lpstr>
      <vt:lpstr>Взаимодействие учителя-дефектолога и учителя-логопеда в процессе коррекционной работы</vt:lpstr>
      <vt:lpstr>Успешность воспитания, развития и социальной адаптации детей зависит от правильной слаженной и грамотно организованной работы всех участников психолого-педагогического процесса.</vt:lpstr>
      <vt:lpstr>Формы взаимодействия</vt:lpstr>
      <vt:lpstr>Принципы взаимодействия</vt:lpstr>
      <vt:lpstr>На подгрупповых занятиях учитель-дефектолог осуществляет ознакомление детей с предметным окружением и формирует элементарные математические представления.  В это же время учитель-логопед формирует лексико-грамматический строй языка и развивает связную речь детей, а также формирует звукопроизношение и занимается подготовкой к обучению грамоте. </vt:lpstr>
      <vt:lpstr>Презентация PowerPoint</vt:lpstr>
      <vt:lpstr>Развитие сенсорного восприятия</vt:lpstr>
      <vt:lpstr>СЕНСОРНОЕ ВОСПРИЯТИЕ пространство и время</vt:lpstr>
      <vt:lpstr>Развитие памяти</vt:lpstr>
      <vt:lpstr>Развитие внимания зрительное внимание</vt:lpstr>
      <vt:lpstr>Развитие внимания слуховое внимание</vt:lpstr>
      <vt:lpstr>Развитие внимания сравнение </vt:lpstr>
      <vt:lpstr>Развитие внимания классификация</vt:lpstr>
      <vt:lpstr>Развитие воображения </vt:lpstr>
      <vt:lpstr>Развитие речи</vt:lpstr>
      <vt:lpstr>Развитие речи фонематический слух</vt:lpstr>
      <vt:lpstr>Развитие речи слоговая структура</vt:lpstr>
      <vt:lpstr>Развитие речи лексико-грамматическая категория</vt:lpstr>
      <vt:lpstr>Формирование элементарных математических представлений (ФЭМП)</vt:lpstr>
      <vt:lpstr>ФЭМП сравнение</vt:lpstr>
      <vt:lpstr>ФЭМП решение задач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учителя-дефектолога и учителя-логопеда в процессе коррекционной работы</dc:title>
  <dc:creator>солнце</dc:creator>
  <cp:lastModifiedBy>1</cp:lastModifiedBy>
  <cp:revision>16</cp:revision>
  <dcterms:created xsi:type="dcterms:W3CDTF">2022-01-22T08:20:23Z</dcterms:created>
  <dcterms:modified xsi:type="dcterms:W3CDTF">2022-04-10T13:33:38Z</dcterms:modified>
</cp:coreProperties>
</file>