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7" r:id="rId1"/>
  </p:sldMasterIdLst>
  <p:notesMasterIdLst>
    <p:notesMasterId r:id="rId41"/>
  </p:notesMasterIdLst>
  <p:sldIdLst>
    <p:sldId id="256" r:id="rId2"/>
    <p:sldId id="257" r:id="rId3"/>
    <p:sldId id="258" r:id="rId4"/>
    <p:sldId id="259" r:id="rId5"/>
    <p:sldId id="263" r:id="rId6"/>
    <p:sldId id="261" r:id="rId7"/>
    <p:sldId id="265" r:id="rId8"/>
    <p:sldId id="266" r:id="rId9"/>
    <p:sldId id="267" r:id="rId10"/>
    <p:sldId id="270" r:id="rId11"/>
    <p:sldId id="271" r:id="rId12"/>
    <p:sldId id="272" r:id="rId13"/>
    <p:sldId id="273" r:id="rId14"/>
    <p:sldId id="275" r:id="rId15"/>
    <p:sldId id="276" r:id="rId16"/>
    <p:sldId id="301" r:id="rId17"/>
    <p:sldId id="278" r:id="rId18"/>
    <p:sldId id="279" r:id="rId19"/>
    <p:sldId id="280" r:id="rId20"/>
    <p:sldId id="277" r:id="rId21"/>
    <p:sldId id="281" r:id="rId22"/>
    <p:sldId id="302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9" r:id="rId4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buChar char="•"/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anose="020B060403050404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buChar char="•"/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anose="020B060403050404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buChar char="•"/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anose="020B060403050404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buChar char="•"/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anose="020B060403050404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buChar char="•"/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anose="020B060403050404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anose="020B060403050404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anose="020B060403050404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anose="020B060403050404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Verdana" panose="020B060403050404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35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2">
            <a:extLst>
              <a:ext uri="{FF2B5EF4-FFF2-40B4-BE49-F238E27FC236}">
                <a16:creationId xmlns:a16="http://schemas.microsoft.com/office/drawing/2014/main" xmlns="" id="{5D44A4A6-FF0D-4537-BFDC-1B6679F5AAD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200">
                <a:effectLst/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0643" name="Rectangle 3">
            <a:extLst>
              <a:ext uri="{FF2B5EF4-FFF2-40B4-BE49-F238E27FC236}">
                <a16:creationId xmlns:a16="http://schemas.microsoft.com/office/drawing/2014/main" xmlns="" id="{33499CE6-AD50-48E0-B745-E46376EED33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>
                <a:effectLst/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3252" name="Rectangle 4">
            <a:extLst>
              <a:ext uri="{FF2B5EF4-FFF2-40B4-BE49-F238E27FC236}">
                <a16:creationId xmlns:a16="http://schemas.microsoft.com/office/drawing/2014/main" xmlns="" id="{8CB5AD55-3FBD-433B-8CD0-D35592147F2E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0645" name="Rectangle 5">
            <a:extLst>
              <a:ext uri="{FF2B5EF4-FFF2-40B4-BE49-F238E27FC236}">
                <a16:creationId xmlns:a16="http://schemas.microsoft.com/office/drawing/2014/main" xmlns="" id="{FC913321-A9EC-4F42-ABDE-0128A1B54CE0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240646" name="Rectangle 6">
            <a:extLst>
              <a:ext uri="{FF2B5EF4-FFF2-40B4-BE49-F238E27FC236}">
                <a16:creationId xmlns:a16="http://schemas.microsoft.com/office/drawing/2014/main" xmlns="" id="{23EE412D-3684-41EF-B408-5DAA21FB68C7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200">
                <a:effectLst/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0647" name="Rectangle 7">
            <a:extLst>
              <a:ext uri="{FF2B5EF4-FFF2-40B4-BE49-F238E27FC236}">
                <a16:creationId xmlns:a16="http://schemas.microsoft.com/office/drawing/2014/main" xmlns="" id="{F0A5FF8C-32F1-434B-9F5F-5474EE90033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>
                <a:effectLst/>
                <a:latin typeface="Arial" panose="020B0604020202020204" pitchFamily="34" charset="0"/>
              </a:defRPr>
            </a:lvl1pPr>
          </a:lstStyle>
          <a:p>
            <a:fld id="{9F22C215-FDDA-4B9D-832C-B09963AFCA22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4245279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9">
            <a:extLst>
              <a:ext uri="{FF2B5EF4-FFF2-40B4-BE49-F238E27FC236}">
                <a16:creationId xmlns:a16="http://schemas.microsoft.com/office/drawing/2014/main" xmlns="" id="{120C0A75-ABC4-4B82-A9B1-9354A84F3D64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5" name="Прямоугольник 20">
            <a:extLst>
              <a:ext uri="{FF2B5EF4-FFF2-40B4-BE49-F238E27FC236}">
                <a16:creationId xmlns:a16="http://schemas.microsoft.com/office/drawing/2014/main" xmlns="" id="{567756AA-8F10-4D29-B141-0443D5269176}"/>
              </a:ext>
            </a:extLst>
          </p:cNvPr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6" name="Прямоугольник 21">
            <a:extLst>
              <a:ext uri="{FF2B5EF4-FFF2-40B4-BE49-F238E27FC236}">
                <a16:creationId xmlns:a16="http://schemas.microsoft.com/office/drawing/2014/main" xmlns="" id="{38CCF5BB-68E6-4542-99E1-D2AB8A7C8CFA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7" name="Прямоугольник 23">
            <a:extLst>
              <a:ext uri="{FF2B5EF4-FFF2-40B4-BE49-F238E27FC236}">
                <a16:creationId xmlns:a16="http://schemas.microsoft.com/office/drawing/2014/main" xmlns="" id="{7FEA1C3C-57D2-4E53-8992-4BCD900182E8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0" name="Прямоугольник 24">
            <a:extLst>
              <a:ext uri="{FF2B5EF4-FFF2-40B4-BE49-F238E27FC236}">
                <a16:creationId xmlns:a16="http://schemas.microsoft.com/office/drawing/2014/main" xmlns="" id="{457042AD-E044-4694-88CB-A30F752C96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1" name="Прямая соединительная линия 25">
            <a:extLst>
              <a:ext uri="{FF2B5EF4-FFF2-40B4-BE49-F238E27FC236}">
                <a16:creationId xmlns:a16="http://schemas.microsoft.com/office/drawing/2014/main" xmlns="" id="{DA3C5425-066D-42D7-8ECF-050C761AAE46}"/>
              </a:ext>
            </a:extLst>
          </p:cNvPr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2" name="Прямоугольник 26">
            <a:extLst>
              <a:ext uri="{FF2B5EF4-FFF2-40B4-BE49-F238E27FC236}">
                <a16:creationId xmlns:a16="http://schemas.microsoft.com/office/drawing/2014/main" xmlns="" id="{A0B29822-AC2E-49B5-B793-3B1332AF14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cs typeface="Arial" charset="0"/>
            </a:endParaRPr>
          </a:p>
        </p:txBody>
      </p:sp>
      <p:sp>
        <p:nvSpPr>
          <p:cNvPr id="13" name="Овал 27">
            <a:extLst>
              <a:ext uri="{FF2B5EF4-FFF2-40B4-BE49-F238E27FC236}">
                <a16:creationId xmlns:a16="http://schemas.microsoft.com/office/drawing/2014/main" xmlns="" id="{3676BEA3-AE3B-421A-9A1E-D6109A7EA0D3}"/>
              </a:ext>
            </a:extLst>
          </p:cNvPr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28">
            <a:extLst>
              <a:ext uri="{FF2B5EF4-FFF2-40B4-BE49-F238E27FC236}">
                <a16:creationId xmlns:a16="http://schemas.microsoft.com/office/drawing/2014/main" xmlns="" id="{F380D664-6344-42EA-BF13-F2CE0089B4AF}"/>
              </a:ext>
            </a:extLst>
          </p:cNvPr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5" name="Дата 27">
            <a:extLst>
              <a:ext uri="{FF2B5EF4-FFF2-40B4-BE49-F238E27FC236}">
                <a16:creationId xmlns:a16="http://schemas.microsoft.com/office/drawing/2014/main" xmlns="" id="{62CFA818-A720-4F45-AA88-C987F2BB91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Нижний колонтитул 16">
            <a:extLst>
              <a:ext uri="{FF2B5EF4-FFF2-40B4-BE49-F238E27FC236}">
                <a16:creationId xmlns:a16="http://schemas.microsoft.com/office/drawing/2014/main" xmlns="" id="{9DBBF701-D76B-41D1-B49C-A7102665B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>
            <a:extLst>
              <a:ext uri="{FF2B5EF4-FFF2-40B4-BE49-F238E27FC236}">
                <a16:creationId xmlns:a16="http://schemas.microsoft.com/office/drawing/2014/main" xmlns="" id="{3DAE3011-F91F-4DF9-87EC-3B0551B91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1BFD8AE0-DB05-46CB-ACB6-9804B5B49B13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530695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34C786A-ED08-4436-8A6C-293B79EAE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1FD216A-3327-45D9-863C-11F9E3990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6E4FDBE-1F9A-4D3B-8E49-53D549EBC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72899B37-0522-443B-85FF-78699A10CC01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8530457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9">
            <a:extLst>
              <a:ext uri="{FF2B5EF4-FFF2-40B4-BE49-F238E27FC236}">
                <a16:creationId xmlns:a16="http://schemas.microsoft.com/office/drawing/2014/main" xmlns="" id="{60453B81-4850-48B7-A961-0F61C3C179B6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5" name="Прямоугольник 20">
            <a:extLst>
              <a:ext uri="{FF2B5EF4-FFF2-40B4-BE49-F238E27FC236}">
                <a16:creationId xmlns:a16="http://schemas.microsoft.com/office/drawing/2014/main" xmlns="" id="{3302E532-94EB-41C0-AA52-8ECFF60D7A19}"/>
              </a:ext>
            </a:extLst>
          </p:cNvPr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6" name="Прямоугольник 21">
            <a:extLst>
              <a:ext uri="{FF2B5EF4-FFF2-40B4-BE49-F238E27FC236}">
                <a16:creationId xmlns:a16="http://schemas.microsoft.com/office/drawing/2014/main" xmlns="" id="{52E047D4-0976-4241-BFBB-F562122E8A44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7" name="Прямоугольник 23">
            <a:extLst>
              <a:ext uri="{FF2B5EF4-FFF2-40B4-BE49-F238E27FC236}">
                <a16:creationId xmlns:a16="http://schemas.microsoft.com/office/drawing/2014/main" xmlns="" id="{C52C9D27-66C3-46C0-9B5F-ADD3A9961E80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8" name="Прямоугольник 24">
            <a:extLst>
              <a:ext uri="{FF2B5EF4-FFF2-40B4-BE49-F238E27FC236}">
                <a16:creationId xmlns:a16="http://schemas.microsoft.com/office/drawing/2014/main" xmlns="" id="{CC50717E-6849-438A-9913-8BA922A229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9" name="Прямоугольник 25">
            <a:extLst>
              <a:ext uri="{FF2B5EF4-FFF2-40B4-BE49-F238E27FC236}">
                <a16:creationId xmlns:a16="http://schemas.microsoft.com/office/drawing/2014/main" xmlns="" id="{8D3CA368-6046-42F7-A859-540B03B440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cs typeface="Arial" charset="0"/>
            </a:endParaRPr>
          </a:p>
        </p:txBody>
      </p:sp>
      <p:sp>
        <p:nvSpPr>
          <p:cNvPr id="10" name="Прямая соединительная линия 26">
            <a:extLst>
              <a:ext uri="{FF2B5EF4-FFF2-40B4-BE49-F238E27FC236}">
                <a16:creationId xmlns:a16="http://schemas.microsoft.com/office/drawing/2014/main" xmlns="" id="{FA5D91C8-B448-4BD0-B04F-31728ACB37CF}"/>
              </a:ext>
            </a:extLst>
          </p:cNvPr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1" name="Овал 27">
            <a:extLst>
              <a:ext uri="{FF2B5EF4-FFF2-40B4-BE49-F238E27FC236}">
                <a16:creationId xmlns:a16="http://schemas.microsoft.com/office/drawing/2014/main" xmlns="" id="{24A47EAD-9520-4548-8273-76F9D6D0529B}"/>
              </a:ext>
            </a:extLst>
          </p:cNvPr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Овал 28">
            <a:extLst>
              <a:ext uri="{FF2B5EF4-FFF2-40B4-BE49-F238E27FC236}">
                <a16:creationId xmlns:a16="http://schemas.microsoft.com/office/drawing/2014/main" xmlns="" id="{DCD39142-DED2-47DA-BC5A-68D981E3AAD2}"/>
              </a:ext>
            </a:extLst>
          </p:cNvPr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3" name="Номер слайда 5">
            <a:extLst>
              <a:ext uri="{FF2B5EF4-FFF2-40B4-BE49-F238E27FC236}">
                <a16:creationId xmlns:a16="http://schemas.microsoft.com/office/drawing/2014/main" xmlns="" id="{90760D08-85A9-4F00-BA26-C42E90B9608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C11FF2A7-2E32-4C31-AAB8-AD354723E41E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14" name="Дата 3">
            <a:extLst>
              <a:ext uri="{FF2B5EF4-FFF2-40B4-BE49-F238E27FC236}">
                <a16:creationId xmlns:a16="http://schemas.microsoft.com/office/drawing/2014/main" xmlns="" id="{D513846E-5F3A-4FC1-95F4-1F190064E36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Нижний колонтитул 4">
            <a:extLst>
              <a:ext uri="{FF2B5EF4-FFF2-40B4-BE49-F238E27FC236}">
                <a16:creationId xmlns:a16="http://schemas.microsoft.com/office/drawing/2014/main" xmlns="" id="{069B7966-6E19-49FD-8412-42ACA18B391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5763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13">
            <a:extLst>
              <a:ext uri="{FF2B5EF4-FFF2-40B4-BE49-F238E27FC236}">
                <a16:creationId xmlns:a16="http://schemas.microsoft.com/office/drawing/2014/main" xmlns="" id="{8F68E30A-427F-40B1-8746-11898F8973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>
            <a:extLst>
              <a:ext uri="{FF2B5EF4-FFF2-40B4-BE49-F238E27FC236}">
                <a16:creationId xmlns:a16="http://schemas.microsoft.com/office/drawing/2014/main" xmlns="" id="{15DEE512-8617-4DEF-B207-8A93C3FA3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>
            <a:extLst>
              <a:ext uri="{FF2B5EF4-FFF2-40B4-BE49-F238E27FC236}">
                <a16:creationId xmlns:a16="http://schemas.microsoft.com/office/drawing/2014/main" xmlns="" id="{D767F19B-D635-4F99-A106-6ABF75779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835C71-EC7A-4E4C-832B-23A106A9A950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9151625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13">
            <a:extLst>
              <a:ext uri="{FF2B5EF4-FFF2-40B4-BE49-F238E27FC236}">
                <a16:creationId xmlns:a16="http://schemas.microsoft.com/office/drawing/2014/main" xmlns="" id="{14113AFB-8935-4705-AFF1-FC573AB09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>
            <a:extLst>
              <a:ext uri="{FF2B5EF4-FFF2-40B4-BE49-F238E27FC236}">
                <a16:creationId xmlns:a16="http://schemas.microsoft.com/office/drawing/2014/main" xmlns="" id="{9F768B68-21EE-4F16-A7EE-BAE06D19F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>
            <a:extLst>
              <a:ext uri="{FF2B5EF4-FFF2-40B4-BE49-F238E27FC236}">
                <a16:creationId xmlns:a16="http://schemas.microsoft.com/office/drawing/2014/main" xmlns="" id="{2E72AC7F-E9E8-46A2-A8E1-1A52FF620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70E84A-622F-4FB1-B500-B3C1FEEA0CDF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425222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F462AF7-518D-4CAE-B44E-05B3DE155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2626B91-8D9F-419E-A772-61E8F05BF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B8C66BD-1067-4520-9FBA-8DC2DAB73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A2C15378-2A75-466B-907B-73EF25A6A6DA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6885613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9">
            <a:extLst>
              <a:ext uri="{FF2B5EF4-FFF2-40B4-BE49-F238E27FC236}">
                <a16:creationId xmlns:a16="http://schemas.microsoft.com/office/drawing/2014/main" xmlns="" id="{EAD1F005-767B-45A6-9020-7E2B32DEDEFB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5" name="Прямоугольник 20">
            <a:extLst>
              <a:ext uri="{FF2B5EF4-FFF2-40B4-BE49-F238E27FC236}">
                <a16:creationId xmlns:a16="http://schemas.microsoft.com/office/drawing/2014/main" xmlns="" id="{2A8E7E7B-2F64-4F14-B546-FB83746C07DC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6" name="Прямоугольник 21">
            <a:extLst>
              <a:ext uri="{FF2B5EF4-FFF2-40B4-BE49-F238E27FC236}">
                <a16:creationId xmlns:a16="http://schemas.microsoft.com/office/drawing/2014/main" xmlns="" id="{05CD3405-C0C6-47B0-BEAD-928E7153DE58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7" name="Прямоугольник 23">
            <a:extLst>
              <a:ext uri="{FF2B5EF4-FFF2-40B4-BE49-F238E27FC236}">
                <a16:creationId xmlns:a16="http://schemas.microsoft.com/office/drawing/2014/main" xmlns="" id="{904D0355-5703-4F34-AF25-C81471CAEEAC}"/>
              </a:ext>
            </a:extLst>
          </p:cNvPr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8" name="Прямоугольник 24">
            <a:extLst>
              <a:ext uri="{FF2B5EF4-FFF2-40B4-BE49-F238E27FC236}">
                <a16:creationId xmlns:a16="http://schemas.microsoft.com/office/drawing/2014/main" xmlns="" id="{490788C3-D401-4CA0-AE43-DB4136589479}"/>
              </a:ext>
            </a:extLst>
          </p:cNvPr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9" name="Прямоугольник 25">
            <a:extLst>
              <a:ext uri="{FF2B5EF4-FFF2-40B4-BE49-F238E27FC236}">
                <a16:creationId xmlns:a16="http://schemas.microsoft.com/office/drawing/2014/main" xmlns="" id="{EAEEED23-056B-4FDC-B31D-AFF4597346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0" name="Прямоугольник 26">
            <a:extLst>
              <a:ext uri="{FF2B5EF4-FFF2-40B4-BE49-F238E27FC236}">
                <a16:creationId xmlns:a16="http://schemas.microsoft.com/office/drawing/2014/main" xmlns="" id="{961E4E69-C218-4E31-ABFB-3901C78D37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1" name="Прямоугольник 27">
            <a:extLst>
              <a:ext uri="{FF2B5EF4-FFF2-40B4-BE49-F238E27FC236}">
                <a16:creationId xmlns:a16="http://schemas.microsoft.com/office/drawing/2014/main" xmlns="" id="{8A17C849-3291-47C9-858A-A1008DB66A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cs typeface="Arial" charset="0"/>
            </a:endParaRPr>
          </a:p>
        </p:txBody>
      </p:sp>
      <p:sp>
        <p:nvSpPr>
          <p:cNvPr id="12" name="Прямая соединительная линия 28">
            <a:extLst>
              <a:ext uri="{FF2B5EF4-FFF2-40B4-BE49-F238E27FC236}">
                <a16:creationId xmlns:a16="http://schemas.microsoft.com/office/drawing/2014/main" xmlns="" id="{295C4F36-9A75-4C24-8C36-44CCE9BC3146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3" name="Овал 29">
            <a:extLst>
              <a:ext uri="{FF2B5EF4-FFF2-40B4-BE49-F238E27FC236}">
                <a16:creationId xmlns:a16="http://schemas.microsoft.com/office/drawing/2014/main" xmlns="" id="{7949DC99-23F2-4A0E-9ADB-1532B8D8DB86}"/>
              </a:ext>
            </a:extLst>
          </p:cNvPr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30">
            <a:extLst>
              <a:ext uri="{FF2B5EF4-FFF2-40B4-BE49-F238E27FC236}">
                <a16:creationId xmlns:a16="http://schemas.microsoft.com/office/drawing/2014/main" xmlns="" id="{9F9DA8C9-DB20-4E06-935F-4DFAF45D5E79}"/>
              </a:ext>
            </a:extLst>
          </p:cNvPr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5" name="Нижний колонтитул 4">
            <a:extLst>
              <a:ext uri="{FF2B5EF4-FFF2-40B4-BE49-F238E27FC236}">
                <a16:creationId xmlns:a16="http://schemas.microsoft.com/office/drawing/2014/main" xmlns="" id="{827C65A5-EF1D-4EDF-A9D8-6CD609A7A7D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Дата 3">
            <a:extLst>
              <a:ext uri="{FF2B5EF4-FFF2-40B4-BE49-F238E27FC236}">
                <a16:creationId xmlns:a16="http://schemas.microsoft.com/office/drawing/2014/main" xmlns="" id="{813007F5-578C-4C06-86B6-1E4C3335BCBF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5">
            <a:extLst>
              <a:ext uri="{FF2B5EF4-FFF2-40B4-BE49-F238E27FC236}">
                <a16:creationId xmlns:a16="http://schemas.microsoft.com/office/drawing/2014/main" xmlns="" id="{00314E35-0099-4E48-B768-E186EAC04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51289B77-BF25-4A4F-B9A4-626C53FA26B8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2583807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19">
            <a:extLst>
              <a:ext uri="{FF2B5EF4-FFF2-40B4-BE49-F238E27FC236}">
                <a16:creationId xmlns:a16="http://schemas.microsoft.com/office/drawing/2014/main" xmlns="" id="{112543AD-8F8D-4A21-A02F-C6EC0FAD07D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Дата 4">
            <a:extLst>
              <a:ext uri="{FF2B5EF4-FFF2-40B4-BE49-F238E27FC236}">
                <a16:creationId xmlns:a16="http://schemas.microsoft.com/office/drawing/2014/main" xmlns="" id="{68681E85-7029-4C5A-8767-C4B72E74E8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5">
            <a:extLst>
              <a:ext uri="{FF2B5EF4-FFF2-40B4-BE49-F238E27FC236}">
                <a16:creationId xmlns:a16="http://schemas.microsoft.com/office/drawing/2014/main" xmlns="" id="{72498184-42B0-419F-84BA-C9A4E5ECB4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>
            <a:extLst>
              <a:ext uri="{FF2B5EF4-FFF2-40B4-BE49-F238E27FC236}">
                <a16:creationId xmlns:a16="http://schemas.microsoft.com/office/drawing/2014/main" xmlns="" id="{11107FBF-1C69-4130-AA2F-41F67BABD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9AA3C8FF-9EB4-4A80-AF5E-8B67153DA4A4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0068868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9">
            <a:extLst>
              <a:ext uri="{FF2B5EF4-FFF2-40B4-BE49-F238E27FC236}">
                <a16:creationId xmlns:a16="http://schemas.microsoft.com/office/drawing/2014/main" xmlns="" id="{7D7FFA42-81D9-4EEE-9866-D0909C7C34C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8" name="Прямоугольник 20">
            <a:extLst>
              <a:ext uri="{FF2B5EF4-FFF2-40B4-BE49-F238E27FC236}">
                <a16:creationId xmlns:a16="http://schemas.microsoft.com/office/drawing/2014/main" xmlns="" id="{10EEAFF2-CD6E-4B90-A752-45AFB9F3ECFC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9" name="Прямоугольник 21">
            <a:extLst>
              <a:ext uri="{FF2B5EF4-FFF2-40B4-BE49-F238E27FC236}">
                <a16:creationId xmlns:a16="http://schemas.microsoft.com/office/drawing/2014/main" xmlns="" id="{43E420CB-0AD2-4EE3-B23A-4ABF6D8E0118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0" name="Прямоугольник 23">
            <a:extLst>
              <a:ext uri="{FF2B5EF4-FFF2-40B4-BE49-F238E27FC236}">
                <a16:creationId xmlns:a16="http://schemas.microsoft.com/office/drawing/2014/main" xmlns="" id="{20515939-E1D0-4FAD-B3CD-26737D93453F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1" name="Прямоугольник 24">
            <a:extLst>
              <a:ext uri="{FF2B5EF4-FFF2-40B4-BE49-F238E27FC236}">
                <a16:creationId xmlns:a16="http://schemas.microsoft.com/office/drawing/2014/main" xmlns="" id="{D5E33CBA-C199-403C-A7CF-59AD7B00E36C}"/>
              </a:ext>
            </a:extLst>
          </p:cNvPr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2" name="Прямоугольник 25">
            <a:extLst>
              <a:ext uri="{FF2B5EF4-FFF2-40B4-BE49-F238E27FC236}">
                <a16:creationId xmlns:a16="http://schemas.microsoft.com/office/drawing/2014/main" xmlns="" id="{0CF8A200-8D61-4413-88D4-CF54CC374350}"/>
              </a:ext>
            </a:extLst>
          </p:cNvPr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Прямоугольник 26">
            <a:extLst>
              <a:ext uri="{FF2B5EF4-FFF2-40B4-BE49-F238E27FC236}">
                <a16:creationId xmlns:a16="http://schemas.microsoft.com/office/drawing/2014/main" xmlns="" id="{4FBB5C89-FBBA-4141-9D66-FC5323938F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4" name="Прямая соединительная линия 27">
            <a:extLst>
              <a:ext uri="{FF2B5EF4-FFF2-40B4-BE49-F238E27FC236}">
                <a16:creationId xmlns:a16="http://schemas.microsoft.com/office/drawing/2014/main" xmlns="" id="{A69E64B0-5367-4297-B409-3ECE0D503B39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5" name="Прямоугольник 28">
            <a:extLst>
              <a:ext uri="{FF2B5EF4-FFF2-40B4-BE49-F238E27FC236}">
                <a16:creationId xmlns:a16="http://schemas.microsoft.com/office/drawing/2014/main" xmlns="" id="{50EC5B89-AEFA-4A2B-97E7-A31CFC38E5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cs typeface="Arial" charset="0"/>
            </a:endParaRPr>
          </a:p>
        </p:txBody>
      </p:sp>
      <p:sp>
        <p:nvSpPr>
          <p:cNvPr id="16" name="Овал 29">
            <a:extLst>
              <a:ext uri="{FF2B5EF4-FFF2-40B4-BE49-F238E27FC236}">
                <a16:creationId xmlns:a16="http://schemas.microsoft.com/office/drawing/2014/main" xmlns="" id="{70DE1B3C-96A5-4FC1-AFE3-ED6BDE48379F}"/>
              </a:ext>
            </a:extLst>
          </p:cNvPr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Овал 30">
            <a:extLst>
              <a:ext uri="{FF2B5EF4-FFF2-40B4-BE49-F238E27FC236}">
                <a16:creationId xmlns:a16="http://schemas.microsoft.com/office/drawing/2014/main" xmlns="" id="{D2F8FCE6-C07C-4B4E-8CA8-A9A4A9B6903F}"/>
              </a:ext>
            </a:extLst>
          </p:cNvPr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8" name="Дата 6">
            <a:extLst>
              <a:ext uri="{FF2B5EF4-FFF2-40B4-BE49-F238E27FC236}">
                <a16:creationId xmlns:a16="http://schemas.microsoft.com/office/drawing/2014/main" xmlns="" id="{8F4576BC-5234-46A9-A30F-6EB585765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ижний колонтитул 7">
            <a:extLst>
              <a:ext uri="{FF2B5EF4-FFF2-40B4-BE49-F238E27FC236}">
                <a16:creationId xmlns:a16="http://schemas.microsoft.com/office/drawing/2014/main" xmlns="" id="{088A6B30-FBB8-4F2C-8C96-0C3E57518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Номер слайда 8">
            <a:extLst>
              <a:ext uri="{FF2B5EF4-FFF2-40B4-BE49-F238E27FC236}">
                <a16:creationId xmlns:a16="http://schemas.microsoft.com/office/drawing/2014/main" xmlns="" id="{98076F48-FEAA-4B4A-98B7-15DA21A38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9BC33E88-AB98-4999-A66F-55E9062424AD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88150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31212120-A5C3-4CE4-9F92-BDFFC9B397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7B686994-353A-428B-90DF-EF58A89FFD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D17AC972-4912-4B25-BD98-4406832AA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8E95A408-4FEB-4DDB-A4BE-2CF437178B3A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577127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xmlns="" id="{FB58F639-B606-456C-9C05-1DA0564451B0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3" name="Прямоугольник 20">
            <a:extLst>
              <a:ext uri="{FF2B5EF4-FFF2-40B4-BE49-F238E27FC236}">
                <a16:creationId xmlns:a16="http://schemas.microsoft.com/office/drawing/2014/main" xmlns="" id="{85D0CE14-8824-4996-849D-070F4079EF36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" name="Прямоугольник 21">
            <a:extLst>
              <a:ext uri="{FF2B5EF4-FFF2-40B4-BE49-F238E27FC236}">
                <a16:creationId xmlns:a16="http://schemas.microsoft.com/office/drawing/2014/main" xmlns="" id="{8E5690C4-CA02-4919-BCEE-D3DDD3DBF027}"/>
              </a:ext>
            </a:extLst>
          </p:cNvPr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5" name="Прямоугольник 23">
            <a:extLst>
              <a:ext uri="{FF2B5EF4-FFF2-40B4-BE49-F238E27FC236}">
                <a16:creationId xmlns:a16="http://schemas.microsoft.com/office/drawing/2014/main" xmlns="" id="{54597D3E-EEC3-493E-880B-7F2FE93EC3EA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6" name="Прямоугольник 24">
            <a:extLst>
              <a:ext uri="{FF2B5EF4-FFF2-40B4-BE49-F238E27FC236}">
                <a16:creationId xmlns:a16="http://schemas.microsoft.com/office/drawing/2014/main" xmlns="" id="{36C6B04A-88B2-46D4-A9BA-7B9CBAC099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7" name="Прямоугольник 25">
            <a:extLst>
              <a:ext uri="{FF2B5EF4-FFF2-40B4-BE49-F238E27FC236}">
                <a16:creationId xmlns:a16="http://schemas.microsoft.com/office/drawing/2014/main" xmlns="" id="{B72E5854-7C00-4B49-B10A-8221FF0B0E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cs typeface="Arial" charset="0"/>
            </a:endParaRPr>
          </a:p>
        </p:txBody>
      </p:sp>
      <p:sp>
        <p:nvSpPr>
          <p:cNvPr id="8" name="Дата 1">
            <a:extLst>
              <a:ext uri="{FF2B5EF4-FFF2-40B4-BE49-F238E27FC236}">
                <a16:creationId xmlns:a16="http://schemas.microsoft.com/office/drawing/2014/main" xmlns="" id="{D0A4B53A-AFD9-4BBE-B72F-968999828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2">
            <a:extLst>
              <a:ext uri="{FF2B5EF4-FFF2-40B4-BE49-F238E27FC236}">
                <a16:creationId xmlns:a16="http://schemas.microsoft.com/office/drawing/2014/main" xmlns="" id="{F336E608-CED4-40C7-B7B4-9DA98CD85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>
            <a:extLst>
              <a:ext uri="{FF2B5EF4-FFF2-40B4-BE49-F238E27FC236}">
                <a16:creationId xmlns:a16="http://schemas.microsoft.com/office/drawing/2014/main" xmlns="" id="{FC97C28F-D368-413C-9D10-4924E1A0B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F8BA3CA-F34E-48F6-98FC-B310479122FE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811073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9">
            <a:extLst>
              <a:ext uri="{FF2B5EF4-FFF2-40B4-BE49-F238E27FC236}">
                <a16:creationId xmlns:a16="http://schemas.microsoft.com/office/drawing/2014/main" xmlns="" id="{39A0777B-D50D-4983-98C3-7883BB5516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6" name="Прямоугольник 20">
            <a:extLst>
              <a:ext uri="{FF2B5EF4-FFF2-40B4-BE49-F238E27FC236}">
                <a16:creationId xmlns:a16="http://schemas.microsoft.com/office/drawing/2014/main" xmlns="" id="{F4086E7A-69F4-40F7-B8DC-E87728B3FE59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7" name="Прямоугольник 21">
            <a:extLst>
              <a:ext uri="{FF2B5EF4-FFF2-40B4-BE49-F238E27FC236}">
                <a16:creationId xmlns:a16="http://schemas.microsoft.com/office/drawing/2014/main" xmlns="" id="{3D8FC4D3-BC39-483B-B8C9-6C8BC1A3B136}"/>
              </a:ext>
            </a:extLst>
          </p:cNvPr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8" name="Прямоугольник 23">
            <a:extLst>
              <a:ext uri="{FF2B5EF4-FFF2-40B4-BE49-F238E27FC236}">
                <a16:creationId xmlns:a16="http://schemas.microsoft.com/office/drawing/2014/main" xmlns="" id="{C67E9913-A072-4FE1-882A-5BF4AC67267B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9" name="Прямоугольник 24">
            <a:extLst>
              <a:ext uri="{FF2B5EF4-FFF2-40B4-BE49-F238E27FC236}">
                <a16:creationId xmlns:a16="http://schemas.microsoft.com/office/drawing/2014/main" xmlns="" id="{38352A06-B5E4-4144-A905-7EA83C78C495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0" name="Прямоугольник 25">
            <a:extLst>
              <a:ext uri="{FF2B5EF4-FFF2-40B4-BE49-F238E27FC236}">
                <a16:creationId xmlns:a16="http://schemas.microsoft.com/office/drawing/2014/main" xmlns="" id="{CE3CA29F-E3FA-410E-B8FF-06E26D72C416}"/>
              </a:ext>
            </a:extLst>
          </p:cNvPr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Прямоугольник 26">
            <a:extLst>
              <a:ext uri="{FF2B5EF4-FFF2-40B4-BE49-F238E27FC236}">
                <a16:creationId xmlns:a16="http://schemas.microsoft.com/office/drawing/2014/main" xmlns="" id="{65056CF4-0B78-4F1F-AA91-BA7654980D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cs typeface="Arial" charset="0"/>
            </a:endParaRPr>
          </a:p>
        </p:txBody>
      </p:sp>
      <p:sp>
        <p:nvSpPr>
          <p:cNvPr id="12" name="Прямая соединительная линия 27">
            <a:extLst>
              <a:ext uri="{FF2B5EF4-FFF2-40B4-BE49-F238E27FC236}">
                <a16:creationId xmlns:a16="http://schemas.microsoft.com/office/drawing/2014/main" xmlns="" id="{4B7BEC9E-260B-4A13-AD14-3733FBFDB5E0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3" name="Овал 28">
            <a:extLst>
              <a:ext uri="{FF2B5EF4-FFF2-40B4-BE49-F238E27FC236}">
                <a16:creationId xmlns:a16="http://schemas.microsoft.com/office/drawing/2014/main" xmlns="" id="{880542AE-9492-454E-A21B-32853916FC3F}"/>
              </a:ext>
            </a:extLst>
          </p:cNvPr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29">
            <a:extLst>
              <a:ext uri="{FF2B5EF4-FFF2-40B4-BE49-F238E27FC236}">
                <a16:creationId xmlns:a16="http://schemas.microsoft.com/office/drawing/2014/main" xmlns="" id="{9257EB78-4B00-4515-8F63-43D9CD168BA7}"/>
              </a:ext>
            </a:extLst>
          </p:cNvPr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30">
            <a:extLst>
              <a:ext uri="{FF2B5EF4-FFF2-40B4-BE49-F238E27FC236}">
                <a16:creationId xmlns:a16="http://schemas.microsoft.com/office/drawing/2014/main" xmlns="" id="{FB2E96BB-E9F9-4CE3-8185-A6A5DF9F26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6" name="Номер слайда 6">
            <a:extLst>
              <a:ext uri="{FF2B5EF4-FFF2-40B4-BE49-F238E27FC236}">
                <a16:creationId xmlns:a16="http://schemas.microsoft.com/office/drawing/2014/main" xmlns="" id="{9AF705DD-0FAE-4C48-BB04-61C79F34951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3FC91A8F-387D-4DF8-A558-2837914187F2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17" name="Дата 4">
            <a:extLst>
              <a:ext uri="{FF2B5EF4-FFF2-40B4-BE49-F238E27FC236}">
                <a16:creationId xmlns:a16="http://schemas.microsoft.com/office/drawing/2014/main" xmlns="" id="{A73AB5FB-C5C3-4F2A-8B40-23E8D9A0AEF7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5">
            <a:extLst>
              <a:ext uri="{FF2B5EF4-FFF2-40B4-BE49-F238E27FC236}">
                <a16:creationId xmlns:a16="http://schemas.microsoft.com/office/drawing/2014/main" xmlns="" id="{CC7F59BD-4DFE-4BEB-8F0F-C7312C62F02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63659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19">
            <a:extLst>
              <a:ext uri="{FF2B5EF4-FFF2-40B4-BE49-F238E27FC236}">
                <a16:creationId xmlns:a16="http://schemas.microsoft.com/office/drawing/2014/main" xmlns="" id="{EA06D918-B20F-472B-8551-40EB632CFDB6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6" name="Прямоугольник 20">
            <a:extLst>
              <a:ext uri="{FF2B5EF4-FFF2-40B4-BE49-F238E27FC236}">
                <a16:creationId xmlns:a16="http://schemas.microsoft.com/office/drawing/2014/main" xmlns="" id="{86F21CEC-3D91-41F2-87EA-FBEAF81F6B35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7" name="Прямоугольник 21">
            <a:extLst>
              <a:ext uri="{FF2B5EF4-FFF2-40B4-BE49-F238E27FC236}">
                <a16:creationId xmlns:a16="http://schemas.microsoft.com/office/drawing/2014/main" xmlns="" id="{DA8E6552-694D-4176-AB9B-F7836D930E33}"/>
              </a:ext>
            </a:extLst>
          </p:cNvPr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8" name="Прямоугольник 23">
            <a:extLst>
              <a:ext uri="{FF2B5EF4-FFF2-40B4-BE49-F238E27FC236}">
                <a16:creationId xmlns:a16="http://schemas.microsoft.com/office/drawing/2014/main" xmlns="" id="{B3866F2E-9503-4E56-A6A1-A552E57ED293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9" name="Прямоугольник 24">
            <a:extLst>
              <a:ext uri="{FF2B5EF4-FFF2-40B4-BE49-F238E27FC236}">
                <a16:creationId xmlns:a16="http://schemas.microsoft.com/office/drawing/2014/main" xmlns="" id="{08423F5F-F147-408D-A805-F5E56EFDD677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cs typeface="Arial" charset="0"/>
            </a:endParaRPr>
          </a:p>
        </p:txBody>
      </p:sp>
      <p:sp>
        <p:nvSpPr>
          <p:cNvPr id="10" name="Прямоугольник 25">
            <a:extLst>
              <a:ext uri="{FF2B5EF4-FFF2-40B4-BE49-F238E27FC236}">
                <a16:creationId xmlns:a16="http://schemas.microsoft.com/office/drawing/2014/main" xmlns="" id="{025D5332-81C4-4ABE-81B0-BBBA226243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1" name="Прямоугольник 26">
            <a:extLst>
              <a:ext uri="{FF2B5EF4-FFF2-40B4-BE49-F238E27FC236}">
                <a16:creationId xmlns:a16="http://schemas.microsoft.com/office/drawing/2014/main" xmlns="" id="{ACB61958-308E-4BE7-B2B8-B996064BFDE6}"/>
              </a:ext>
            </a:extLst>
          </p:cNvPr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27">
            <a:extLst>
              <a:ext uri="{FF2B5EF4-FFF2-40B4-BE49-F238E27FC236}">
                <a16:creationId xmlns:a16="http://schemas.microsoft.com/office/drawing/2014/main" xmlns="" id="{D74EE11C-D727-4F0F-B0A0-54B1ADECB1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cs typeface="Arial" charset="0"/>
            </a:endParaRPr>
          </a:p>
        </p:txBody>
      </p:sp>
      <p:sp>
        <p:nvSpPr>
          <p:cNvPr id="13" name="Овал 28">
            <a:extLst>
              <a:ext uri="{FF2B5EF4-FFF2-40B4-BE49-F238E27FC236}">
                <a16:creationId xmlns:a16="http://schemas.microsoft.com/office/drawing/2014/main" xmlns="" id="{5BA32DDD-C3C8-4B95-9D59-A91AFC739D92}"/>
              </a:ext>
            </a:extLst>
          </p:cNvPr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29">
            <a:extLst>
              <a:ext uri="{FF2B5EF4-FFF2-40B4-BE49-F238E27FC236}">
                <a16:creationId xmlns:a16="http://schemas.microsoft.com/office/drawing/2014/main" xmlns="" id="{2F7C8897-8646-4D20-B918-6F408CCBF546}"/>
              </a:ext>
            </a:extLst>
          </p:cNvPr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30">
            <a:extLst>
              <a:ext uri="{FF2B5EF4-FFF2-40B4-BE49-F238E27FC236}">
                <a16:creationId xmlns:a16="http://schemas.microsoft.com/office/drawing/2014/main" xmlns="" id="{9CBD19CE-A15C-4E8D-ADDC-4CEB28ABFF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Номер слайда 6">
            <a:extLst>
              <a:ext uri="{FF2B5EF4-FFF2-40B4-BE49-F238E27FC236}">
                <a16:creationId xmlns:a16="http://schemas.microsoft.com/office/drawing/2014/main" xmlns="" id="{DA863501-629A-4E92-8728-91330659F8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A19A3ECE-CEA5-4430-8061-3A6B93FF4D55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17" name="Дата 4">
            <a:extLst>
              <a:ext uri="{FF2B5EF4-FFF2-40B4-BE49-F238E27FC236}">
                <a16:creationId xmlns:a16="http://schemas.microsoft.com/office/drawing/2014/main" xmlns="" id="{51B12952-82CE-4456-B91E-0161807F2746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5">
            <a:extLst>
              <a:ext uri="{FF2B5EF4-FFF2-40B4-BE49-F238E27FC236}">
                <a16:creationId xmlns:a16="http://schemas.microsoft.com/office/drawing/2014/main" xmlns="" id="{9D3E57BA-EE3D-4037-9556-D87A9DE6769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977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F701B8FF-BFB3-4EEA-A72E-4BBE990826B0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21246568-A954-4908-A860-8757E81DDF32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xmlns="" id="{7B5C08F3-61CD-4A6C-847F-0A6968FE1177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xmlns="" id="{05AAA52F-ED42-42C0-8E12-016D3D00BFD1}"/>
              </a:ext>
            </a:extLst>
          </p:cNvPr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593FD8C8-D372-4D37-8ED2-EADC89F121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4" name="Дата 13">
            <a:extLst>
              <a:ext uri="{FF2B5EF4-FFF2-40B4-BE49-F238E27FC236}">
                <a16:creationId xmlns:a16="http://schemas.microsoft.com/office/drawing/2014/main" xmlns="" id="{1F55E215-CDC1-4FBB-A006-8508EF3E65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FB2DBC7F-E0AF-4B12-924C-A8F413026A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8D9D55E6-7904-4D03-B6B9-CFAED26883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cs typeface="Arial" charset="0"/>
            </a:endParaRPr>
          </a:p>
        </p:txBody>
      </p:sp>
      <p:sp>
        <p:nv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xmlns="" id="{E164664D-0C0E-452F-8D8B-75E9A7FAA1A4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xmlns="" id="{91578F2E-7F31-4578-9356-ACAE17DF76AF}"/>
              </a:ext>
            </a:extLst>
          </p:cNvPr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xmlns="" id="{A966500D-8427-4FE1-92DF-0ADACD8DA2AC}"/>
              </a:ext>
            </a:extLst>
          </p:cNvPr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Номер слайда 22">
            <a:extLst>
              <a:ext uri="{FF2B5EF4-FFF2-40B4-BE49-F238E27FC236}">
                <a16:creationId xmlns:a16="http://schemas.microsoft.com/office/drawing/2014/main" xmlns="" id="{D171E9CF-4A93-42E9-B6B4-645C6F9F92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600">
                <a:solidFill>
                  <a:srgbClr val="7B98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93853D3B-D36D-415F-8D78-8902324505F4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1038" name="Заголовок 21">
            <a:extLst>
              <a:ext uri="{FF2B5EF4-FFF2-40B4-BE49-F238E27FC236}">
                <a16:creationId xmlns:a16="http://schemas.microsoft.com/office/drawing/2014/main" xmlns="" id="{B3EA0E04-8871-4CDE-90BE-4A7CA218D4A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en-US" altLang="ru-RU"/>
          </a:p>
        </p:txBody>
      </p:sp>
      <p:sp>
        <p:nvSpPr>
          <p:cNvPr id="1039" name="Текст 12">
            <a:extLst>
              <a:ext uri="{FF2B5EF4-FFF2-40B4-BE49-F238E27FC236}">
                <a16:creationId xmlns:a16="http://schemas.microsoft.com/office/drawing/2014/main" xmlns="" id="{A7EFD670-A0F3-4F75-8C03-9EE0E5E55E0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  <p:sldLayoutId id="2147483916" r:id="rId12"/>
    <p:sldLayoutId id="2147483917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anose="05020102010507070707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anose="05000000000000000000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8FB08C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xmlns="" id="{0681041F-247F-400F-8075-81912E24A64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57188" y="0"/>
            <a:ext cx="8229600" cy="124301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93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Закаливание</a:t>
            </a:r>
          </a:p>
        </p:txBody>
      </p:sp>
      <p:pic>
        <p:nvPicPr>
          <p:cNvPr id="13315" name="Picture 7" descr="http://madou61logo.ucoz.ru/_si/0/80091367.jpg">
            <a:extLst>
              <a:ext uri="{FF2B5EF4-FFF2-40B4-BE49-F238E27FC236}">
                <a16:creationId xmlns:a16="http://schemas.microsoft.com/office/drawing/2014/main" xmlns="" id="{25F10E81-2185-431C-8657-A7EF7E8AA6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785938"/>
            <a:ext cx="5030788" cy="33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9" descr="http://pensioneram.info/wp-content/uploads/2013/06/bosikom-6.jpeg">
            <a:extLst>
              <a:ext uri="{FF2B5EF4-FFF2-40B4-BE49-F238E27FC236}">
                <a16:creationId xmlns:a16="http://schemas.microsoft.com/office/drawing/2014/main" xmlns="" id="{09F73875-7549-490C-8FB4-D0EAEDD00C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3643313"/>
            <a:ext cx="3921125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одзаголовок 2">
            <a:extLst>
              <a:ext uri="{FF2B5EF4-FFF2-40B4-BE49-F238E27FC236}">
                <a16:creationId xmlns:a16="http://schemas.microsoft.com/office/drawing/2014/main" xmlns="" id="{446F7D3B-29CE-45D9-9038-16C8FD59A3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4313" y="5429250"/>
            <a:ext cx="6400800" cy="1214438"/>
          </a:xfrm>
        </p:spPr>
        <p:txBody>
          <a:bodyPr lIns="45720" rIns="45720">
            <a:normAutofit/>
          </a:bodyPr>
          <a:lstStyle/>
          <a:p>
            <a:pPr algn="l" eaLnBrk="1" hangingPunct="1">
              <a:lnSpc>
                <a:spcPct val="90000"/>
              </a:lnSpc>
              <a:spcBef>
                <a:spcPts val="400"/>
              </a:spcBef>
              <a:buSzPct val="68000"/>
              <a:buFont typeface="Wingdings 3" pitchFamily="18" charset="2"/>
              <a:buNone/>
              <a:defRPr/>
            </a:pPr>
            <a:r>
              <a:rPr lang="ru-RU" sz="1800" cap="none" dirty="0">
                <a:solidFill>
                  <a:schemeClr val="tx1"/>
                </a:solidFill>
              </a:rPr>
              <a:t>   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xmlns="" id="{02B23735-0E57-4068-AC6B-1CF7BAACEC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9750" y="1125538"/>
            <a:ext cx="8229600" cy="3744912"/>
          </a:xfrm>
        </p:spPr>
        <p:txBody>
          <a:bodyPr/>
          <a:lstStyle/>
          <a:p>
            <a:pPr eaLnBrk="1" hangingPunct="1"/>
            <a:r>
              <a:rPr lang="ru-RU" altLang="ru-RU" sz="7200">
                <a:solidFill>
                  <a:srgbClr val="FF0000"/>
                </a:solidFill>
              </a:rPr>
              <a:t>Принципы закаливания.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>
            <a:extLst>
              <a:ext uri="{FF2B5EF4-FFF2-40B4-BE49-F238E27FC236}">
                <a16:creationId xmlns:a16="http://schemas.microsoft.com/office/drawing/2014/main" xmlns="" id="{43F61AA1-0893-4AA5-9D77-054115411C72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79388" y="4149725"/>
            <a:ext cx="7056437" cy="2447925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800"/>
              <a:t>3.Учет индивидуальных особенностей</a:t>
            </a: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800"/>
              <a:t>организма, состояния здоровья</a:t>
            </a: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800"/>
              <a:t>индивидуума, восприимчивости и</a:t>
            </a: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800"/>
              <a:t>непереносимости им закаливающих</a:t>
            </a: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800"/>
              <a:t>процедур.</a:t>
            </a:r>
          </a:p>
        </p:txBody>
      </p:sp>
      <p:sp>
        <p:nvSpPr>
          <p:cNvPr id="230421" name="Rectangle 21">
            <a:extLst>
              <a:ext uri="{FF2B5EF4-FFF2-40B4-BE49-F238E27FC236}">
                <a16:creationId xmlns:a16="http://schemas.microsoft.com/office/drawing/2014/main" xmlns="" id="{9C32061C-281F-4792-9300-5E695685A4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404813"/>
            <a:ext cx="6115050" cy="13731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1.Постепенность увеличения интенсивности закаливающих воздействий.</a:t>
            </a:r>
          </a:p>
        </p:txBody>
      </p:sp>
      <p:sp>
        <p:nvSpPr>
          <p:cNvPr id="230422" name="Rectangle 22">
            <a:extLst>
              <a:ext uri="{FF2B5EF4-FFF2-40B4-BE49-F238E27FC236}">
                <a16:creationId xmlns:a16="http://schemas.microsoft.com/office/drawing/2014/main" xmlns="" id="{6F1C7854-55C3-4346-8C7A-9E2E7ED037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050" y="2781300"/>
            <a:ext cx="617855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2.Регулярность.</a:t>
            </a:r>
          </a:p>
        </p:txBody>
      </p:sp>
      <p:pic>
        <p:nvPicPr>
          <p:cNvPr id="23557" name="Picture 23" descr="49a17e0679dd39e7cf220f93d92aa8ff08d3b2d6_900">
            <a:extLst>
              <a:ext uri="{FF2B5EF4-FFF2-40B4-BE49-F238E27FC236}">
                <a16:creationId xmlns:a16="http://schemas.microsoft.com/office/drawing/2014/main" xmlns="" id="{3918D331-CBF7-4944-A66A-A5F34548A5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549275"/>
            <a:ext cx="2595563" cy="173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24" descr="Refresh">
            <a:extLst>
              <a:ext uri="{FF2B5EF4-FFF2-40B4-BE49-F238E27FC236}">
                <a16:creationId xmlns:a16="http://schemas.microsoft.com/office/drawing/2014/main" xmlns="" id="{18894C5B-3A74-437C-873A-C47770EC0F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349500"/>
            <a:ext cx="1439862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9" name="Picture 25" descr="zdor">
            <a:extLst>
              <a:ext uri="{FF2B5EF4-FFF2-40B4-BE49-F238E27FC236}">
                <a16:creationId xmlns:a16="http://schemas.microsoft.com/office/drawing/2014/main" xmlns="" id="{84EA5468-3937-4AD8-961F-E5F1FDA57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4508500"/>
            <a:ext cx="1590675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>
            <a:extLst>
              <a:ext uri="{FF2B5EF4-FFF2-40B4-BE49-F238E27FC236}">
                <a16:creationId xmlns:a16="http://schemas.microsoft.com/office/drawing/2014/main" xmlns="" id="{B35DD77E-057E-4C0C-A54D-493B2BDA3C04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539750" y="549275"/>
            <a:ext cx="8147050" cy="5581650"/>
          </a:xfrm>
        </p:spPr>
        <p:txBody>
          <a:bodyPr/>
          <a:lstStyle/>
          <a:p>
            <a:pPr marL="609600" indent="-609600" eaLnBrk="1" hangingPunct="1">
              <a:buFont typeface="Wingdings" panose="05000000000000000000" pitchFamily="2" charset="2"/>
              <a:buNone/>
            </a:pPr>
            <a:r>
              <a:rPr lang="ru-RU" altLang="ru-RU" sz="2800"/>
              <a:t>4.Адекватность( соответствие) дозировки</a:t>
            </a:r>
          </a:p>
          <a:p>
            <a:pPr marL="609600" indent="-609600" eaLnBrk="1" hangingPunct="1">
              <a:buFont typeface="Wingdings" panose="05000000000000000000" pitchFamily="2" charset="2"/>
              <a:buNone/>
            </a:pPr>
            <a:r>
              <a:rPr lang="ru-RU" altLang="ru-RU" sz="2800"/>
              <a:t>закаливающих факторов.</a:t>
            </a:r>
          </a:p>
          <a:p>
            <a:pPr marL="609600" indent="-609600" eaLnBrk="1" hangingPunct="1">
              <a:buFont typeface="Wingdings" panose="05000000000000000000" pitchFamily="2" charset="2"/>
              <a:buNone/>
            </a:pPr>
            <a:r>
              <a:rPr lang="ru-RU" altLang="ru-RU" sz="2800"/>
              <a:t>5.Многофакторность. </a:t>
            </a:r>
          </a:p>
          <a:p>
            <a:pPr marL="609600" indent="-609600" eaLnBrk="1" hangingPunct="1">
              <a:buFont typeface="Wingdings" panose="05000000000000000000" pitchFamily="2" charset="2"/>
              <a:buNone/>
            </a:pPr>
            <a:r>
              <a:rPr lang="ru-RU" altLang="ru-RU" sz="2800"/>
              <a:t>6.Прерывистость.</a:t>
            </a:r>
          </a:p>
          <a:p>
            <a:pPr marL="609600" indent="-609600" eaLnBrk="1" hangingPunct="1">
              <a:buFont typeface="Wingdings" panose="05000000000000000000" pitchFamily="2" charset="2"/>
              <a:buNone/>
            </a:pPr>
            <a:r>
              <a:rPr lang="ru-RU" altLang="ru-RU" sz="2800"/>
              <a:t>7.Комбинирование общего и местного закаливания.</a:t>
            </a:r>
          </a:p>
        </p:txBody>
      </p:sp>
      <p:pic>
        <p:nvPicPr>
          <p:cNvPr id="24579" name="Picture 4" descr="images (1)">
            <a:extLst>
              <a:ext uri="{FF2B5EF4-FFF2-40B4-BE49-F238E27FC236}">
                <a16:creationId xmlns:a16="http://schemas.microsoft.com/office/drawing/2014/main" xmlns="" id="{80CD09F5-594F-44AB-8839-A62134CB1C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1125538"/>
            <a:ext cx="2024062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1429" name="Rectangle 5">
            <a:extLst>
              <a:ext uri="{FF2B5EF4-FFF2-40B4-BE49-F238E27FC236}">
                <a16:creationId xmlns:a16="http://schemas.microsoft.com/office/drawing/2014/main" xmlns="" id="{BD249DA7-32DD-4601-A0A9-A2828A98EE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3716338"/>
            <a:ext cx="6226175" cy="2355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Несоблюдение принципов закаливания приведет к напрасной трате времени и не даст должной закаленности, может вызвать излишне резкие или даже патологические реакции организма.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  <a:defRPr/>
            </a:pPr>
            <a:endParaRPr lang="ru-RU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pic>
        <p:nvPicPr>
          <p:cNvPr id="24581" name="Picture 6" descr="rebenok-boleet">
            <a:extLst>
              <a:ext uri="{FF2B5EF4-FFF2-40B4-BE49-F238E27FC236}">
                <a16:creationId xmlns:a16="http://schemas.microsoft.com/office/drawing/2014/main" xmlns="" id="{82A121E8-3015-43D1-95AD-B9419A31F7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4292600"/>
            <a:ext cx="2054225" cy="205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>
            <a:extLst>
              <a:ext uri="{FF2B5EF4-FFF2-40B4-BE49-F238E27FC236}">
                <a16:creationId xmlns:a16="http://schemas.microsoft.com/office/drawing/2014/main" xmlns="" id="{86F26176-2C16-42CF-9A29-4931294C5117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539750" y="549275"/>
            <a:ext cx="8147050" cy="55816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b="1">
                <a:solidFill>
                  <a:srgbClr val="FF0000"/>
                </a:solidFill>
              </a:rPr>
              <a:t>Противопоказания</a:t>
            </a:r>
            <a:r>
              <a:rPr lang="ru-RU" altLang="ru-RU"/>
              <a:t>: лихорадка, острые психические расстройства, недостаточность кровообращения II - III ст., гипертонический криз, приступ бронхиальной астмы, кровотечение, тяжелая травма, печеночная и почечная колика, обширные ожоги, пищевая токсикоинфекция. С первых дней выздоровления можно приступить к закаливанию, используя вначале местные, а затем общие воздействия.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xmlns="" id="{05B82632-2A46-4ED8-B3A7-5FB8FD0F5B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71550" y="476250"/>
            <a:ext cx="7499350" cy="4806950"/>
          </a:xfrm>
        </p:spPr>
        <p:txBody>
          <a:bodyPr/>
          <a:lstStyle/>
          <a:p>
            <a:pPr eaLnBrk="1" hangingPunct="1"/>
            <a:r>
              <a:rPr lang="ru-RU" altLang="ru-RU" sz="7200">
                <a:solidFill>
                  <a:srgbClr val="FF0000"/>
                </a:solidFill>
              </a:rPr>
              <a:t>Виды закаливания.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xmlns="" id="{CF139D86-FA99-4266-A7BC-E2823734F2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i="1">
                <a:solidFill>
                  <a:srgbClr val="7B9899"/>
                </a:solidFill>
              </a:rPr>
              <a:t>Закаливание воздухом</a:t>
            </a:r>
            <a:r>
              <a:rPr lang="ru-RU" altLang="ru-RU">
                <a:solidFill>
                  <a:srgbClr val="7B9899"/>
                </a:solidFill>
              </a:rPr>
              <a:t>.</a:t>
            </a:r>
          </a:p>
        </p:txBody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xmlns="" id="{E627E064-BB17-4402-A826-514F08ADFAC1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547813" y="1557338"/>
            <a:ext cx="2232025" cy="647700"/>
          </a:xfrm>
        </p:spPr>
        <p:txBody>
          <a:bodyPr/>
          <a:lstStyle/>
          <a:p>
            <a:pPr marL="609600" indent="-609600" eaLnBrk="1" hangingPunct="1">
              <a:buFont typeface="Wingdings" panose="05000000000000000000" pitchFamily="2" charset="2"/>
              <a:buNone/>
            </a:pPr>
            <a:r>
              <a:rPr lang="ru-RU" altLang="ru-RU"/>
              <a:t>Прогулки</a:t>
            </a:r>
          </a:p>
        </p:txBody>
      </p:sp>
      <p:pic>
        <p:nvPicPr>
          <p:cNvPr id="27652" name="Picture 4" descr="na-progulke-s-detmi-foto (2)">
            <a:extLst>
              <a:ext uri="{FF2B5EF4-FFF2-40B4-BE49-F238E27FC236}">
                <a16:creationId xmlns:a16="http://schemas.microsoft.com/office/drawing/2014/main" xmlns="" id="{14EF76D9-E655-41F8-9BA4-1D1B89AC14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4013" y="1773238"/>
            <a:ext cx="3222625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6" descr="1300129275_1">
            <a:extLst>
              <a:ext uri="{FF2B5EF4-FFF2-40B4-BE49-F238E27FC236}">
                <a16:creationId xmlns:a16="http://schemas.microsoft.com/office/drawing/2014/main" xmlns="" id="{881B02BB-F235-4192-9C34-A5D3748EA9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708275"/>
            <a:ext cx="3768725" cy="353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>
            <a:extLst>
              <a:ext uri="{FF2B5EF4-FFF2-40B4-BE49-F238E27FC236}">
                <a16:creationId xmlns:a16="http://schemas.microsoft.com/office/drawing/2014/main" xmlns="" id="{DF4880C5-9B1A-4755-B61B-59C4E984FA47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539750" y="404813"/>
            <a:ext cx="8208963" cy="61198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800" b="1"/>
              <a:t>Закаливающее действие воздуха на организм способствует:</a:t>
            </a:r>
            <a:r>
              <a:rPr lang="ru-RU" altLang="ru-RU" sz="280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/>
              <a:t>повышению тонуса нервной и эндокринной систем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/>
              <a:t>улучшению процессов пищеварения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/>
              <a:t>совершенствованию деятельности сердечно-сосудистой и дыхательной систем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/>
              <a:t> изменению морфологического состава крови (повышается количество эритроцитов и уровень гемоглобина).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/>
              <a:t> улучшению общего самочувствия организма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800"/>
              <a:t>влиянию на эмоциональное состояние - вызывает чувство бодрости, свежести.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>
            <a:extLst>
              <a:ext uri="{FF2B5EF4-FFF2-40B4-BE49-F238E27FC236}">
                <a16:creationId xmlns:a16="http://schemas.microsoft.com/office/drawing/2014/main" xmlns="" id="{D133CAF7-C7EA-469E-AD60-CDAC23A02D03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285750" y="857250"/>
            <a:ext cx="8218488" cy="4995863"/>
          </a:xfrm>
        </p:spPr>
        <p:txBody>
          <a:bodyPr/>
          <a:lstStyle/>
          <a:p>
            <a:pPr marL="609600" indent="-609600" eaLnBrk="1" hangingPunct="1">
              <a:buFont typeface="Wingdings" panose="05000000000000000000" pitchFamily="2" charset="2"/>
              <a:buNone/>
            </a:pPr>
            <a:r>
              <a:rPr lang="ru-RU" altLang="ru-RU" b="1"/>
              <a:t>Виды воздушных ванн:</a:t>
            </a:r>
          </a:p>
          <a:p>
            <a:pPr marL="609600" indent="-609600" eaLnBrk="1" hangingPunct="1">
              <a:buFont typeface="Wingdings" panose="05000000000000000000" pitchFamily="2" charset="2"/>
              <a:buAutoNum type="arabicPeriod"/>
            </a:pPr>
            <a:r>
              <a:rPr lang="ru-RU" altLang="ru-RU" i="1"/>
              <a:t>горячие</a:t>
            </a:r>
            <a:r>
              <a:rPr lang="ru-RU" altLang="ru-RU"/>
              <a:t>(свыше 30С° )</a:t>
            </a:r>
          </a:p>
          <a:p>
            <a:pPr marL="609600" indent="-609600" eaLnBrk="1" hangingPunct="1">
              <a:buFont typeface="Wingdings" panose="05000000000000000000" pitchFamily="2" charset="2"/>
              <a:buAutoNum type="arabicPeriod"/>
            </a:pPr>
            <a:r>
              <a:rPr lang="ru-RU" altLang="ru-RU" i="1"/>
              <a:t>теплые </a:t>
            </a:r>
            <a:r>
              <a:rPr lang="ru-RU" altLang="ru-RU"/>
              <a:t>(свыше 22С° )</a:t>
            </a:r>
          </a:p>
          <a:p>
            <a:pPr marL="609600" indent="-609600" eaLnBrk="1" hangingPunct="1">
              <a:buFont typeface="Wingdings" panose="05000000000000000000" pitchFamily="2" charset="2"/>
              <a:buAutoNum type="arabicPeriod"/>
            </a:pPr>
            <a:r>
              <a:rPr lang="ru-RU" altLang="ru-RU" i="1"/>
              <a:t>индифферентные </a:t>
            </a:r>
            <a:r>
              <a:rPr lang="ru-RU" altLang="ru-RU"/>
              <a:t>(21-22С° )</a:t>
            </a:r>
          </a:p>
          <a:p>
            <a:pPr marL="609600" indent="-609600" eaLnBrk="1" hangingPunct="1">
              <a:buFont typeface="Wingdings" panose="05000000000000000000" pitchFamily="2" charset="2"/>
              <a:buAutoNum type="arabicPeriod"/>
            </a:pPr>
            <a:r>
              <a:rPr lang="ru-RU" altLang="ru-RU" i="1"/>
              <a:t>прохладные </a:t>
            </a:r>
            <a:r>
              <a:rPr lang="ru-RU" altLang="ru-RU"/>
              <a:t>(17-21С° )</a:t>
            </a:r>
          </a:p>
          <a:p>
            <a:pPr marL="609600" indent="-609600" eaLnBrk="1" hangingPunct="1">
              <a:buFont typeface="Wingdings" panose="05000000000000000000" pitchFamily="2" charset="2"/>
              <a:buAutoNum type="arabicPeriod"/>
            </a:pPr>
            <a:r>
              <a:rPr lang="ru-RU" altLang="ru-RU" i="1"/>
              <a:t>умеренно холодные </a:t>
            </a:r>
            <a:r>
              <a:rPr lang="ru-RU" altLang="ru-RU"/>
              <a:t>(13-17С° )</a:t>
            </a:r>
          </a:p>
          <a:p>
            <a:pPr marL="609600" indent="-609600" eaLnBrk="1" hangingPunct="1">
              <a:buFont typeface="Wingdings" panose="05000000000000000000" pitchFamily="2" charset="2"/>
              <a:buAutoNum type="arabicPeriod"/>
            </a:pPr>
            <a:r>
              <a:rPr lang="ru-RU" altLang="ru-RU" i="1"/>
              <a:t>холодные </a:t>
            </a:r>
            <a:r>
              <a:rPr lang="ru-RU" altLang="ru-RU"/>
              <a:t>(4-13С° )</a:t>
            </a:r>
          </a:p>
          <a:p>
            <a:pPr marL="609600" indent="-609600" eaLnBrk="1" hangingPunct="1">
              <a:buFont typeface="Wingdings" panose="05000000000000000000" pitchFamily="2" charset="2"/>
              <a:buAutoNum type="arabicPeriod"/>
            </a:pPr>
            <a:r>
              <a:rPr lang="ru-RU" altLang="ru-RU" i="1"/>
              <a:t>очень холодные </a:t>
            </a:r>
            <a:r>
              <a:rPr lang="ru-RU" altLang="ru-RU"/>
              <a:t>(ниже 4С° ).</a:t>
            </a:r>
          </a:p>
        </p:txBody>
      </p:sp>
      <p:pic>
        <p:nvPicPr>
          <p:cNvPr id="29699" name="Picture 4" descr="https://encrypted-tbn3.gstatic.com/images?q=tbn:ANd9GcSibRn9pV9fs2kPw4dwWYMRJDCLp9aNoC12IgmRV9MHCDSkxB6kwQ">
            <a:extLst>
              <a:ext uri="{FF2B5EF4-FFF2-40B4-BE49-F238E27FC236}">
                <a16:creationId xmlns:a16="http://schemas.microsoft.com/office/drawing/2014/main" xmlns="" id="{C109162C-693E-427A-A22F-52ACA8EA20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6388" y="4500563"/>
            <a:ext cx="3543300" cy="235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>
            <a:extLst>
              <a:ext uri="{FF2B5EF4-FFF2-40B4-BE49-F238E27FC236}">
                <a16:creationId xmlns:a16="http://schemas.microsoft.com/office/drawing/2014/main" xmlns="" id="{EE829DC9-39C1-4933-9745-3D9F0B8EC195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323850" y="333375"/>
            <a:ext cx="8301038" cy="1366838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/>
              <a:t>Пребывание на воздухе целесообразно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/>
              <a:t>сочетать с активными движениями: </a:t>
            </a:r>
          </a:p>
        </p:txBody>
      </p:sp>
      <p:pic>
        <p:nvPicPr>
          <p:cNvPr id="30723" name="Picture 4" descr="eislaufen">
            <a:extLst>
              <a:ext uri="{FF2B5EF4-FFF2-40B4-BE49-F238E27FC236}">
                <a16:creationId xmlns:a16="http://schemas.microsoft.com/office/drawing/2014/main" xmlns="" id="{7173866B-D5A2-45B3-9D37-9ED1B299CD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628775"/>
            <a:ext cx="2835275" cy="212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Picture 5" descr="hiver_730030_style2">
            <a:extLst>
              <a:ext uri="{FF2B5EF4-FFF2-40B4-BE49-F238E27FC236}">
                <a16:creationId xmlns:a16="http://schemas.microsoft.com/office/drawing/2014/main" xmlns="" id="{2788E509-2894-4CEF-AAFA-AAFE6A14A3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3716338"/>
            <a:ext cx="3436937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6" descr="1300380216_ball">
            <a:extLst>
              <a:ext uri="{FF2B5EF4-FFF2-40B4-BE49-F238E27FC236}">
                <a16:creationId xmlns:a16="http://schemas.microsoft.com/office/drawing/2014/main" xmlns="" id="{86B41DF1-71A8-4E2D-9DCD-B7DA3FB230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1916113"/>
            <a:ext cx="2832100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xmlns="" id="{6075A15B-5152-445B-B7F4-671F7D9686E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>
                <a:solidFill>
                  <a:srgbClr val="7B9899"/>
                </a:solidFill>
              </a:rPr>
              <a:t>Правила приема воздушных ванн:</a:t>
            </a:r>
          </a:p>
        </p:txBody>
      </p:sp>
      <p:sp>
        <p:nvSpPr>
          <p:cNvPr id="242691" name="Rectangle 3">
            <a:extLst>
              <a:ext uri="{FF2B5EF4-FFF2-40B4-BE49-F238E27FC236}">
                <a16:creationId xmlns:a16="http://schemas.microsoft.com/office/drawing/2014/main" xmlns="" id="{29EA919B-A0E3-4D3E-BAC0-F20A85C8CB7F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/>
              <a:t>Начинать прием воздушных ванн в комнате при температуре 15-16° С (10-15 минут). Позже на улице при </a:t>
            </a:r>
            <a:r>
              <a:rPr lang="ru-RU" sz="2000"/>
              <a:t>20-22° С.</a:t>
            </a:r>
            <a:endParaRPr lang="ru-RU" sz="2400"/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/>
              <a:t>Оставаться обнаженным не более 3-5 минут.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/>
              <a:t>Совершать активные движения во время приема воздушных ванн. 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/>
              <a:t>Первая ванна не более 15 минут. С каждым разом увеличивать время на 10-15 минут.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/>
              <a:t>Холодные ванны принимают только закаленные люди. Время 1-2 минуты(постепенно увеличивается до 8-10минут).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/>
              <a:t>Прием воздушных ванн на открытом воздухе надо начинать не ранее, чем через 1,5 – 2 часа после еды и заканчивать закаливания за 30 минут до приема пищи.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/>
              <a:t>Носить свободную одежду по погоде.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906" name="Rectangle 74">
            <a:extLst>
              <a:ext uri="{FF2B5EF4-FFF2-40B4-BE49-F238E27FC236}">
                <a16:creationId xmlns:a16="http://schemas.microsoft.com/office/drawing/2014/main" xmlns="" id="{DD72DA9C-E837-468F-8FDD-ECCA85CEA57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>
                <a:solidFill>
                  <a:srgbClr val="FF0000"/>
                </a:solidFill>
              </a:rPr>
              <a:t>Здоровье человека зависит от:</a:t>
            </a:r>
          </a:p>
        </p:txBody>
      </p:sp>
      <p:sp>
        <p:nvSpPr>
          <p:cNvPr id="120907" name="Rectangle 75">
            <a:extLst>
              <a:ext uri="{FF2B5EF4-FFF2-40B4-BE49-F238E27FC236}">
                <a16:creationId xmlns:a16="http://schemas.microsoft.com/office/drawing/2014/main" xmlns="" id="{A5EEDF28-2087-4E79-8D27-BD07477E36A8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/>
            <a:r>
              <a:rPr lang="ru-RU" altLang="ru-RU" sz="3200"/>
              <a:t>наследственности(10-20%); </a:t>
            </a:r>
          </a:p>
          <a:p>
            <a:pPr eaLnBrk="1" hangingPunct="1"/>
            <a:r>
              <a:rPr lang="ru-RU" altLang="ru-RU" sz="3200"/>
              <a:t>состояния окружающей среды (10-20%);</a:t>
            </a:r>
          </a:p>
          <a:p>
            <a:pPr eaLnBrk="1" hangingPunct="1"/>
            <a:r>
              <a:rPr lang="ru-RU" altLang="ru-RU" sz="3200"/>
              <a:t>уровня здравоохранения (8-12%);</a:t>
            </a:r>
          </a:p>
          <a:p>
            <a:pPr eaLnBrk="1" hangingPunct="1"/>
            <a:r>
              <a:rPr lang="ru-RU" altLang="ru-RU" sz="3200"/>
              <a:t>образа жизни (50-70%).</a:t>
            </a:r>
          </a:p>
        </p:txBody>
      </p:sp>
      <p:pic>
        <p:nvPicPr>
          <p:cNvPr id="4105" name="Picture 9" descr="http://sila-priroda.ru/img10/nasledstvennost-zdorove1.jpg">
            <a:extLst>
              <a:ext uri="{FF2B5EF4-FFF2-40B4-BE49-F238E27FC236}">
                <a16:creationId xmlns:a16="http://schemas.microsoft.com/office/drawing/2014/main" xmlns="" id="{3A108884-6082-4889-95B0-44BD6E7672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3857625"/>
            <a:ext cx="2714625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7" name="Picture 11" descr="http://gigiena.kiev.ua/wp-content/uploads/2013/02/water.jpg">
            <a:extLst>
              <a:ext uri="{FF2B5EF4-FFF2-40B4-BE49-F238E27FC236}">
                <a16:creationId xmlns:a16="http://schemas.microsoft.com/office/drawing/2014/main" xmlns="" id="{8E4DC1EC-017D-495A-88F4-94F85AB406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4786313"/>
            <a:ext cx="2500313" cy="187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1" name="Picture 15" descr="http://semyafamily.ru/fotografii/semya22613.jpg">
            <a:extLst>
              <a:ext uri="{FF2B5EF4-FFF2-40B4-BE49-F238E27FC236}">
                <a16:creationId xmlns:a16="http://schemas.microsoft.com/office/drawing/2014/main" xmlns="" id="{065583B6-6F4C-4B4B-AB65-E42614AA39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5" y="4429125"/>
            <a:ext cx="3321050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9" name="Picture 13" descr="http://yakzdrav.ru/sites/default/files/img/news/bolnica_01.jpg">
            <a:extLst>
              <a:ext uri="{FF2B5EF4-FFF2-40B4-BE49-F238E27FC236}">
                <a16:creationId xmlns:a16="http://schemas.microsoft.com/office/drawing/2014/main" xmlns="" id="{6E5F5003-1DA2-4509-A652-5D0576B71F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5" y="3929063"/>
            <a:ext cx="2214563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20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20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20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20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1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1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90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xmlns="" id="{C7F5E49C-0936-4A50-94D4-E736D7F51E8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i="1">
                <a:solidFill>
                  <a:srgbClr val="7B9899"/>
                </a:solidFill>
              </a:rPr>
              <a:t>Закаливание водой</a:t>
            </a:r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xmlns="" id="{0FF7B6CB-37FC-420E-B8DC-E6D9BDFC33C5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sz="2800"/>
              <a:t>В домашних условиях:</a:t>
            </a:r>
          </a:p>
          <a:p>
            <a:pPr eaLnBrk="1" hangingPunct="1"/>
            <a:r>
              <a:rPr lang="ru-RU" altLang="ru-RU" sz="2800"/>
              <a:t>Обтирания</a:t>
            </a:r>
          </a:p>
          <a:p>
            <a:pPr eaLnBrk="1" hangingPunct="1"/>
            <a:r>
              <a:rPr lang="ru-RU" altLang="ru-RU" sz="2800"/>
              <a:t>Обливания</a:t>
            </a:r>
          </a:p>
          <a:p>
            <a:pPr eaLnBrk="1" hangingPunct="1"/>
            <a:r>
              <a:rPr lang="ru-RU" altLang="ru-RU" sz="2800"/>
              <a:t>Ножные ванны </a:t>
            </a:r>
          </a:p>
          <a:p>
            <a:pPr eaLnBrk="1" hangingPunct="1"/>
            <a:endParaRPr lang="ru-RU" altLang="ru-RU" sz="2800"/>
          </a:p>
          <a:p>
            <a:pPr eaLnBrk="1" hangingPunct="1"/>
            <a:endParaRPr lang="ru-RU" altLang="ru-RU" sz="280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sz="2800"/>
              <a:t>Их проводят с понижением температуры воды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sz="2800"/>
              <a:t>и уменьшением времени процедур. </a:t>
            </a:r>
          </a:p>
        </p:txBody>
      </p:sp>
      <p:pic>
        <p:nvPicPr>
          <p:cNvPr id="32772" name="Picture 5" descr="1354631333_2">
            <a:extLst>
              <a:ext uri="{FF2B5EF4-FFF2-40B4-BE49-F238E27FC236}">
                <a16:creationId xmlns:a16="http://schemas.microsoft.com/office/drawing/2014/main" xmlns="" id="{C6B86F4B-4104-4699-A92E-C0E4443699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16113"/>
            <a:ext cx="3810000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>
            <a:extLst>
              <a:ext uri="{FF2B5EF4-FFF2-40B4-BE49-F238E27FC236}">
                <a16:creationId xmlns:a16="http://schemas.microsoft.com/office/drawing/2014/main" xmlns="" id="{BC711728-59E5-4E85-BE31-DC57138D5B7D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611188" y="333375"/>
            <a:ext cx="7777162" cy="41036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b="1"/>
              <a:t>Обтирание.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2800" b="1"/>
          </a:p>
          <a:p>
            <a:pPr eaLnBrk="1" hangingPunct="1">
              <a:lnSpc>
                <a:spcPct val="80000"/>
              </a:lnSpc>
            </a:pPr>
            <a:r>
              <a:rPr lang="ru-RU" altLang="ru-RU" sz="2400"/>
              <a:t>Мохнатым полотенцем, простынею, губкой или специальной рукавицей, смоченными водой (36— 34°) и хорошо отжатыми, последовательно обтирают руки, спину, грудь, ноги.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/>
              <a:t>Сухим полотенцем тело растирают до легкого покраснения.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/>
              <a:t>Через каждые 3—5 дней температуру воды снижают на 1—2°, доводя ее в течение 2—3 месяцев до 12—10°.</a:t>
            </a:r>
            <a:r>
              <a:rPr lang="ru-RU" altLang="ru-RU" sz="2000"/>
              <a:t>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2000"/>
          </a:p>
        </p:txBody>
      </p:sp>
      <p:pic>
        <p:nvPicPr>
          <p:cNvPr id="33795" name="Picture 5" descr="20080804215426">
            <a:extLst>
              <a:ext uri="{FF2B5EF4-FFF2-40B4-BE49-F238E27FC236}">
                <a16:creationId xmlns:a16="http://schemas.microsoft.com/office/drawing/2014/main" xmlns="" id="{99168B50-A719-4B6D-9A82-4A6720006B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076700"/>
            <a:ext cx="1722438" cy="256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Picture 6" descr="загруженное (1)">
            <a:extLst>
              <a:ext uri="{FF2B5EF4-FFF2-40B4-BE49-F238E27FC236}">
                <a16:creationId xmlns:a16="http://schemas.microsoft.com/office/drawing/2014/main" xmlns="" id="{CCA75BB5-BF85-4BCA-9A7A-BCC83C1536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45085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>
            <a:extLst>
              <a:ext uri="{FF2B5EF4-FFF2-40B4-BE49-F238E27FC236}">
                <a16:creationId xmlns:a16="http://schemas.microsoft.com/office/drawing/2014/main" xmlns="" id="{9734C919-7C0A-4A7B-878C-C6698ED3B615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323850" y="188913"/>
            <a:ext cx="8424863" cy="424815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sz="2400"/>
              <a:t>В профилактике простуды хороший эффект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sz="2400"/>
              <a:t>дает </a:t>
            </a:r>
            <a:r>
              <a:rPr lang="ru-RU" altLang="ru-RU" sz="2800" b="1"/>
              <a:t>закаливание стоп(ножные ванны)</a:t>
            </a:r>
            <a:r>
              <a:rPr lang="ru-RU" altLang="ru-RU" sz="2400"/>
              <a:t>. </a:t>
            </a:r>
          </a:p>
          <a:p>
            <a:pPr eaLnBrk="1" hangingPunct="1"/>
            <a:r>
              <a:rPr lang="ru-RU" altLang="ru-RU" sz="2400"/>
              <a:t>Для этого их обмывают водой ежедневно перед сном в течение года. </a:t>
            </a:r>
          </a:p>
          <a:p>
            <a:pPr eaLnBrk="1" hangingPunct="1"/>
            <a:r>
              <a:rPr lang="ru-RU" altLang="ru-RU" sz="2400"/>
              <a:t>Начинают с температуры 28—25°, а заканчивают - 15—14°. </a:t>
            </a:r>
          </a:p>
          <a:p>
            <a:pPr eaLnBrk="1" hangingPunct="1"/>
            <a:r>
              <a:rPr lang="ru-RU" altLang="ru-RU" sz="2400"/>
              <a:t>После обмывания стопы надо тщательно растереть полотенцем.</a:t>
            </a:r>
          </a:p>
          <a:p>
            <a:pPr eaLnBrk="1" hangingPunct="1"/>
            <a:r>
              <a:rPr lang="ru-RU" altLang="ru-RU" sz="2400"/>
              <a:t>Длительность первых ванн – 1 - 2 минуты, а затем ее к 5 - 6-й процедуре увеличивают до 3 минут.</a:t>
            </a:r>
          </a:p>
        </p:txBody>
      </p:sp>
      <p:pic>
        <p:nvPicPr>
          <p:cNvPr id="34819" name="Picture 4" descr="image">
            <a:extLst>
              <a:ext uri="{FF2B5EF4-FFF2-40B4-BE49-F238E27FC236}">
                <a16:creationId xmlns:a16="http://schemas.microsoft.com/office/drawing/2014/main" xmlns="" id="{76713808-BB7B-487E-858A-548BCD6DB4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4437063"/>
            <a:ext cx="1517650" cy="228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Picture 5" descr="bath_pic04">
            <a:extLst>
              <a:ext uri="{FF2B5EF4-FFF2-40B4-BE49-F238E27FC236}">
                <a16:creationId xmlns:a16="http://schemas.microsoft.com/office/drawing/2014/main" xmlns="" id="{91D63E66-3400-4D42-ABB9-25C7E91CD5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4724400"/>
            <a:ext cx="236855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1" name="Picture 6" descr="stridave-nozni-koupele">
            <a:extLst>
              <a:ext uri="{FF2B5EF4-FFF2-40B4-BE49-F238E27FC236}">
                <a16:creationId xmlns:a16="http://schemas.microsoft.com/office/drawing/2014/main" xmlns="" id="{97C80875-4D73-466D-8761-D9695A701C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508500"/>
            <a:ext cx="2735262" cy="205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>
            <a:extLst>
              <a:ext uri="{FF2B5EF4-FFF2-40B4-BE49-F238E27FC236}">
                <a16:creationId xmlns:a16="http://schemas.microsoft.com/office/drawing/2014/main" xmlns="" id="{C1C03A56-DB78-41C8-8CBE-5F1CE5672272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395288" y="333375"/>
            <a:ext cx="8353425" cy="56165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3600" b="1"/>
              <a:t>Обливание водой.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/>
              <a:t>Начинают после 1-2 месяцев обтирания.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/>
              <a:t> Начинать обливание желательно летом, используя воду 36 - 34°.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/>
              <a:t>Последовательно обливают верхние конечности, грудь, спину, голову и далее остальные части тела.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/>
              <a:t>После обливания можно сделать растирание и самомассаж, выполнить необходимые физические упражнения.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/>
              <a:t>Можно делать обливание водой контрастной температуры (разность 5—7°).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/>
              <a:t>Постепенно температуру воды понижать до 12 - 14°.</a:t>
            </a:r>
          </a:p>
          <a:p>
            <a:pPr eaLnBrk="1" hangingPunct="1">
              <a:lnSpc>
                <a:spcPct val="80000"/>
              </a:lnSpc>
            </a:pPr>
            <a:endParaRPr lang="ru-RU" altLang="ru-RU" sz="28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5" descr="zakalivanie-rebenka-1024px-1024px0">
            <a:extLst>
              <a:ext uri="{FF2B5EF4-FFF2-40B4-BE49-F238E27FC236}">
                <a16:creationId xmlns:a16="http://schemas.microsoft.com/office/drawing/2014/main" xmlns="" id="{6312E3C8-160C-437C-BF94-DA1B17FA15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765175"/>
            <a:ext cx="3887788" cy="388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7" name="Picture 6" descr="597125">
            <a:extLst>
              <a:ext uri="{FF2B5EF4-FFF2-40B4-BE49-F238E27FC236}">
                <a16:creationId xmlns:a16="http://schemas.microsoft.com/office/drawing/2014/main" xmlns="" id="{5D9F607B-61AF-4222-A296-A5265D9CDE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1268413"/>
            <a:ext cx="3340100" cy="502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67" name="Rectangle 7">
            <a:extLst>
              <a:ext uri="{FF2B5EF4-FFF2-40B4-BE49-F238E27FC236}">
                <a16:creationId xmlns:a16="http://schemas.microsoft.com/office/drawing/2014/main" xmlns="" id="{B213F3A4-90FD-44F6-B0DE-CC0CBAE6BC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5157788"/>
            <a:ext cx="29527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Обливание водой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>
            <a:extLst>
              <a:ext uri="{FF2B5EF4-FFF2-40B4-BE49-F238E27FC236}">
                <a16:creationId xmlns:a16="http://schemas.microsoft.com/office/drawing/2014/main" xmlns="" id="{C04486FF-8542-48D6-B89C-BBFB8AEFE84F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539750" y="260350"/>
            <a:ext cx="5111750" cy="61214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b="1"/>
              <a:t>Душ.</a:t>
            </a:r>
          </a:p>
          <a:p>
            <a:pPr eaLnBrk="1" hangingPunct="1"/>
            <a:r>
              <a:rPr lang="ru-RU" altLang="ru-RU" sz="2400"/>
              <a:t>В любое время года при температуре помещения не менее 18 - 20° и температуре воды с 36 - 34 до 16 - 14 °С.</a:t>
            </a:r>
          </a:p>
          <a:p>
            <a:pPr eaLnBrk="1" hangingPunct="1"/>
            <a:r>
              <a:rPr lang="ru-RU" altLang="ru-RU" sz="2400"/>
              <a:t>После физических нагрузок любого характера желателен контрастный душ.</a:t>
            </a:r>
          </a:p>
          <a:p>
            <a:pPr eaLnBrk="1" hangingPunct="1"/>
            <a:r>
              <a:rPr lang="ru-RU" altLang="ru-RU" sz="2400"/>
              <a:t>Используют попеременно теплую и холодную воду с последовательно увеличивающейся разницей температур (с 5 - 7° до 15 - 20 °С).</a:t>
            </a:r>
          </a:p>
        </p:txBody>
      </p:sp>
      <p:pic>
        <p:nvPicPr>
          <p:cNvPr id="37891" name="Picture 5" descr="контрастный-душ">
            <a:extLst>
              <a:ext uri="{FF2B5EF4-FFF2-40B4-BE49-F238E27FC236}">
                <a16:creationId xmlns:a16="http://schemas.microsoft.com/office/drawing/2014/main" xmlns="" id="{4CC6463E-F00E-427B-B4C1-D9F08B8FA7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549275"/>
            <a:ext cx="2376487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2" name="Picture 7" descr="foto-nosotros-6">
            <a:extLst>
              <a:ext uri="{FF2B5EF4-FFF2-40B4-BE49-F238E27FC236}">
                <a16:creationId xmlns:a16="http://schemas.microsoft.com/office/drawing/2014/main" xmlns="" id="{51365726-AD9E-4849-A779-108BDB5692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3716338"/>
            <a:ext cx="2079625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>
            <a:extLst>
              <a:ext uri="{FF2B5EF4-FFF2-40B4-BE49-F238E27FC236}">
                <a16:creationId xmlns:a16="http://schemas.microsoft.com/office/drawing/2014/main" xmlns="" id="{77DEBDA9-3D2C-4868-923B-C4A1B5329EFA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611188" y="476250"/>
            <a:ext cx="5329237" cy="561657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sz="4000" b="1"/>
              <a:t>Водные ванны.</a:t>
            </a:r>
          </a:p>
          <a:p>
            <a:pPr eaLnBrk="1" hangingPunct="1"/>
            <a:r>
              <a:rPr lang="ru-RU" altLang="ru-RU" sz="2400"/>
              <a:t>Начинают с ванн 36 - 34°, затем переходят к прохладным ваннам с медленно возрастающей холодовой нагрузкой. </a:t>
            </a:r>
          </a:p>
          <a:p>
            <a:pPr eaLnBrk="1" hangingPunct="1"/>
            <a:r>
              <a:rPr lang="ru-RU" altLang="ru-RU" sz="2400"/>
              <a:t>Нижний предел температуры воды ванн – 12 - 14 °С.</a:t>
            </a:r>
            <a:endParaRPr lang="ru-RU" altLang="ru-RU"/>
          </a:p>
        </p:txBody>
      </p:sp>
      <p:pic>
        <p:nvPicPr>
          <p:cNvPr id="38915" name="Picture 4" descr="83330592_4783955_sb10065489l001">
            <a:extLst>
              <a:ext uri="{FF2B5EF4-FFF2-40B4-BE49-F238E27FC236}">
                <a16:creationId xmlns:a16="http://schemas.microsoft.com/office/drawing/2014/main" xmlns="" id="{CFBA5DE0-A094-4ED8-BDE5-8D27CEF5B3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1052513"/>
            <a:ext cx="2586038" cy="388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>
            <a:extLst>
              <a:ext uri="{FF2B5EF4-FFF2-40B4-BE49-F238E27FC236}">
                <a16:creationId xmlns:a16="http://schemas.microsoft.com/office/drawing/2014/main" xmlns="" id="{2E8D657D-053B-4890-A9C0-D4C5B02C9531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323850" y="404813"/>
            <a:ext cx="8374063" cy="5754687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b="1"/>
              <a:t>Хождение босиком по траве.</a:t>
            </a:r>
          </a:p>
          <a:p>
            <a:pPr eaLnBrk="1" hangingPunct="1"/>
            <a:r>
              <a:rPr lang="ru-RU" altLang="ru-RU" sz="2400"/>
              <a:t>Продолжительность процедур с 3 - 5 минут постепенно увеличивают до 15—20 минут. </a:t>
            </a:r>
          </a:p>
          <a:p>
            <a:pPr eaLnBrk="1" hangingPunct="1"/>
            <a:r>
              <a:rPr lang="ru-RU" altLang="ru-RU" sz="2400"/>
              <a:t>После этого ноги обливают водой комнатной температурой (18 - 24°), тщательно вытирают махровым полотенцем.</a:t>
            </a:r>
          </a:p>
        </p:txBody>
      </p:sp>
      <p:pic>
        <p:nvPicPr>
          <p:cNvPr id="39939" name="Picture 5" descr="Depositphotos_2284535_s">
            <a:extLst>
              <a:ext uri="{FF2B5EF4-FFF2-40B4-BE49-F238E27FC236}">
                <a16:creationId xmlns:a16="http://schemas.microsoft.com/office/drawing/2014/main" xmlns="" id="{9D903344-AD08-4F87-93FA-9C212E9D79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141663"/>
            <a:ext cx="2597150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0" name="Picture 6" descr="z5ramWiBwSs">
            <a:extLst>
              <a:ext uri="{FF2B5EF4-FFF2-40B4-BE49-F238E27FC236}">
                <a16:creationId xmlns:a16="http://schemas.microsoft.com/office/drawing/2014/main" xmlns="" id="{A92C6D54-27D6-4D4E-90A4-DDD42D7470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3357563"/>
            <a:ext cx="2667000" cy="232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1" name="Picture 7" descr="c201b063f817">
            <a:extLst>
              <a:ext uri="{FF2B5EF4-FFF2-40B4-BE49-F238E27FC236}">
                <a16:creationId xmlns:a16="http://schemas.microsoft.com/office/drawing/2014/main" xmlns="" id="{25A78797-B277-4989-8D09-78877A46BE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3789363"/>
            <a:ext cx="3276600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>
            <a:extLst>
              <a:ext uri="{FF2B5EF4-FFF2-40B4-BE49-F238E27FC236}">
                <a16:creationId xmlns:a16="http://schemas.microsoft.com/office/drawing/2014/main" xmlns="" id="{54DF4BA7-7426-467C-89FE-7B215A5EF034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395288" y="260350"/>
            <a:ext cx="8353425" cy="48244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b="1"/>
              <a:t>Купание в открытых водоёмах</a:t>
            </a:r>
            <a:r>
              <a:rPr lang="ru-RU" altLang="ru-RU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/>
              <a:t>Начинать летом и продолжать систематически не реже 2 - 3 раз в неделю.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/>
              <a:t>Вовремя купания необходимо плавать или энергично двигаться.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/>
              <a:t>Продолжительность купания зависит от температуры воды, состояния здоровья и тренированности человека.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/>
              <a:t>Лучшее время для купания 9 - 11 и 14 - 17 часов.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/>
              <a:t>После купания насухо вытирают голову, растираются или делают самомассаж, осушают тело полотенцами быстро одеваются.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altLang="ru-RU" sz="2400"/>
          </a:p>
        </p:txBody>
      </p:sp>
      <p:pic>
        <p:nvPicPr>
          <p:cNvPr id="40963" name="Picture 5" descr="001124_00000563956">
            <a:extLst>
              <a:ext uri="{FF2B5EF4-FFF2-40B4-BE49-F238E27FC236}">
                <a16:creationId xmlns:a16="http://schemas.microsoft.com/office/drawing/2014/main" xmlns="" id="{779EEA69-BDD3-432B-9543-373635B072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797425"/>
            <a:ext cx="28575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9862" name="Rectangle 6">
            <a:extLst>
              <a:ext uri="{FF2B5EF4-FFF2-40B4-BE49-F238E27FC236}">
                <a16:creationId xmlns:a16="http://schemas.microsoft.com/office/drawing/2014/main" xmlns="" id="{8018A684-6DCA-46DA-95E9-7223D3ECCA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3938" y="5013325"/>
            <a:ext cx="5257800" cy="1552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В случае переохлаждения нужно растереть тело полотенцем докрасна, сделать несколько физических упражнений или выпить горячего чая.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>
            <a:extLst>
              <a:ext uri="{FF2B5EF4-FFF2-40B4-BE49-F238E27FC236}">
                <a16:creationId xmlns:a16="http://schemas.microsoft.com/office/drawing/2014/main" xmlns="" id="{BEECE47F-C833-4D5B-A122-A797A7B2F7F5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468313" y="333375"/>
            <a:ext cx="4535487" cy="59039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b="1"/>
              <a:t>  Обтирание снегом.</a:t>
            </a:r>
          </a:p>
          <a:p>
            <a:pPr eaLnBrk="1" hangingPunct="1">
              <a:lnSpc>
                <a:spcPct val="90000"/>
              </a:lnSpc>
            </a:pPr>
            <a:endParaRPr lang="ru-RU" altLang="ru-RU" sz="2400"/>
          </a:p>
          <a:p>
            <a:pPr eaLnBrk="1" hangingPunct="1">
              <a:lnSpc>
                <a:spcPct val="90000"/>
              </a:lnSpc>
            </a:pPr>
            <a:r>
              <a:rPr lang="ru-RU" altLang="ru-RU" sz="2400"/>
              <a:t>Рекомендовано здоровым людям после подготовительного закаливания холодной водой.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/>
              <a:t>Сначала эту процедуру выполняют в помещении, длительность – 1 - 3 минуты.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/>
              <a:t>Когда организм привыкнет, обтираться снегом при хорошей погоде можно на открытом воздухе.</a:t>
            </a:r>
          </a:p>
        </p:txBody>
      </p:sp>
      <p:pic>
        <p:nvPicPr>
          <p:cNvPr id="41987" name="Picture 4" descr="02cold">
            <a:extLst>
              <a:ext uri="{FF2B5EF4-FFF2-40B4-BE49-F238E27FC236}">
                <a16:creationId xmlns:a16="http://schemas.microsoft.com/office/drawing/2014/main" xmlns="" id="{4B252C69-2E08-40AF-9EBD-BB358DEE02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908050"/>
            <a:ext cx="3060700" cy="470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4">
            <a:extLst>
              <a:ext uri="{FF2B5EF4-FFF2-40B4-BE49-F238E27FC236}">
                <a16:creationId xmlns:a16="http://schemas.microsoft.com/office/drawing/2014/main" xmlns="" id="{D91BDC3C-0F7F-44B5-A382-0CC927BDE7F0}"/>
              </a:ext>
            </a:extLst>
          </p:cNvPr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85750" y="214313"/>
            <a:ext cx="8643938" cy="202247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sz="2800"/>
              <a:t>   </a:t>
            </a:r>
            <a:r>
              <a:rPr lang="ru-RU" altLang="ru-RU" sz="2800" b="1">
                <a:solidFill>
                  <a:srgbClr val="FF0000"/>
                </a:solidFill>
              </a:rPr>
              <a:t>Здоровый  образ    жизни</a:t>
            </a:r>
            <a:r>
              <a:rPr lang="ru-RU" altLang="ru-RU" sz="2800" b="1"/>
              <a:t>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sz="2800"/>
              <a:t>– это рациональное питание, занятие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sz="2800"/>
              <a:t>   спортом, отказ от алкоголя и курения и многое другое. </a:t>
            </a:r>
          </a:p>
        </p:txBody>
      </p:sp>
      <p:sp>
        <p:nvSpPr>
          <p:cNvPr id="151564" name="Rectangle 12">
            <a:extLst>
              <a:ext uri="{FF2B5EF4-FFF2-40B4-BE49-F238E27FC236}">
                <a16:creationId xmlns:a16="http://schemas.microsoft.com/office/drawing/2014/main" xmlns="" id="{B9D6653A-56EF-4CF2-93DF-EEA0E9E0E872}"/>
              </a:ext>
            </a:extLst>
          </p:cNvPr>
          <p:cNvSpPr>
            <a:spLocks noGrp="1" noChangeArrowheads="1"/>
          </p:cNvSpPr>
          <p:nvPr>
            <p:ph sz="quarter" idx="4294967295"/>
          </p:nvPr>
        </p:nvSpPr>
        <p:spPr>
          <a:xfrm>
            <a:off x="428625" y="5643563"/>
            <a:ext cx="8504238" cy="669925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800" dirty="0"/>
              <a:t>  </a:t>
            </a:r>
            <a:r>
              <a:rPr lang="ru-RU" b="1" dirty="0"/>
              <a:t>Важную роль играет и </a:t>
            </a:r>
            <a:r>
              <a:rPr lang="ru-RU" b="1" dirty="0">
                <a:solidFill>
                  <a:srgbClr val="FF0000"/>
                </a:solidFill>
              </a:rPr>
              <a:t>закаливание!</a:t>
            </a:r>
          </a:p>
        </p:txBody>
      </p:sp>
      <p:pic>
        <p:nvPicPr>
          <p:cNvPr id="15364" name="Picture 9" descr="http://ozozhe.ru/forum/attachments/skhema_9_pravil_zozha.jpg">
            <a:extLst>
              <a:ext uri="{FF2B5EF4-FFF2-40B4-BE49-F238E27FC236}">
                <a16:creationId xmlns:a16="http://schemas.microsoft.com/office/drawing/2014/main" xmlns="" id="{3B196D19-4BCF-464B-A5EA-9801FB049D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38" y="1714500"/>
            <a:ext cx="4314825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">
            <a:extLst>
              <a:ext uri="{FF2B5EF4-FFF2-40B4-BE49-F238E27FC236}">
                <a16:creationId xmlns:a16="http://schemas.microsoft.com/office/drawing/2014/main" xmlns="" id="{45416CFB-357E-4684-95D7-3B99A2CF6D19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539750" y="549275"/>
            <a:ext cx="8147050" cy="558165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b="1"/>
              <a:t>Зимнее плавание.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ru-RU" altLang="ru-RU"/>
          </a:p>
        </p:txBody>
      </p:sp>
      <p:pic>
        <p:nvPicPr>
          <p:cNvPr id="43011" name="Picture 4" descr="teoria11ua-table">
            <a:extLst>
              <a:ext uri="{FF2B5EF4-FFF2-40B4-BE49-F238E27FC236}">
                <a16:creationId xmlns:a16="http://schemas.microsoft.com/office/drawing/2014/main" xmlns="" id="{0CDEA971-4BE9-42D9-99C7-89A204A983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875"/>
            <a:ext cx="9144000" cy="484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>
            <a:extLst>
              <a:ext uri="{FF2B5EF4-FFF2-40B4-BE49-F238E27FC236}">
                <a16:creationId xmlns:a16="http://schemas.microsoft.com/office/drawing/2014/main" xmlns="" id="{488CF7BB-1064-48FC-8581-6C556A368E6A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468313" y="476250"/>
            <a:ext cx="8351837" cy="6121400"/>
          </a:xfrm>
        </p:spPr>
        <p:txBody>
          <a:bodyPr/>
          <a:lstStyle/>
          <a:p>
            <a:pPr eaLnBrk="1" hangingPunct="1"/>
            <a:r>
              <a:rPr lang="ru-RU" altLang="ru-RU" sz="2400"/>
              <a:t>Следует учитывать температуру и влажность воздуха, скорость ветра, а также собственное самочувствие в данный момент.  </a:t>
            </a:r>
          </a:p>
          <a:p>
            <a:pPr eaLnBrk="1" hangingPunct="1"/>
            <a:r>
              <a:rPr lang="ru-RU" altLang="ru-RU" sz="2400"/>
              <a:t>Одним из достоверных и наглядных показателей достаточности холодовой нагрузки является покраснение кожи, которое появляется после выхода из воды. </a:t>
            </a:r>
          </a:p>
          <a:p>
            <a:pPr eaLnBrk="1" hangingPunct="1"/>
            <a:r>
              <a:rPr lang="ru-RU" altLang="ru-RU" sz="2400"/>
              <a:t> Интервал между купаниями не должен быть менее 24 часов. </a:t>
            </a:r>
          </a:p>
          <a:p>
            <a:pPr eaLnBrk="1" hangingPunct="1"/>
            <a:r>
              <a:rPr lang="ru-RU" altLang="ru-RU" sz="2400"/>
              <a:t>Чем она выше холодовая нагрузка, тем реже должны быть купания, и наоборот. </a:t>
            </a:r>
          </a:p>
        </p:txBody>
      </p:sp>
      <p:pic>
        <p:nvPicPr>
          <p:cNvPr id="44035" name="Picture 4" descr="vnimanie2">
            <a:extLst>
              <a:ext uri="{FF2B5EF4-FFF2-40B4-BE49-F238E27FC236}">
                <a16:creationId xmlns:a16="http://schemas.microsoft.com/office/drawing/2014/main" xmlns="" id="{0D115A9A-E827-45E1-981D-02E3130D75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813" y="5357813"/>
            <a:ext cx="1500187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5" descr="m_11_24b">
            <a:extLst>
              <a:ext uri="{FF2B5EF4-FFF2-40B4-BE49-F238E27FC236}">
                <a16:creationId xmlns:a16="http://schemas.microsoft.com/office/drawing/2014/main" xmlns="" id="{32E8D724-DBD9-4F63-90FC-DAE1D33FF8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2852738"/>
            <a:ext cx="4584700" cy="337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59" name="Picture 6" descr="005">
            <a:extLst>
              <a:ext uri="{FF2B5EF4-FFF2-40B4-BE49-F238E27FC236}">
                <a16:creationId xmlns:a16="http://schemas.microsoft.com/office/drawing/2014/main" xmlns="" id="{C55C396B-0D34-41A1-99B1-09D7FC82B6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49275"/>
            <a:ext cx="3203575" cy="250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0" name="Picture 4" descr="NYROK_V_GORAH_zakalivae-vodoy">
            <a:extLst>
              <a:ext uri="{FF2B5EF4-FFF2-40B4-BE49-F238E27FC236}">
                <a16:creationId xmlns:a16="http://schemas.microsoft.com/office/drawing/2014/main" xmlns="" id="{C2C46532-FC8F-47FA-BD5A-604BBF3599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38100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1" name="Picture 7" descr="images">
            <a:extLst>
              <a:ext uri="{FF2B5EF4-FFF2-40B4-BE49-F238E27FC236}">
                <a16:creationId xmlns:a16="http://schemas.microsoft.com/office/drawing/2014/main" xmlns="" id="{4662A510-5258-41B4-B6FA-AFF4B1A0D6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3789363"/>
            <a:ext cx="3051175" cy="203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Rectangle 2">
            <a:extLst>
              <a:ext uri="{FF2B5EF4-FFF2-40B4-BE49-F238E27FC236}">
                <a16:creationId xmlns:a16="http://schemas.microsoft.com/office/drawing/2014/main" xmlns="" id="{F200E60B-5ED3-4473-A584-C9A2F0C34E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/>
              <a:t>Что происходит при погружении в холодную воду?</a:t>
            </a:r>
          </a:p>
        </p:txBody>
      </p:sp>
      <p:sp>
        <p:nvSpPr>
          <p:cNvPr id="46083" name="Rectangle 3">
            <a:extLst>
              <a:ext uri="{FF2B5EF4-FFF2-40B4-BE49-F238E27FC236}">
                <a16:creationId xmlns:a16="http://schemas.microsoft.com/office/drawing/2014/main" xmlns="" id="{E5938D88-DF6D-43A9-927F-8FE27AAB2327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395288" y="1600200"/>
            <a:ext cx="8291512" cy="2549525"/>
          </a:xfrm>
        </p:spPr>
        <p:txBody>
          <a:bodyPr/>
          <a:lstStyle/>
          <a:p>
            <a:pPr eaLnBrk="1" hangingPunct="1"/>
            <a:r>
              <a:rPr lang="ru-RU" altLang="ru-RU" sz="2400"/>
              <a:t>В 5 раз возрастает потребление кислорода.</a:t>
            </a:r>
          </a:p>
          <a:p>
            <a:pPr eaLnBrk="1" hangingPunct="1"/>
            <a:r>
              <a:rPr lang="ru-RU" altLang="ru-RU" sz="2400"/>
              <a:t>Активизируется дыхание.</a:t>
            </a:r>
          </a:p>
          <a:p>
            <a:pPr eaLnBrk="1" hangingPunct="1"/>
            <a:r>
              <a:rPr lang="ru-RU" altLang="ru-RU" sz="2400"/>
              <a:t>Повышается мышечная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sz="2400"/>
              <a:t>   активность.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ru-RU" altLang="ru-RU" sz="2400"/>
          </a:p>
        </p:txBody>
      </p:sp>
      <p:sp>
        <p:nvSpPr>
          <p:cNvPr id="254981" name="Rectangle 5">
            <a:extLst>
              <a:ext uri="{FF2B5EF4-FFF2-40B4-BE49-F238E27FC236}">
                <a16:creationId xmlns:a16="http://schemas.microsoft.com/office/drawing/2014/main" xmlns="" id="{9EB43842-E5C6-4696-B4B2-EFEE2AA3E6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3068638"/>
            <a:ext cx="5364163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buFontTx/>
              <a:buNone/>
              <a:defRPr/>
            </a:pPr>
            <a:r>
              <a:rPr lang="ru-RU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После купания в проруби:</a:t>
            </a:r>
          </a:p>
        </p:txBody>
      </p:sp>
      <p:sp>
        <p:nvSpPr>
          <p:cNvPr id="254982" name="Rectangle 6">
            <a:extLst>
              <a:ext uri="{FF2B5EF4-FFF2-40B4-BE49-F238E27FC236}">
                <a16:creationId xmlns:a16="http://schemas.microsoft.com/office/drawing/2014/main" xmlns="" id="{6EA1049B-C6BD-4318-BB64-8C107AC203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4292600"/>
            <a:ext cx="8137525" cy="214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  <a:defRPr/>
            </a:pPr>
            <a:r>
              <a:rPr lang="ru-RU" sz="320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 </a:t>
            </a: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Температура внутри организма превышает поверхностную в шесть раз!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Подобные процедуры запускают скрытые резервы организма, в обычной жизни не работающие. </a:t>
            </a:r>
          </a:p>
        </p:txBody>
      </p:sp>
      <p:pic>
        <p:nvPicPr>
          <p:cNvPr id="46086" name="Picture 7" descr="Методы-закаливания">
            <a:extLst>
              <a:ext uri="{FF2B5EF4-FFF2-40B4-BE49-F238E27FC236}">
                <a16:creationId xmlns:a16="http://schemas.microsoft.com/office/drawing/2014/main" xmlns="" id="{191B5DD8-1BF7-4675-8D53-11F661DEB3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2349500"/>
            <a:ext cx="3582988" cy="195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4">
            <a:extLst>
              <a:ext uri="{FF2B5EF4-FFF2-40B4-BE49-F238E27FC236}">
                <a16:creationId xmlns:a16="http://schemas.microsoft.com/office/drawing/2014/main" xmlns="" id="{8CA53E80-FFAF-4A8D-8BB7-7AB38030F44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i="1">
                <a:solidFill>
                  <a:srgbClr val="7B9899"/>
                </a:solidFill>
              </a:rPr>
              <a:t>Закаливание в бане.</a:t>
            </a:r>
          </a:p>
        </p:txBody>
      </p:sp>
      <p:sp>
        <p:nvSpPr>
          <p:cNvPr id="47107" name="Rectangle 5">
            <a:extLst>
              <a:ext uri="{FF2B5EF4-FFF2-40B4-BE49-F238E27FC236}">
                <a16:creationId xmlns:a16="http://schemas.microsoft.com/office/drawing/2014/main" xmlns="" id="{52F00497-098E-4AB0-A5FD-CAC82958BE50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8578850" cy="34131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400"/>
              <a:t>повышается работоспособность организма и его эмоциональный тонус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/>
              <a:t>ускоряются восстановительные процессы после напряженной и длительной физической работы.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/>
              <a:t>расширяются кровеносные сосуды и усиливается кровообращение во всех тканях организма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/>
              <a:t>интенсивно выделяется пот, что способствует выведению из организма токсинов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000">
                <a:solidFill>
                  <a:srgbClr val="FF0000"/>
                </a:solidFill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2000">
              <a:solidFill>
                <a:srgbClr val="FF0000"/>
              </a:solidFill>
            </a:endParaRPr>
          </a:p>
        </p:txBody>
      </p:sp>
      <p:pic>
        <p:nvPicPr>
          <p:cNvPr id="47108" name="Picture 6" descr="teploobmen-organizma">
            <a:extLst>
              <a:ext uri="{FF2B5EF4-FFF2-40B4-BE49-F238E27FC236}">
                <a16:creationId xmlns:a16="http://schemas.microsoft.com/office/drawing/2014/main" xmlns="" id="{3F71407A-7331-43D0-952F-A7CF19BD33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292600"/>
            <a:ext cx="3059113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07" name="Rectangle 7">
            <a:extLst>
              <a:ext uri="{FF2B5EF4-FFF2-40B4-BE49-F238E27FC236}">
                <a16:creationId xmlns:a16="http://schemas.microsoft.com/office/drawing/2014/main" xmlns="" id="{AD7F13D6-D4AA-4CA3-8E16-D847007B0A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4508500"/>
            <a:ext cx="5256212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Банные процедуры не рекомендуется применять</a:t>
            </a:r>
          </a:p>
          <a:p>
            <a:pPr>
              <a:buFontTx/>
              <a:buNone/>
              <a:defRPr/>
            </a:pPr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людям, страдающим сердечно-сосудистыми</a:t>
            </a:r>
          </a:p>
          <a:p>
            <a:pPr>
              <a:buFontTx/>
              <a:buNone/>
              <a:defRPr/>
            </a:pPr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заболеваниями, гипертонией. 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3">
            <a:extLst>
              <a:ext uri="{FF2B5EF4-FFF2-40B4-BE49-F238E27FC236}">
                <a16:creationId xmlns:a16="http://schemas.microsoft.com/office/drawing/2014/main" xmlns="" id="{01FA6881-9220-4C4B-9408-5B1FFFA8FCFB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0" y="981075"/>
            <a:ext cx="6985000" cy="576103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200"/>
              <a:t>После нагревания в парной (10-15 минут) поплавайте в бассейне с прохладной водой или примите прохладный душ (не более 10 минут), а затем обязательно отдохните (около 20 минут).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200"/>
              <a:t>Если вы слишком сильно потеете, выйдите из жаркого помещения и окунитесь в бассейн или облейтесь холодной водой, а потом посидите в предбаннике.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200"/>
              <a:t>Посещайте баню регулярно(1-2 раза в неделю).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200"/>
              <a:t>Осторожно повышайте температуру.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200"/>
              <a:t>Если в парной возникают не приятные ощущения, сразу выйдите, отдохните.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200"/>
              <a:t>Не заходите в баню сразу после еды, принятия алкоголя.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200"/>
              <a:t>Наденьте на голову специальную шапочку, чтобы избежать перегревания головы.</a:t>
            </a:r>
          </a:p>
        </p:txBody>
      </p:sp>
      <p:sp>
        <p:nvSpPr>
          <p:cNvPr id="48131" name="Rectangle 4">
            <a:extLst>
              <a:ext uri="{FF2B5EF4-FFF2-40B4-BE49-F238E27FC236}">
                <a16:creationId xmlns:a16="http://schemas.microsoft.com/office/drawing/2014/main" xmlns="" id="{7638E901-9292-4EE5-9386-03345E1B60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6375" y="169863"/>
            <a:ext cx="688181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8FB08C"/>
              </a:buClr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solidFill>
                  <a:schemeClr val="hlink"/>
                </a:solidFill>
                <a:effectLst/>
                <a:latin typeface="Verdana" panose="020B0604030504040204" pitchFamily="34" charset="0"/>
              </a:rPr>
              <a:t>Каких правил надо придерживаться, чтобы добиться закаливающего эффекта?</a:t>
            </a:r>
          </a:p>
        </p:txBody>
      </p:sp>
      <p:pic>
        <p:nvPicPr>
          <p:cNvPr id="48132" name="Picture 5" descr="1361286607_dush">
            <a:extLst>
              <a:ext uri="{FF2B5EF4-FFF2-40B4-BE49-F238E27FC236}">
                <a16:creationId xmlns:a16="http://schemas.microsoft.com/office/drawing/2014/main" xmlns="" id="{FF08D9D8-1F71-424C-9280-F8B78EFE70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4437063"/>
            <a:ext cx="2266950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3" name="Picture 8" descr="rebenok">
            <a:extLst>
              <a:ext uri="{FF2B5EF4-FFF2-40B4-BE49-F238E27FC236}">
                <a16:creationId xmlns:a16="http://schemas.microsoft.com/office/drawing/2014/main" xmlns="" id="{1468CA48-FD23-406E-922B-BDF038FFA7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1412875"/>
            <a:ext cx="2124075" cy="156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xmlns="" id="{67527C6D-BC62-49D4-BB9A-B2AB70816C9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9750" y="-171450"/>
            <a:ext cx="8229600" cy="1139825"/>
          </a:xfrm>
        </p:spPr>
        <p:txBody>
          <a:bodyPr/>
          <a:lstStyle/>
          <a:p>
            <a:pPr eaLnBrk="1" hangingPunct="1"/>
            <a:r>
              <a:rPr lang="ru-RU" altLang="ru-RU" b="1" i="1">
                <a:solidFill>
                  <a:srgbClr val="7B9899"/>
                </a:solidFill>
              </a:rPr>
              <a:t>Закаливание солнцем.</a:t>
            </a:r>
          </a:p>
        </p:txBody>
      </p:sp>
      <p:sp>
        <p:nvSpPr>
          <p:cNvPr id="49155" name="Rectangle 3">
            <a:extLst>
              <a:ext uri="{FF2B5EF4-FFF2-40B4-BE49-F238E27FC236}">
                <a16:creationId xmlns:a16="http://schemas.microsoft.com/office/drawing/2014/main" xmlns="" id="{9AB5137B-6A7B-4804-9D42-20DFC4B30F64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323850" y="765175"/>
            <a:ext cx="8497888" cy="55895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200" b="1"/>
              <a:t>Инфракрасные лучи: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200"/>
              <a:t>способствуют образованию дополнительного тепла в организме.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200"/>
              <a:t>усиливают деятельность потовых желез, увеличивают испарение влаги с поверхности кожи: происходит расширение подкожных сосудов и возникает гиперемия кожи, усиливается кровоток, а это улучшает кровообращение во всех тканях организма. 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200" b="1"/>
              <a:t>Ультрафиолетовые лучи :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200"/>
              <a:t>способствуют образованию витамина </a:t>
            </a:r>
            <a:r>
              <a:rPr lang="en-US" altLang="ru-RU" sz="2200"/>
              <a:t>D</a:t>
            </a:r>
            <a:endParaRPr lang="ru-RU" altLang="ru-RU" sz="2200"/>
          </a:p>
          <a:p>
            <a:pPr eaLnBrk="1" hangingPunct="1">
              <a:lnSpc>
                <a:spcPct val="80000"/>
              </a:lnSpc>
            </a:pPr>
            <a:r>
              <a:rPr lang="ru-RU" altLang="ru-RU" sz="2200"/>
              <a:t>ускоряют обменные процессы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200"/>
              <a:t>под его влиянием образуются высокоактивные продукты белкового обмена – биогенные стимуляторы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200"/>
              <a:t>способствуют улучшению состава крови,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200"/>
              <a:t>обладают бактерицидным действием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200"/>
              <a:t>оказывают тонизирующее действие практически на все функции организма.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6" descr="rebenok-na-dache">
            <a:extLst>
              <a:ext uri="{FF2B5EF4-FFF2-40B4-BE49-F238E27FC236}">
                <a16:creationId xmlns:a16="http://schemas.microsoft.com/office/drawing/2014/main" xmlns="" id="{45C43E65-9765-4210-8E05-1BDE119B1B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1989138"/>
            <a:ext cx="4105275" cy="307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79" name="Picture 8" descr="chd1-230x172">
            <a:extLst>
              <a:ext uri="{FF2B5EF4-FFF2-40B4-BE49-F238E27FC236}">
                <a16:creationId xmlns:a16="http://schemas.microsoft.com/office/drawing/2014/main" xmlns="" id="{367FC993-D91B-4911-A744-E9E1A38F20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549275"/>
            <a:ext cx="3743325" cy="279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0" name="Picture 10" descr="Solnechnie_vanni1">
            <a:extLst>
              <a:ext uri="{FF2B5EF4-FFF2-40B4-BE49-F238E27FC236}">
                <a16:creationId xmlns:a16="http://schemas.microsoft.com/office/drawing/2014/main" xmlns="" id="{76C850CE-7EA0-4903-9180-1FDCF69209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716338"/>
            <a:ext cx="38227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3">
            <a:extLst>
              <a:ext uri="{FF2B5EF4-FFF2-40B4-BE49-F238E27FC236}">
                <a16:creationId xmlns:a16="http://schemas.microsoft.com/office/drawing/2014/main" xmlns="" id="{5A139DED-5E10-4AA2-85EE-8E0A940EB7D9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395288" y="260350"/>
            <a:ext cx="6337300" cy="640873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3600" b="1"/>
              <a:t>Солнечные ванны.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/>
              <a:t>Принимать солнечные ванны лучше всего утром или ближе к вечеру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/>
              <a:t>Лучшее время для загара: в средней полосе – 9-13 и 16-18 часов; на юге – 8-11 и 17-19 часов.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/>
              <a:t>Первые солнечные ванны надо принимать при температуре воздуха не ниже 18° .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/>
              <a:t>Продолжительность не более 5 минут (далее прибавлять по 3-5 минут, постепенно доводя до часа).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/>
              <a:t>Во приема солнечных ванн нельзя спать!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/>
              <a:t>Голова должна быть прикрыта панамой, а глаза темными очками. </a:t>
            </a:r>
          </a:p>
        </p:txBody>
      </p:sp>
      <p:pic>
        <p:nvPicPr>
          <p:cNvPr id="51203" name="Picture 4" descr="4395554856_932fc2fe8f_o">
            <a:extLst>
              <a:ext uri="{FF2B5EF4-FFF2-40B4-BE49-F238E27FC236}">
                <a16:creationId xmlns:a16="http://schemas.microsoft.com/office/drawing/2014/main" xmlns="" id="{91E51851-537A-4A84-833A-BACC400156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260350"/>
            <a:ext cx="2397125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4" name="Picture 5" descr="solnechnie vanni">
            <a:extLst>
              <a:ext uri="{FF2B5EF4-FFF2-40B4-BE49-F238E27FC236}">
                <a16:creationId xmlns:a16="http://schemas.microsoft.com/office/drawing/2014/main" xmlns="" id="{F9F13730-C7C1-469B-B1D0-DDAE7CA990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4508500"/>
            <a:ext cx="2484437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3">
            <a:extLst>
              <a:ext uri="{FF2B5EF4-FFF2-40B4-BE49-F238E27FC236}">
                <a16:creationId xmlns:a16="http://schemas.microsoft.com/office/drawing/2014/main" xmlns="" id="{936AF883-487A-4E61-9869-288887809231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250825" y="404813"/>
            <a:ext cx="8713788" cy="4176712"/>
          </a:xfrm>
        </p:spPr>
        <p:txBody>
          <a:bodyPr/>
          <a:lstStyle/>
          <a:p>
            <a:pPr eaLnBrk="1" hangingPunct="1"/>
            <a:r>
              <a:rPr lang="ru-RU" altLang="ru-RU"/>
              <a:t>Важно помнить, что время и частоту проведения процедур нужно устанавливать в зависимости от возраста.</a:t>
            </a:r>
          </a:p>
          <a:p>
            <a:pPr eaLnBrk="1" hangingPunct="1"/>
            <a:endParaRPr lang="ru-RU" altLang="ru-RU"/>
          </a:p>
          <a:p>
            <a:pPr eaLnBrk="1" hangingPunct="1"/>
            <a:r>
              <a:rPr lang="ru-RU" altLang="ru-RU"/>
              <a:t>Перед началом закаливания желательно посоветоваться с врачом.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ru-RU" alt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xmlns="" id="{F43DD05E-DB12-46E7-8CFC-1EF9DC64999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85750" y="357188"/>
            <a:ext cx="8534400" cy="758825"/>
          </a:xfrm>
        </p:spPr>
        <p:txBody>
          <a:bodyPr/>
          <a:lstStyle/>
          <a:p>
            <a:pPr eaLnBrk="1" hangingPunct="1"/>
            <a:r>
              <a:rPr lang="ru-RU" altLang="ru-RU" sz="3200" b="1">
                <a:solidFill>
                  <a:srgbClr val="FF0000"/>
                </a:solidFill>
              </a:rPr>
              <a:t>Закаливание использовалось с древнейших времен</a:t>
            </a:r>
          </a:p>
        </p:txBody>
      </p:sp>
      <p:sp>
        <p:nvSpPr>
          <p:cNvPr id="16387" name="Rectangle 7">
            <a:extLst>
              <a:ext uri="{FF2B5EF4-FFF2-40B4-BE49-F238E27FC236}">
                <a16:creationId xmlns:a16="http://schemas.microsoft.com/office/drawing/2014/main" xmlns="" id="{658D41DE-8555-412A-8171-8E62EC90E97E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/>
            <a:r>
              <a:rPr lang="ru-RU" altLang="ru-RU"/>
              <a:t>Древний Египет</a:t>
            </a:r>
          </a:p>
          <a:p>
            <a:pPr eaLnBrk="1" hangingPunct="1"/>
            <a:r>
              <a:rPr lang="ru-RU" altLang="ru-RU"/>
              <a:t>Спарта</a:t>
            </a:r>
          </a:p>
          <a:p>
            <a:pPr eaLnBrk="1" hangingPunct="1"/>
            <a:r>
              <a:rPr lang="ru-RU" altLang="ru-RU"/>
              <a:t>Древняя Русь</a:t>
            </a:r>
          </a:p>
          <a:p>
            <a:pPr eaLnBrk="1" hangingPunct="1"/>
            <a:r>
              <a:rPr lang="ru-RU" altLang="ru-RU"/>
              <a:t>труды Гиппократа</a:t>
            </a:r>
          </a:p>
          <a:p>
            <a:pPr eaLnBrk="1" hangingPunct="1"/>
            <a:r>
              <a:rPr lang="ru-RU" altLang="ru-RU"/>
              <a:t>летописи Нестора</a:t>
            </a:r>
          </a:p>
          <a:p>
            <a:pPr eaLnBrk="1" hangingPunct="1"/>
            <a:r>
              <a:rPr lang="ru-RU" altLang="ru-RU"/>
              <a:t>и т.д. </a:t>
            </a:r>
          </a:p>
        </p:txBody>
      </p:sp>
      <p:pic>
        <p:nvPicPr>
          <p:cNvPr id="16388" name="Picture 5" descr="http://www.historymed.ru/img_content/train/img/textbook11.gif">
            <a:extLst>
              <a:ext uri="{FF2B5EF4-FFF2-40B4-BE49-F238E27FC236}">
                <a16:creationId xmlns:a16="http://schemas.microsoft.com/office/drawing/2014/main" xmlns="" id="{BA7FD9AE-7C88-45B0-81F3-55A14A0639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0" y="1500188"/>
            <a:ext cx="4857750" cy="263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7" descr="http://www.massaging.ru/books/Vladimir-Ivanovich-Dubrovskiy_Russkaya-banya-i-massazh-/i_020.jpg">
            <a:extLst>
              <a:ext uri="{FF2B5EF4-FFF2-40B4-BE49-F238E27FC236}">
                <a16:creationId xmlns:a16="http://schemas.microsoft.com/office/drawing/2014/main" xmlns="" id="{0E9018FC-85C9-4A00-A2CE-7DA73B1740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25" y="4143375"/>
            <a:ext cx="3857625" cy="238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80" name="Rectangle 4">
            <a:extLst>
              <a:ext uri="{FF2B5EF4-FFF2-40B4-BE49-F238E27FC236}">
                <a16:creationId xmlns:a16="http://schemas.microsoft.com/office/drawing/2014/main" xmlns="" id="{1A3E11A8-5804-47B5-8975-703627AB2F1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4213" y="1341438"/>
            <a:ext cx="7993062" cy="3024187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7000" b="1" dirty="0"/>
              <a:t>Закаливание, как основа здоровья ребенка.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>
            <a:extLst>
              <a:ext uri="{FF2B5EF4-FFF2-40B4-BE49-F238E27FC236}">
                <a16:creationId xmlns:a16="http://schemas.microsoft.com/office/drawing/2014/main" xmlns="" id="{C89D0E6F-9673-47B8-9E07-FC6C89BAEE63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4211638" y="404813"/>
            <a:ext cx="4537075" cy="61198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800"/>
              <a:t>  </a:t>
            </a:r>
            <a:r>
              <a:rPr lang="ru-RU" altLang="ru-RU" sz="2800" b="1"/>
              <a:t> Закаливание</a:t>
            </a:r>
            <a:r>
              <a:rPr lang="ru-RU" altLang="ru-RU" sz="2800"/>
              <a:t> - одно из важнейших средств профилактики заболеваний, укрепления здоровья детей и подростков - рассматривается как комплекс методов целенаправленного повышения функциональных резервов организма и его сопротивляемости к неблагоприятным физическим факторам окружающей среды. </a:t>
            </a:r>
          </a:p>
        </p:txBody>
      </p:sp>
      <p:pic>
        <p:nvPicPr>
          <p:cNvPr id="18435" name="Picture 4" descr="woman-swimming">
            <a:extLst>
              <a:ext uri="{FF2B5EF4-FFF2-40B4-BE49-F238E27FC236}">
                <a16:creationId xmlns:a16="http://schemas.microsoft.com/office/drawing/2014/main" xmlns="" id="{EA33B71C-74FF-43B6-8145-A001B5525F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716338"/>
            <a:ext cx="3816350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5" descr="7_10">
            <a:extLst>
              <a:ext uri="{FF2B5EF4-FFF2-40B4-BE49-F238E27FC236}">
                <a16:creationId xmlns:a16="http://schemas.microsoft.com/office/drawing/2014/main" xmlns="" id="{61544E52-2735-4A4C-8635-630EF1B963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6250"/>
            <a:ext cx="3887788" cy="282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>
            <a:extLst>
              <a:ext uri="{FF2B5EF4-FFF2-40B4-BE49-F238E27FC236}">
                <a16:creationId xmlns:a16="http://schemas.microsoft.com/office/drawing/2014/main" xmlns="" id="{11C6CE6F-4076-4991-98BF-ED23C86DB31C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468313" y="188913"/>
            <a:ext cx="3887787" cy="6119812"/>
          </a:xfrm>
        </p:spPr>
        <p:txBody>
          <a:bodyPr/>
          <a:lstStyle/>
          <a:p>
            <a:pPr eaLnBrk="1" hangingPunct="1">
              <a:buFont typeface="Symbol" panose="05050102010706020507" pitchFamily="18" charset="2"/>
              <a:buChar char=""/>
            </a:pPr>
            <a:r>
              <a:rPr lang="ru-RU" altLang="ru-RU"/>
              <a:t>У взрослых людей механизмы терморегуляции зрелые, поэтому постоянная температура тела поддерживается легче. </a:t>
            </a:r>
          </a:p>
          <a:p>
            <a:pPr eaLnBrk="1" hangingPunct="1">
              <a:buFont typeface="Symbol" panose="05050102010706020507" pitchFamily="18" charset="2"/>
              <a:buChar char=""/>
            </a:pPr>
            <a:endParaRPr lang="ru-RU" altLang="ru-RU"/>
          </a:p>
          <a:p>
            <a:pPr eaLnBrk="1" hangingPunct="1">
              <a:buFont typeface="Symbol" panose="05050102010706020507" pitchFamily="18" charset="2"/>
              <a:buChar char=""/>
            </a:pPr>
            <a:r>
              <a:rPr lang="ru-RU" altLang="ru-RU"/>
              <a:t>Терморегуляционные механизмы у детей развиваются постепенно до 3-х лет. </a:t>
            </a:r>
          </a:p>
        </p:txBody>
      </p:sp>
      <p:sp>
        <p:nvSpPr>
          <p:cNvPr id="19459" name="Rectangle 6">
            <a:extLst>
              <a:ext uri="{FF2B5EF4-FFF2-40B4-BE49-F238E27FC236}">
                <a16:creationId xmlns:a16="http://schemas.microsoft.com/office/drawing/2014/main" xmlns="" id="{78FC719D-46FA-4DFD-9C1A-BD69C38B96D7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4716463" y="260350"/>
            <a:ext cx="4103687" cy="6264275"/>
          </a:xfrm>
        </p:spPr>
        <p:txBody>
          <a:bodyPr/>
          <a:lstStyle/>
          <a:p>
            <a:pPr eaLnBrk="1" hangingPunct="1"/>
            <a:r>
              <a:rPr lang="ru-RU" altLang="ru-RU" sz="2400"/>
              <a:t>Чем младше ребенок, тем менее совершенная система терморегуляции.</a:t>
            </a:r>
          </a:p>
          <a:p>
            <a:pPr eaLnBrk="1" hangingPunct="1"/>
            <a:r>
              <a:rPr lang="ru-RU" altLang="ru-RU" sz="2400"/>
              <a:t>Потоотделение - начинает нормально функционировать у детей с 2-3 мес. </a:t>
            </a:r>
          </a:p>
          <a:p>
            <a:pPr eaLnBrk="1" hangingPunct="1"/>
            <a:r>
              <a:rPr lang="ru-RU" altLang="ru-RU" sz="2400"/>
              <a:t>Ребенок раннего возраста получает и тратит очень много тепла. Поэтому дети чувствительны к температурным колебаниям окружающей среды.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>
            <a:extLst>
              <a:ext uri="{FF2B5EF4-FFF2-40B4-BE49-F238E27FC236}">
                <a16:creationId xmlns:a16="http://schemas.microsoft.com/office/drawing/2014/main" xmlns="" id="{838B5B7F-6956-452F-9518-CCD156FD13DA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539750" y="404813"/>
            <a:ext cx="4895850" cy="38163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800"/>
              <a:t>Охлаждение способствует снижению сопротивляемости организма к инфекциям. При этом активизируются условно-патогенные микробы, создаются условия для развития острых и хронических заболеваний.</a:t>
            </a:r>
          </a:p>
        </p:txBody>
      </p:sp>
      <p:pic>
        <p:nvPicPr>
          <p:cNvPr id="20483" name="Picture 4" descr="adenovirysnaya infekciya">
            <a:extLst>
              <a:ext uri="{FF2B5EF4-FFF2-40B4-BE49-F238E27FC236}">
                <a16:creationId xmlns:a16="http://schemas.microsoft.com/office/drawing/2014/main" xmlns="" id="{0135761A-D810-4BD7-87E7-8CA283EA60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3429000"/>
            <a:ext cx="2736850" cy="209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5" descr="images">
            <a:extLst>
              <a:ext uri="{FF2B5EF4-FFF2-40B4-BE49-F238E27FC236}">
                <a16:creationId xmlns:a16="http://schemas.microsoft.com/office/drawing/2014/main" xmlns="" id="{B71B13C5-8943-4858-8770-8D999FD21F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549275"/>
            <a:ext cx="2692400" cy="200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8422" name="Rectangle 6">
            <a:extLst>
              <a:ext uri="{FF2B5EF4-FFF2-40B4-BE49-F238E27FC236}">
                <a16:creationId xmlns:a16="http://schemas.microsoft.com/office/drawing/2014/main" xmlns="" id="{4E4EC12A-81D5-4E18-BE87-D741914D90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4076700"/>
            <a:ext cx="5441950" cy="25923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buFontTx/>
              <a:buNone/>
              <a:defRPr/>
            </a:pPr>
            <a: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Тяжесть болезни во многом зависит от общего состояния ребенка, его закалки, сопротивляемости и защитных сил организма.</a:t>
            </a:r>
            <a:b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</a:br>
            <a:endParaRPr lang="ru-RU">
              <a:effectLst/>
              <a:cs typeface="Arial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>
            <a:extLst>
              <a:ext uri="{FF2B5EF4-FFF2-40B4-BE49-F238E27FC236}">
                <a16:creationId xmlns:a16="http://schemas.microsoft.com/office/drawing/2014/main" xmlns="" id="{12D53467-8A0E-4D8B-9455-39B86891CC03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15888"/>
            <a:ext cx="7920038" cy="3240087"/>
          </a:xfrm>
        </p:spPr>
        <p:txBody>
          <a:bodyPr/>
          <a:lstStyle/>
          <a:p>
            <a:pPr eaLnBrk="1" hangingPunct="1"/>
            <a:r>
              <a:rPr lang="ru-RU" altLang="ru-RU" sz="2400"/>
              <a:t>В результате систематического, планомерного и дозированного воздействия охлаждения, у ребенка возникают рефлексы, изменяющие интенсивность теплопродукции, то есть в процессе закалки производится совершенная адаптация к охлаждению, лучше сохраняется тепло в организме при неблагоприятных метеорологических условий окружающей среды.</a:t>
            </a:r>
          </a:p>
        </p:txBody>
      </p:sp>
      <p:pic>
        <p:nvPicPr>
          <p:cNvPr id="21507" name="Picture 14" descr="4605000010316">
            <a:extLst>
              <a:ext uri="{FF2B5EF4-FFF2-40B4-BE49-F238E27FC236}">
                <a16:creationId xmlns:a16="http://schemas.microsoft.com/office/drawing/2014/main" xmlns="" id="{BCED5A1A-9363-4BD6-A8C7-F76AF45BA3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3357563"/>
            <a:ext cx="3889375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621</TotalTime>
  <Words>1267</Words>
  <Application>Microsoft Office PowerPoint</Application>
  <PresentationFormat>Экран (4:3)</PresentationFormat>
  <Paragraphs>173</Paragraphs>
  <Slides>39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7" baseType="lpstr">
      <vt:lpstr>Arial</vt:lpstr>
      <vt:lpstr>Georgia</vt:lpstr>
      <vt:lpstr>Symbol</vt:lpstr>
      <vt:lpstr>Verdana</vt:lpstr>
      <vt:lpstr>Wingdings</vt:lpstr>
      <vt:lpstr>Wingdings 2</vt:lpstr>
      <vt:lpstr>Wingdings 3</vt:lpstr>
      <vt:lpstr>Официальная</vt:lpstr>
      <vt:lpstr>Закаливание</vt:lpstr>
      <vt:lpstr>Здоровье человека зависит от:</vt:lpstr>
      <vt:lpstr>Презентация PowerPoint</vt:lpstr>
      <vt:lpstr>Закаливание использовалось с древнейших времен</vt:lpstr>
      <vt:lpstr>Закаливание, как основа здоровья ребенка.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Принципы закаливания.</vt:lpstr>
      <vt:lpstr>Презентация PowerPoint</vt:lpstr>
      <vt:lpstr>Презентация PowerPoint</vt:lpstr>
      <vt:lpstr>Презентация PowerPoint</vt:lpstr>
      <vt:lpstr>Виды закаливания.</vt:lpstr>
      <vt:lpstr>Закаливание воздухом.</vt:lpstr>
      <vt:lpstr>Презентация PowerPoint</vt:lpstr>
      <vt:lpstr>Презентация PowerPoint</vt:lpstr>
      <vt:lpstr>Презентация PowerPoint</vt:lpstr>
      <vt:lpstr>Правила приема воздушных ванн:</vt:lpstr>
      <vt:lpstr>Закаливание водой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Что происходит при погружении в холодную воду?</vt:lpstr>
      <vt:lpstr>Закаливание в бане.</vt:lpstr>
      <vt:lpstr>Презентация PowerPoint</vt:lpstr>
      <vt:lpstr>Закаливание солнцем.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Закаливание организма.</dc:title>
  <dc:creator>www.MRMARKER.ru</dc:creator>
  <cp:lastModifiedBy>И Х</cp:lastModifiedBy>
  <cp:revision>24</cp:revision>
  <dcterms:created xsi:type="dcterms:W3CDTF">2013-04-09T16:50:10Z</dcterms:created>
  <dcterms:modified xsi:type="dcterms:W3CDTF">2022-04-10T09:06:50Z</dcterms:modified>
</cp:coreProperties>
</file>