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mp3" ContentType="audio/unknown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3" r:id="rId3"/>
    <p:sldId id="276" r:id="rId4"/>
    <p:sldId id="264" r:id="rId5"/>
    <p:sldId id="257" r:id="rId6"/>
    <p:sldId id="258" r:id="rId7"/>
    <p:sldId id="263" r:id="rId8"/>
    <p:sldId id="260" r:id="rId9"/>
    <p:sldId id="265" r:id="rId10"/>
    <p:sldId id="261" r:id="rId11"/>
    <p:sldId id="270" r:id="rId12"/>
    <p:sldId id="266" r:id="rId13"/>
    <p:sldId id="274" r:id="rId14"/>
    <p:sldId id="277" r:id="rId15"/>
    <p:sldId id="278" r:id="rId16"/>
    <p:sldId id="273" r:id="rId17"/>
    <p:sldId id="268" r:id="rId18"/>
    <p:sldId id="269" r:id="rId19"/>
    <p:sldId id="267" r:id="rId20"/>
    <p:sldId id="280" r:id="rId21"/>
    <p:sldId id="281" r:id="rId22"/>
    <p:sldId id="282" r:id="rId23"/>
    <p:sldId id="271" r:id="rId24"/>
    <p:sldId id="272" r:id="rId25"/>
    <p:sldId id="25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47E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6" autoAdjust="0"/>
    <p:restoredTop sz="94660"/>
  </p:normalViewPr>
  <p:slideViewPr>
    <p:cSldViewPr>
      <p:cViewPr>
        <p:scale>
          <a:sx n="51" d="100"/>
          <a:sy n="51" d="100"/>
        </p:scale>
        <p:origin x="-1926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843C020-A207-47CF-8EF3-62BFEBEDEEF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DD4853C-B19B-4AF6-A0D8-27F88A870B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19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3.jpeg"/><Relationship Id="rId7" Type="http://schemas.openxmlformats.org/officeDocument/2006/relationships/image" Target="../media/image36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media" Target="../media/media2.mp3"/><Relationship Id="rId2" Type="http://schemas.openxmlformats.org/officeDocument/2006/relationships/slideLayout" Target="../slideLayouts/slideLayout2.xml"/><Relationship Id="rId1" Type="http://schemas.openxmlformats.org/officeDocument/2006/relationships/audio" Target="../media/media2.mp3"/><Relationship Id="rId6" Type="http://schemas.openxmlformats.org/officeDocument/2006/relationships/slide" Target="slide3.xml"/><Relationship Id="rId5" Type="http://schemas.openxmlformats.org/officeDocument/2006/relationships/image" Target="../media/image39.gif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ofokl.net/wp-content/uploads/333.jpg" TargetMode="External"/><Relationship Id="rId13" Type="http://schemas.openxmlformats.org/officeDocument/2006/relationships/hyperlink" Target="http://bm.img.com.ua/img/prikol/images/large/1/6/179761_380802.jpg" TargetMode="External"/><Relationship Id="rId18" Type="http://schemas.openxmlformats.org/officeDocument/2006/relationships/hyperlink" Target="http://noise.podst.ru/posts/5086/" TargetMode="External"/><Relationship Id="rId3" Type="http://schemas.openxmlformats.org/officeDocument/2006/relationships/hyperlink" Target="http://gif-and-jpeg.ru/d/32910-2/jivotniy_mir0177.jpg" TargetMode="External"/><Relationship Id="rId21" Type="http://schemas.openxmlformats.org/officeDocument/2006/relationships/slide" Target="slide3.xml"/><Relationship Id="rId7" Type="http://schemas.openxmlformats.org/officeDocument/2006/relationships/hyperlink" Target="http://www.oboiruneta.ru/images/stories/dg_pictures/323A4C6ABAAF-6.jpg" TargetMode="External"/><Relationship Id="rId12" Type="http://schemas.openxmlformats.org/officeDocument/2006/relationships/hyperlink" Target="http://www.artleo.com/pic/201108/1920x1200/artleo.com-7499.jpg" TargetMode="External"/><Relationship Id="rId17" Type="http://schemas.openxmlformats.org/officeDocument/2006/relationships/hyperlink" Target="http://www.teremoc.ru/zagadki/zagadk_givotnie.htm" TargetMode="External"/><Relationship Id="rId2" Type="http://schemas.openxmlformats.org/officeDocument/2006/relationships/hyperlink" Target="http://7lmak.com/up/do.php?img=1339" TargetMode="External"/><Relationship Id="rId16" Type="http://schemas.openxmlformats.org/officeDocument/2006/relationships/hyperlink" Target="http://2.firepic.org/2/images/2013-10/07/9dq81hoeui3r.jpg" TargetMode="External"/><Relationship Id="rId20" Type="http://schemas.openxmlformats.org/officeDocument/2006/relationships/hyperlink" Target="http://poiskm.com/song/25257605-ZHeleznova-U-zhirafa-pyatna-pyatna-pyatnishki-vezd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c.pics.livejournal.com/merleblancdb/67738234/185428/185428_original.jpg" TargetMode="External"/><Relationship Id="rId11" Type="http://schemas.openxmlformats.org/officeDocument/2006/relationships/hyperlink" Target="http://www.hir24.hu/Root/Shared/Pictures/2012/07/02/Lolong(960x640).jpg" TargetMode="External"/><Relationship Id="rId5" Type="http://schemas.openxmlformats.org/officeDocument/2006/relationships/hyperlink" Target="http://4put.ru/pictures/max/629/1933023.jpg" TargetMode="External"/><Relationship Id="rId15" Type="http://schemas.openxmlformats.org/officeDocument/2006/relationships/hyperlink" Target="http://images.tour-spb.net/atravel/Shri%20-%20Lanka/y_80295aae.jpg" TargetMode="External"/><Relationship Id="rId10" Type="http://schemas.openxmlformats.org/officeDocument/2006/relationships/hyperlink" Target="http://chukcha.net/uploads/posts/2010-09/thumbs/1284566439_bears-bears-66.jpg" TargetMode="External"/><Relationship Id="rId19" Type="http://schemas.openxmlformats.org/officeDocument/2006/relationships/hyperlink" Target="http://animated-images.su/photo/animacija/malenkie_kartinki/39-8-0-0-2" TargetMode="External"/><Relationship Id="rId4" Type="http://schemas.openxmlformats.org/officeDocument/2006/relationships/hyperlink" Target="http://monk.com.ua/images/articles/takie-milie-zhivotnie-10-foto_6.jpg" TargetMode="External"/><Relationship Id="rId9" Type="http://schemas.openxmlformats.org/officeDocument/2006/relationships/hyperlink" Target="http://img.mota.ru/upload/wallpapers/2009/07/15/09/01/3058/animals_091-crop.jpg" TargetMode="External"/><Relationship Id="rId14" Type="http://schemas.openxmlformats.org/officeDocument/2006/relationships/hyperlink" Target="http://ecoportal.su/news_img/055-200210-10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23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1.xml"/><Relationship Id="rId17" Type="http://schemas.openxmlformats.org/officeDocument/2006/relationships/slide" Target="slide19.xml"/><Relationship Id="rId2" Type="http://schemas.openxmlformats.org/officeDocument/2006/relationships/slide" Target="slide1.xml"/><Relationship Id="rId16" Type="http://schemas.openxmlformats.org/officeDocument/2006/relationships/slide" Target="slide18.xml"/><Relationship Id="rId20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2.xml"/><Relationship Id="rId5" Type="http://schemas.openxmlformats.org/officeDocument/2006/relationships/slide" Target="slide5.xml"/><Relationship Id="rId15" Type="http://schemas.openxmlformats.org/officeDocument/2006/relationships/slide" Target="slide17.xml"/><Relationship Id="rId10" Type="http://schemas.openxmlformats.org/officeDocument/2006/relationships/slide" Target="slide10.xml"/><Relationship Id="rId19" Type="http://schemas.openxmlformats.org/officeDocument/2006/relationships/slide" Target="slide24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5229200"/>
            <a:ext cx="4752528" cy="3672408"/>
          </a:xfrm>
        </p:spPr>
        <p:txBody>
          <a:bodyPr>
            <a:normAutofit/>
          </a:bodyPr>
          <a:lstStyle/>
          <a:p>
            <a:pPr marL="0" lvl="2" algn="l"/>
            <a:r>
              <a:rPr lang="ru-RU" sz="2000" dirty="0" smtClean="0">
                <a:solidFill>
                  <a:schemeClr val="tx1"/>
                </a:solidFill>
              </a:rPr>
              <a:t>Подготовила: </a:t>
            </a:r>
          </a:p>
          <a:p>
            <a:r>
              <a:rPr lang="ru-RU" sz="2000" dirty="0" smtClean="0"/>
              <a:t>Густова Ольга Юрьевна</a:t>
            </a:r>
          </a:p>
          <a:p>
            <a:r>
              <a:rPr lang="ru-RU" sz="2000" dirty="0" smtClean="0"/>
              <a:t>учитель-логопед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0545" y="1052736"/>
            <a:ext cx="7254552" cy="2448272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Животные жарких стран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5840" y="1700808"/>
            <a:ext cx="802838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2000" dirty="0" smtClean="0"/>
              <a:t>Непосредственно образовательная деятельность логопеда </a:t>
            </a:r>
          </a:p>
          <a:p>
            <a:pPr algn="ctr"/>
            <a:r>
              <a:rPr lang="ru-RU" sz="2000" dirty="0" smtClean="0"/>
              <a:t>с детьми старшего дошкольного возраста</a:t>
            </a:r>
            <a:endParaRPr lang="ru-RU" sz="2000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  <a:hlinkHover r:id="rId2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655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sofokl.net/wp-content/uploads/3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576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2" name="Picture 4" descr="http://www.hir24.hu/Root/Shared/Pictures/2012/07/02/Lolong(960x640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6179566" cy="45365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895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img.mota.ru/upload/wallpapers/2009/07/15/09/01/3058/animals_091-cro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6360446" cy="4824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149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://bm.img.com.ua/img/prikol/images/large/1/6/179761_3808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92696"/>
            <a:ext cx="6325321" cy="4653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947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 descr="обезьяна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689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 descr="обезьяны"/>
          <p:cNvSpPr>
            <a:spLocks noChangeArrowheads="1"/>
          </p:cNvSpPr>
          <p:nvPr/>
        </p:nvSpPr>
        <p:spPr bwMode="auto">
          <a:xfrm>
            <a:off x="1187624" y="764704"/>
            <a:ext cx="6948264" cy="5400600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604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79" y="5949280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Чей? Чья? Чье? Чьи?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7lmak.com/up/do.php?img=133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59501" y="3381671"/>
            <a:ext cx="2870062" cy="22503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hir24.hu/Root/Shared/Pictures/2012/07/02/Lolong(960x640)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2679" y="3309663"/>
            <a:ext cx="3048764" cy="23943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sofokl.net/wp-content/uploads/33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74026" y="540936"/>
            <a:ext cx="2843001" cy="236187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лев, грива, хвост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4167" y="548680"/>
            <a:ext cx="2965787" cy="236187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омой 9">
            <a:hlinkClick r:id="" action="ppaction://hlinkshowjump?jump=firstslide" highlightClick="1"/>
            <a:hlinkHover r:id="rId6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654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6627" y="479715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1 2 3 4 5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ww.hir24.hu/Root/Shared/Pictures/2012/07/02/Lolong(960x640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98" y="67616"/>
            <a:ext cx="2939819" cy="22048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hir24.hu/Root/Shared/Pictures/2012/07/02/Lolong(960x640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34" y="4544915"/>
            <a:ext cx="2939819" cy="22048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hir24.hu/Root/Shared/Pictures/2012/07/02/Lolong(960x640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834" y="67616"/>
            <a:ext cx="2939819" cy="22048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hir24.hu/Root/Shared/Pictures/2012/07/02/Lolong(960x640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717" y="2224790"/>
            <a:ext cx="2939819" cy="22048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hir24.hu/Root/Shared/Pictures/2012/07/02/Lolong(960x640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536" y="4544915"/>
            <a:ext cx="2939819" cy="22048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532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64039" y="5090073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1 2 3 4 5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63888" y="1052736"/>
            <a:ext cx="3979912" cy="3153504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4" name="Picture 2" descr="http://7lmak.com/up/do.php?img=133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0" y="218327"/>
            <a:ext cx="3039381" cy="211160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7lmak.com/up/do.php?img=133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24889" y="4592869"/>
            <a:ext cx="3039381" cy="211160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7lmak.com/up/do.php?img=133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4605772"/>
            <a:ext cx="3039381" cy="211160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7lmak.com/up/do.php?img=133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11785" y="2395533"/>
            <a:ext cx="3039381" cy="211160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7lmak.com/up/do.php?img=133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68144" y="218327"/>
            <a:ext cx="3039381" cy="211160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домой 8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46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7lmak.com/up/do.php?img=133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1071" y="302664"/>
            <a:ext cx="3848517" cy="2910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sofokl.net/wp-content/uploads/3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84" y="3314976"/>
            <a:ext cx="3862404" cy="31949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c.pics.livejournal.com/merleblancdb/67738234/185428/185428_original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16016" y="302664"/>
            <a:ext cx="4005292" cy="2910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chukcha.net/uploads/posts/2010-09/thumbs/1284566439_bears-bears-6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14976"/>
            <a:ext cx="4005292" cy="32072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домой 7">
            <a:hlinkClick r:id="" action="ppaction://hlinkshowjump?jump=firstslide" highlightClick="1"/>
            <a:hlinkHover r:id="rId6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954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39750" y="549275"/>
            <a:ext cx="7920038" cy="551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sz="3600">
                <a:solidFill>
                  <a:srgbClr val="551F1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Цели: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200">
                <a:solidFill>
                  <a:srgbClr val="551F1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расширять</a:t>
            </a:r>
            <a:r>
              <a:rPr lang="en-US" sz="3200">
                <a:solidFill>
                  <a:srgbClr val="551F1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>
                <a:solidFill>
                  <a:srgbClr val="551F1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представления детей о животных жарких стран;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200">
                <a:solidFill>
                  <a:srgbClr val="551F1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упражнять в образовании названий детенышей животных;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200">
                <a:solidFill>
                  <a:srgbClr val="551F1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упражнять в употреблении формы множественного числа имен существительных в родительном падеже;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200">
                <a:solidFill>
                  <a:srgbClr val="551F1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упражнять в образовании притяжательных прилагательных.</a:t>
            </a:r>
          </a:p>
        </p:txBody>
      </p:sp>
    </p:spTree>
    <p:extLst>
      <p:ext uri="{BB962C8B-B14F-4D97-AF65-F5344CB8AC3E}">
        <p14:creationId xmlns="" xmlns:p14="http://schemas.microsoft.com/office/powerpoint/2010/main" val="18149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23850" y="3357563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49362B"/>
                </a:solidFill>
              </a:rPr>
              <a:t>У</a:t>
            </a:r>
            <a:r>
              <a:rPr lang="ru-RU" sz="2400" b="1">
                <a:solidFill>
                  <a:srgbClr val="49362B"/>
                </a:solidFill>
              </a:rPr>
              <a:t> СЛОНИХИ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2484438" y="220503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419475" y="3429000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СЛОНЁНОК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346450" y="6284913"/>
            <a:ext cx="252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ЖИРАФЁНОК</a:t>
            </a:r>
          </a:p>
        </p:txBody>
      </p:sp>
      <p:sp>
        <p:nvSpPr>
          <p:cNvPr id="15372" name="Rectangle 12" descr="слониха 2"/>
          <p:cNvSpPr>
            <a:spLocks noChangeArrowheads="1"/>
          </p:cNvSpPr>
          <p:nvPr/>
        </p:nvSpPr>
        <p:spPr bwMode="auto">
          <a:xfrm>
            <a:off x="179388" y="1052513"/>
            <a:ext cx="2698750" cy="233997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WordArt 14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80400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E8362"/>
                    </a:gs>
                    <a:gs pos="100000">
                      <a:srgbClr val="6D4F3F"/>
                    </a:gs>
                  </a:gsLst>
                  <a:lin ang="2700000" scaled="1"/>
                </a:gradFill>
                <a:latin typeface="Arial"/>
                <a:cs typeface="Arial"/>
              </a:rPr>
              <a:t>Дидактическая игра "У кого кто?"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395288" y="6234113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49362B"/>
                </a:solidFill>
              </a:rPr>
              <a:t>У</a:t>
            </a:r>
            <a:r>
              <a:rPr lang="ru-RU" sz="2400" b="1">
                <a:solidFill>
                  <a:srgbClr val="49362B"/>
                </a:solidFill>
              </a:rPr>
              <a:t> ЖИРАФА</a:t>
            </a:r>
          </a:p>
        </p:txBody>
      </p:sp>
      <p:sp>
        <p:nvSpPr>
          <p:cNvPr id="15379" name="AutoShape 19"/>
          <p:cNvSpPr>
            <a:spLocks noChangeArrowheads="1"/>
          </p:cNvSpPr>
          <p:nvPr/>
        </p:nvSpPr>
        <p:spPr bwMode="auto">
          <a:xfrm>
            <a:off x="5508625" y="2133600"/>
            <a:ext cx="720725" cy="287338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0" name="Rectangle 20" descr="СЛОНЕНОК2"/>
          <p:cNvSpPr>
            <a:spLocks noChangeArrowheads="1"/>
          </p:cNvSpPr>
          <p:nvPr/>
        </p:nvSpPr>
        <p:spPr bwMode="auto">
          <a:xfrm>
            <a:off x="3203575" y="1052513"/>
            <a:ext cx="2698750" cy="2339975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1" name="Rectangle 21" descr="СЛОНЯТА"/>
          <p:cNvSpPr>
            <a:spLocks noChangeArrowheads="1"/>
          </p:cNvSpPr>
          <p:nvPr/>
        </p:nvSpPr>
        <p:spPr bwMode="auto">
          <a:xfrm>
            <a:off x="6227763" y="1052513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6588125" y="3429000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СЛОНЯТА</a:t>
            </a:r>
          </a:p>
        </p:txBody>
      </p:sp>
      <p:sp>
        <p:nvSpPr>
          <p:cNvPr id="15383" name="AutoShape 23"/>
          <p:cNvSpPr>
            <a:spLocks noChangeArrowheads="1"/>
          </p:cNvSpPr>
          <p:nvPr/>
        </p:nvSpPr>
        <p:spPr bwMode="auto">
          <a:xfrm>
            <a:off x="2484438" y="5084763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4" name="AutoShape 24"/>
          <p:cNvSpPr>
            <a:spLocks noChangeArrowheads="1"/>
          </p:cNvSpPr>
          <p:nvPr/>
        </p:nvSpPr>
        <p:spPr bwMode="auto">
          <a:xfrm>
            <a:off x="5508625" y="515778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5" name="Rectangle 25" descr="жирафа "/>
          <p:cNvSpPr>
            <a:spLocks noChangeArrowheads="1"/>
          </p:cNvSpPr>
          <p:nvPr/>
        </p:nvSpPr>
        <p:spPr bwMode="auto">
          <a:xfrm>
            <a:off x="179388" y="3933825"/>
            <a:ext cx="2698750" cy="2339975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6" name="Rectangle 26" descr="жирафёнок"/>
          <p:cNvSpPr>
            <a:spLocks noChangeArrowheads="1"/>
          </p:cNvSpPr>
          <p:nvPr/>
        </p:nvSpPr>
        <p:spPr bwMode="auto">
          <a:xfrm>
            <a:off x="3203575" y="3933825"/>
            <a:ext cx="2698750" cy="2339975"/>
          </a:xfrm>
          <a:prstGeom prst="rect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7" name="Rectangle 27" descr="СЛОНЯТА"/>
          <p:cNvSpPr>
            <a:spLocks noChangeArrowheads="1"/>
          </p:cNvSpPr>
          <p:nvPr/>
        </p:nvSpPr>
        <p:spPr bwMode="auto">
          <a:xfrm>
            <a:off x="6227763" y="1052513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8" name="Rectangle 28" descr="жирафята"/>
          <p:cNvSpPr>
            <a:spLocks noChangeArrowheads="1"/>
          </p:cNvSpPr>
          <p:nvPr/>
        </p:nvSpPr>
        <p:spPr bwMode="auto">
          <a:xfrm>
            <a:off x="6227763" y="3933825"/>
            <a:ext cx="2698750" cy="2339975"/>
          </a:xfrm>
          <a:prstGeom prst="rect">
            <a:avLst/>
          </a:prstGeom>
          <a:blipFill dpi="0" rotWithShape="1">
            <a:blip r:embed="rId7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6515100" y="6237288"/>
            <a:ext cx="252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ЖИРАФЯТА</a:t>
            </a:r>
          </a:p>
        </p:txBody>
      </p:sp>
    </p:spTree>
    <p:extLst>
      <p:ext uri="{BB962C8B-B14F-4D97-AF65-F5344CB8AC3E}">
        <p14:creationId xmlns="" xmlns:p14="http://schemas.microsoft.com/office/powerpoint/2010/main" val="1883512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68" grpId="0"/>
      <p:bldP spid="15371" grpId="0"/>
      <p:bldP spid="15372" grpId="0" animBg="1"/>
      <p:bldP spid="15379" grpId="0" animBg="1"/>
      <p:bldP spid="15380" grpId="0" animBg="1"/>
      <p:bldP spid="15381" grpId="0" animBg="1"/>
      <p:bldP spid="15382" grpId="0"/>
      <p:bldP spid="15383" grpId="0" animBg="1"/>
      <p:bldP spid="15384" grpId="0" animBg="1"/>
      <p:bldP spid="15385" grpId="0" animBg="1"/>
      <p:bldP spid="15386" grpId="0" animBg="1"/>
      <p:bldP spid="15387" grpId="0" animBg="1"/>
      <p:bldP spid="15388" grpId="0" animBg="1"/>
      <p:bldP spid="153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23850" y="3357563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49362B"/>
                </a:solidFill>
              </a:rPr>
              <a:t>У</a:t>
            </a:r>
            <a:r>
              <a:rPr lang="ru-RU" sz="2400" b="1">
                <a:solidFill>
                  <a:srgbClr val="49362B"/>
                </a:solidFill>
              </a:rPr>
              <a:t> ТИГРИЦЫ</a:t>
            </a: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2484438" y="220503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419475" y="3429000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ТИГРЁНОК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563938" y="6284913"/>
            <a:ext cx="252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ЛЬВЁНОК</a:t>
            </a:r>
          </a:p>
        </p:txBody>
      </p:sp>
      <p:sp>
        <p:nvSpPr>
          <p:cNvPr id="20486" name="Rectangle 6" descr="ТИГРИЦ"/>
          <p:cNvSpPr>
            <a:spLocks noChangeArrowheads="1"/>
          </p:cNvSpPr>
          <p:nvPr/>
        </p:nvSpPr>
        <p:spPr bwMode="auto">
          <a:xfrm>
            <a:off x="179388" y="1052513"/>
            <a:ext cx="2698750" cy="233997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80400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E8362"/>
                    </a:gs>
                    <a:gs pos="100000">
                      <a:srgbClr val="6D4F3F"/>
                    </a:gs>
                  </a:gsLst>
                  <a:lin ang="2700000" scaled="1"/>
                </a:gradFill>
                <a:latin typeface="Arial"/>
                <a:cs typeface="Arial"/>
              </a:rPr>
              <a:t>Дидактическая игра "У кого кто?"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95288" y="6234113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49362B"/>
                </a:solidFill>
              </a:rPr>
              <a:t>У</a:t>
            </a:r>
            <a:r>
              <a:rPr lang="ru-RU" sz="2400" b="1">
                <a:solidFill>
                  <a:srgbClr val="49362B"/>
                </a:solidFill>
              </a:rPr>
              <a:t> ЛЬВИЦЫ</a:t>
            </a:r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5508625" y="2133600"/>
            <a:ext cx="720725" cy="287338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0" name="Rectangle 10" descr="тигренок"/>
          <p:cNvSpPr>
            <a:spLocks noChangeArrowheads="1"/>
          </p:cNvSpPr>
          <p:nvPr/>
        </p:nvSpPr>
        <p:spPr bwMode="auto">
          <a:xfrm>
            <a:off x="3203575" y="1052513"/>
            <a:ext cx="2698750" cy="2339975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6588125" y="3429000"/>
            <a:ext cx="2232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ТИГРЯТА</a:t>
            </a:r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>
            <a:off x="2484438" y="5084763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4" name="AutoShape 14"/>
          <p:cNvSpPr>
            <a:spLocks noChangeArrowheads="1"/>
          </p:cNvSpPr>
          <p:nvPr/>
        </p:nvSpPr>
        <p:spPr bwMode="auto">
          <a:xfrm>
            <a:off x="5508625" y="515778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5" name="Rectangle 15" descr="львица1"/>
          <p:cNvSpPr>
            <a:spLocks noChangeArrowheads="1"/>
          </p:cNvSpPr>
          <p:nvPr/>
        </p:nvSpPr>
        <p:spPr bwMode="auto">
          <a:xfrm>
            <a:off x="179388" y="3933825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6" name="Rectangle 16" descr="львенок2"/>
          <p:cNvSpPr>
            <a:spLocks noChangeArrowheads="1"/>
          </p:cNvSpPr>
          <p:nvPr/>
        </p:nvSpPr>
        <p:spPr bwMode="auto">
          <a:xfrm>
            <a:off x="3203575" y="3933825"/>
            <a:ext cx="2698750" cy="2339975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7" name="Rectangle 17" descr="тигрята2"/>
          <p:cNvSpPr>
            <a:spLocks noChangeArrowheads="1"/>
          </p:cNvSpPr>
          <p:nvPr/>
        </p:nvSpPr>
        <p:spPr bwMode="auto">
          <a:xfrm>
            <a:off x="6156325" y="1052513"/>
            <a:ext cx="2698750" cy="2339975"/>
          </a:xfrm>
          <a:prstGeom prst="rect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8" name="Rectangle 18" descr="львята"/>
          <p:cNvSpPr>
            <a:spLocks noChangeArrowheads="1"/>
          </p:cNvSpPr>
          <p:nvPr/>
        </p:nvSpPr>
        <p:spPr bwMode="auto">
          <a:xfrm>
            <a:off x="6227763" y="3933825"/>
            <a:ext cx="2698750" cy="2339975"/>
          </a:xfrm>
          <a:prstGeom prst="rect">
            <a:avLst/>
          </a:prstGeom>
          <a:blipFill dpi="0" rotWithShape="1">
            <a:blip r:embed="rId7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6659563" y="6237288"/>
            <a:ext cx="252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ЛЬВЯТА</a:t>
            </a:r>
          </a:p>
        </p:txBody>
      </p:sp>
    </p:spTree>
    <p:extLst>
      <p:ext uri="{BB962C8B-B14F-4D97-AF65-F5344CB8AC3E}">
        <p14:creationId xmlns="" xmlns:p14="http://schemas.microsoft.com/office/powerpoint/2010/main" val="197959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/>
      <p:bldP spid="20485" grpId="0"/>
      <p:bldP spid="20486" grpId="0" animBg="1"/>
      <p:bldP spid="20489" grpId="0" animBg="1"/>
      <p:bldP spid="20490" grpId="0" animBg="1"/>
      <p:bldP spid="20492" grpId="0"/>
      <p:bldP spid="20493" grpId="0" animBg="1"/>
      <p:bldP spid="20494" grpId="0" animBg="1"/>
      <p:bldP spid="20495" grpId="0" animBg="1"/>
      <p:bldP spid="20496" grpId="0" animBg="1"/>
      <p:bldP spid="20497" grpId="0" animBg="1"/>
      <p:bldP spid="20498" grpId="0" animBg="1"/>
      <p:bldP spid="2049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42875" y="3357563"/>
            <a:ext cx="29162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49362B"/>
                </a:solidFill>
              </a:rPr>
              <a:t>У</a:t>
            </a:r>
            <a:r>
              <a:rPr lang="ru-RU" sz="2400" b="1">
                <a:solidFill>
                  <a:srgbClr val="49362B"/>
                </a:solidFill>
              </a:rPr>
              <a:t> ВЕРБЛЮДИЦЫ</a:t>
            </a: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2484438" y="220503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203575" y="3429000"/>
            <a:ext cx="295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ВЕРБЛЮЖОНОК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346450" y="6284913"/>
            <a:ext cx="252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КЕНГУРЁНОК</a:t>
            </a:r>
          </a:p>
        </p:txBody>
      </p:sp>
      <p:sp>
        <p:nvSpPr>
          <p:cNvPr id="21510" name="Rectangle 6" descr="верблюдица1"/>
          <p:cNvSpPr>
            <a:spLocks noChangeArrowheads="1"/>
          </p:cNvSpPr>
          <p:nvPr/>
        </p:nvSpPr>
        <p:spPr bwMode="auto">
          <a:xfrm>
            <a:off x="179388" y="1052513"/>
            <a:ext cx="2698750" cy="2339975"/>
          </a:xfrm>
          <a:prstGeom prst="rect">
            <a:avLst/>
          </a:prstGeom>
          <a:blipFill dpi="0" rotWithShape="1">
            <a:blip r:embed="rId2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8280400" cy="620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BE8362"/>
                    </a:gs>
                    <a:gs pos="100000">
                      <a:srgbClr val="6D4F3F"/>
                    </a:gs>
                  </a:gsLst>
                  <a:lin ang="2700000" scaled="1"/>
                </a:gradFill>
                <a:latin typeface="Arial"/>
                <a:cs typeface="Arial"/>
              </a:rPr>
              <a:t>Дидактическая игра "У кого кто?"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395288" y="6234113"/>
            <a:ext cx="2232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>
                <a:solidFill>
                  <a:srgbClr val="49362B"/>
                </a:solidFill>
              </a:rPr>
              <a:t>У</a:t>
            </a:r>
            <a:r>
              <a:rPr lang="ru-RU" sz="2400" b="1">
                <a:solidFill>
                  <a:srgbClr val="49362B"/>
                </a:solidFill>
              </a:rPr>
              <a:t> КЕНГУРУ</a:t>
            </a:r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5508625" y="2133600"/>
            <a:ext cx="720725" cy="287338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4" name="Rectangle 10" descr="верблюжонок1"/>
          <p:cNvSpPr>
            <a:spLocks noChangeArrowheads="1"/>
          </p:cNvSpPr>
          <p:nvPr/>
        </p:nvSpPr>
        <p:spPr bwMode="auto">
          <a:xfrm>
            <a:off x="3203575" y="1052513"/>
            <a:ext cx="2698750" cy="2339975"/>
          </a:xfrm>
          <a:prstGeom prst="rect">
            <a:avLst/>
          </a:prstGeom>
          <a:blipFill dpi="0" rotWithShape="1">
            <a:blip r:embed="rId3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5" name="Rectangle 11" descr="СЛОНЯТА"/>
          <p:cNvSpPr>
            <a:spLocks noChangeArrowheads="1"/>
          </p:cNvSpPr>
          <p:nvPr/>
        </p:nvSpPr>
        <p:spPr bwMode="auto">
          <a:xfrm>
            <a:off x="6227763" y="1052513"/>
            <a:ext cx="2698750" cy="2339975"/>
          </a:xfrm>
          <a:prstGeom prst="rect">
            <a:avLst/>
          </a:prstGeom>
          <a:blipFill dpi="0" rotWithShape="1">
            <a:blip r:embed="rId4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300788" y="3429000"/>
            <a:ext cx="27352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ВЕРБЛЮЖАТА</a:t>
            </a:r>
          </a:p>
        </p:txBody>
      </p:sp>
      <p:sp>
        <p:nvSpPr>
          <p:cNvPr id="21517" name="AutoShape 13"/>
          <p:cNvSpPr>
            <a:spLocks noChangeArrowheads="1"/>
          </p:cNvSpPr>
          <p:nvPr/>
        </p:nvSpPr>
        <p:spPr bwMode="auto">
          <a:xfrm>
            <a:off x="2484438" y="5084763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8" name="AutoShape 14"/>
          <p:cNvSpPr>
            <a:spLocks noChangeArrowheads="1"/>
          </p:cNvSpPr>
          <p:nvPr/>
        </p:nvSpPr>
        <p:spPr bwMode="auto">
          <a:xfrm>
            <a:off x="5508625" y="5157788"/>
            <a:ext cx="720725" cy="287337"/>
          </a:xfrm>
          <a:prstGeom prst="rightArrow">
            <a:avLst>
              <a:gd name="adj1" fmla="val 50000"/>
              <a:gd name="adj2" fmla="val 62707"/>
            </a:avLst>
          </a:prstGeom>
          <a:gradFill rotWithShape="1">
            <a:gsLst>
              <a:gs pos="0">
                <a:srgbClr val="FBE4AE"/>
              </a:gs>
              <a:gs pos="6500">
                <a:srgbClr val="BD922A"/>
              </a:gs>
              <a:gs pos="10501">
                <a:srgbClr val="BD922A"/>
              </a:gs>
              <a:gs pos="31500">
                <a:srgbClr val="FBE4AE"/>
              </a:gs>
              <a:gs pos="33501">
                <a:srgbClr val="BD922A"/>
              </a:gs>
              <a:gs pos="34500">
                <a:srgbClr val="835E17"/>
              </a:gs>
              <a:gs pos="41000">
                <a:srgbClr val="A28949"/>
              </a:gs>
              <a:gs pos="50000">
                <a:srgbClr val="FAE3B7"/>
              </a:gs>
              <a:gs pos="59000">
                <a:srgbClr val="A28949"/>
              </a:gs>
              <a:gs pos="65500">
                <a:srgbClr val="835E17"/>
              </a:gs>
              <a:gs pos="66499">
                <a:srgbClr val="BD922A"/>
              </a:gs>
              <a:gs pos="68500">
                <a:srgbClr val="FBE4AE"/>
              </a:gs>
              <a:gs pos="89500">
                <a:srgbClr val="BD922A"/>
              </a:gs>
              <a:gs pos="93500">
                <a:srgbClr val="BD922A"/>
              </a:gs>
              <a:gs pos="100000">
                <a:srgbClr val="FBE4AE"/>
              </a:gs>
            </a:gsLst>
            <a:lin ang="5400000" scaled="1"/>
          </a:gradFill>
          <a:ln w="9525">
            <a:solidFill>
              <a:srgbClr val="BE836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19" name="Rectangle 15" descr="кенгуру"/>
          <p:cNvSpPr>
            <a:spLocks noChangeArrowheads="1"/>
          </p:cNvSpPr>
          <p:nvPr/>
        </p:nvSpPr>
        <p:spPr bwMode="auto">
          <a:xfrm>
            <a:off x="179388" y="3933825"/>
            <a:ext cx="2698750" cy="2339975"/>
          </a:xfrm>
          <a:prstGeom prst="rect">
            <a:avLst/>
          </a:prstGeom>
          <a:blipFill dpi="0" rotWithShape="1">
            <a:blip r:embed="rId5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20" name="Rectangle 16" descr="кенгуренок2"/>
          <p:cNvSpPr>
            <a:spLocks noChangeArrowheads="1"/>
          </p:cNvSpPr>
          <p:nvPr/>
        </p:nvSpPr>
        <p:spPr bwMode="auto">
          <a:xfrm>
            <a:off x="3203575" y="3933825"/>
            <a:ext cx="2698750" cy="2339975"/>
          </a:xfrm>
          <a:prstGeom prst="rect">
            <a:avLst/>
          </a:prstGeom>
          <a:blipFill dpi="0" rotWithShape="1">
            <a:blip r:embed="rId6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21" name="Rectangle 17" descr="верблюжата"/>
          <p:cNvSpPr>
            <a:spLocks noChangeArrowheads="1"/>
          </p:cNvSpPr>
          <p:nvPr/>
        </p:nvSpPr>
        <p:spPr bwMode="auto">
          <a:xfrm>
            <a:off x="6227763" y="1052513"/>
            <a:ext cx="2698750" cy="2339975"/>
          </a:xfrm>
          <a:prstGeom prst="rect">
            <a:avLst/>
          </a:prstGeom>
          <a:blipFill dpi="0" rotWithShape="1">
            <a:blip r:embed="rId7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22" name="Rectangle 18" descr="кенгурята"/>
          <p:cNvSpPr>
            <a:spLocks noChangeArrowheads="1"/>
          </p:cNvSpPr>
          <p:nvPr/>
        </p:nvSpPr>
        <p:spPr bwMode="auto">
          <a:xfrm>
            <a:off x="6227763" y="3933825"/>
            <a:ext cx="2698750" cy="2339975"/>
          </a:xfrm>
          <a:prstGeom prst="rect">
            <a:avLst/>
          </a:prstGeom>
          <a:blipFill dpi="0" rotWithShape="1">
            <a:blip r:embed="rId8" cstate="screen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6515100" y="6237288"/>
            <a:ext cx="252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solidFill>
                  <a:srgbClr val="C42716"/>
                </a:solidFill>
              </a:rPr>
              <a:t>КЕНГУРЯТА</a:t>
            </a:r>
          </a:p>
        </p:txBody>
      </p:sp>
    </p:spTree>
    <p:extLst>
      <p:ext uri="{BB962C8B-B14F-4D97-AF65-F5344CB8AC3E}">
        <p14:creationId xmlns="" xmlns:p14="http://schemas.microsoft.com/office/powerpoint/2010/main" val="164647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/>
      <p:bldP spid="21509" grpId="0"/>
      <p:bldP spid="21510" grpId="0" animBg="1"/>
      <p:bldP spid="21513" grpId="0" animBg="1"/>
      <p:bldP spid="21514" grpId="0" animBg="1"/>
      <p:bldP spid="21515" grpId="0" animBg="1"/>
      <p:bldP spid="21516" grpId="0"/>
      <p:bldP spid="21517" grpId="0" animBg="1"/>
      <p:bldP spid="21518" grpId="0" animBg="1"/>
      <p:bldP spid="21519" grpId="0" animBg="1"/>
      <p:bldP spid="21520" grpId="0" animBg="1"/>
      <p:bldP spid="21521" grpId="0" animBg="1"/>
      <p:bldP spid="21522" grpId="0" animBg="1"/>
      <p:bldP spid="215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Куб 27"/>
          <p:cNvSpPr/>
          <p:nvPr/>
        </p:nvSpPr>
        <p:spPr>
          <a:xfrm>
            <a:off x="2728221" y="481155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н</a:t>
            </a:r>
          </a:p>
        </p:txBody>
      </p:sp>
      <p:sp>
        <p:nvSpPr>
          <p:cNvPr id="27" name="Куб 26"/>
          <p:cNvSpPr/>
          <p:nvPr/>
        </p:nvSpPr>
        <p:spPr>
          <a:xfrm>
            <a:off x="3592317" y="481155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19" name="Куб 18"/>
          <p:cNvSpPr/>
          <p:nvPr/>
        </p:nvSpPr>
        <p:spPr>
          <a:xfrm>
            <a:off x="4456413" y="481155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с</a:t>
            </a:r>
          </a:p>
        </p:txBody>
      </p:sp>
      <p:sp>
        <p:nvSpPr>
          <p:cNvPr id="26" name="Куб 25"/>
          <p:cNvSpPr/>
          <p:nvPr/>
        </p:nvSpPr>
        <p:spPr>
          <a:xfrm>
            <a:off x="3592317" y="49107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з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24" name="Куб 23"/>
          <p:cNvSpPr/>
          <p:nvPr/>
        </p:nvSpPr>
        <p:spPr>
          <a:xfrm>
            <a:off x="5310367" y="5618447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т</a:t>
            </a:r>
          </a:p>
        </p:txBody>
      </p:sp>
      <p:sp>
        <p:nvSpPr>
          <p:cNvPr id="23" name="Куб 22"/>
          <p:cNvSpPr/>
          <p:nvPr/>
        </p:nvSpPr>
        <p:spPr>
          <a:xfrm>
            <a:off x="5310367" y="481155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22" name="Куб 21"/>
          <p:cNvSpPr/>
          <p:nvPr/>
        </p:nvSpPr>
        <p:spPr>
          <a:xfrm>
            <a:off x="5310367" y="3947457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м</a:t>
            </a:r>
          </a:p>
        </p:txBody>
      </p:sp>
      <p:sp>
        <p:nvSpPr>
          <p:cNvPr id="6" name="Куб 5"/>
          <p:cNvSpPr/>
          <p:nvPr/>
        </p:nvSpPr>
        <p:spPr>
          <a:xfrm>
            <a:off x="4456413" y="49107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18" name="Куб 17"/>
          <p:cNvSpPr/>
          <p:nvPr/>
        </p:nvSpPr>
        <p:spPr>
          <a:xfrm>
            <a:off x="4456413" y="3083361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0718" y="2100738"/>
            <a:ext cx="3494246" cy="1558687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2. Полюбуйтесь </a:t>
            </a:r>
            <a:r>
              <a:rPr lang="ru-RU" sz="1800" b="1" dirty="0">
                <a:solidFill>
                  <a:srgbClr val="000000"/>
                </a:solidFill>
              </a:rPr>
              <a:t>поскорей!</a:t>
            </a:r>
          </a:p>
          <a:p>
            <a:pPr marL="45720" indent="0" algn="just">
              <a:buNone/>
            </a:pPr>
            <a:r>
              <a:rPr lang="ru-RU" sz="1800" b="1" dirty="0">
                <a:solidFill>
                  <a:srgbClr val="000000"/>
                </a:solidFill>
              </a:rPr>
              <a:t>Перед вами - царь зверей,</a:t>
            </a:r>
          </a:p>
          <a:p>
            <a:pPr marL="45720" indent="0" algn="just">
              <a:buNone/>
            </a:pPr>
            <a:r>
              <a:rPr lang="ru-RU" sz="1800" b="1" dirty="0">
                <a:solidFill>
                  <a:srgbClr val="000000"/>
                </a:solidFill>
              </a:rPr>
              <a:t>Всколыхнулась чудо-грива,</a:t>
            </a:r>
          </a:p>
          <a:p>
            <a:pPr marL="45720" indent="0" algn="just">
              <a:buNone/>
            </a:pPr>
            <a:r>
              <a:rPr lang="ru-RU" sz="1800" b="1" dirty="0">
                <a:solidFill>
                  <a:srgbClr val="000000"/>
                </a:solidFill>
              </a:rPr>
              <a:t>Шелковиста и красива.</a:t>
            </a:r>
          </a:p>
          <a:p>
            <a:pPr marL="45720" indent="0">
              <a:buNone/>
            </a:pPr>
            <a:endParaRPr lang="ru-RU" sz="1400" dirty="0"/>
          </a:p>
        </p:txBody>
      </p:sp>
      <p:sp>
        <p:nvSpPr>
          <p:cNvPr id="5" name="Куб 4"/>
          <p:cNvSpPr/>
          <p:nvPr/>
        </p:nvSpPr>
        <p:spPr>
          <a:xfrm>
            <a:off x="5320509" y="3083361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е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5320509" y="2243545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г</a:t>
            </a:r>
          </a:p>
        </p:txBody>
      </p:sp>
      <p:sp>
        <p:nvSpPr>
          <p:cNvPr id="10" name="Куб 9"/>
          <p:cNvSpPr/>
          <p:nvPr/>
        </p:nvSpPr>
        <p:spPr>
          <a:xfrm>
            <a:off x="5320509" y="1367255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е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7" name="Куб 6"/>
          <p:cNvSpPr/>
          <p:nvPr/>
        </p:nvSpPr>
        <p:spPr>
          <a:xfrm>
            <a:off x="5320509" y="49107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б</a:t>
            </a:r>
          </a:p>
        </p:txBody>
      </p:sp>
      <p:sp>
        <p:nvSpPr>
          <p:cNvPr id="17" name="Куб 16"/>
          <p:cNvSpPr/>
          <p:nvPr/>
        </p:nvSpPr>
        <p:spPr>
          <a:xfrm>
            <a:off x="6190412" y="3083361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в</a:t>
            </a:r>
          </a:p>
        </p:txBody>
      </p:sp>
      <p:sp>
        <p:nvSpPr>
          <p:cNvPr id="16" name="Куб 15"/>
          <p:cNvSpPr/>
          <p:nvPr/>
        </p:nvSpPr>
        <p:spPr>
          <a:xfrm>
            <a:off x="6184605" y="481155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р</a:t>
            </a:r>
          </a:p>
        </p:txBody>
      </p:sp>
      <p:sp>
        <p:nvSpPr>
          <p:cNvPr id="21" name="Куб 20"/>
          <p:cNvSpPr/>
          <p:nvPr/>
        </p:nvSpPr>
        <p:spPr>
          <a:xfrm>
            <a:off x="7048701" y="481155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20" name="Куб 19"/>
          <p:cNvSpPr/>
          <p:nvPr/>
        </p:nvSpPr>
        <p:spPr>
          <a:xfrm>
            <a:off x="7912797" y="481155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bg1"/>
                </a:solidFill>
              </a:rPr>
              <a:t>г</a:t>
            </a:r>
          </a:p>
        </p:txBody>
      </p:sp>
      <p:sp>
        <p:nvSpPr>
          <p:cNvPr id="9" name="Куб 8"/>
          <p:cNvSpPr/>
          <p:nvPr/>
        </p:nvSpPr>
        <p:spPr>
          <a:xfrm>
            <a:off x="6184605" y="49107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р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H="1">
            <a:off x="2296173" y="4242553"/>
            <a:ext cx="1109721" cy="569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5" name="Куб 24"/>
          <p:cNvSpPr/>
          <p:nvPr/>
        </p:nvSpPr>
        <p:spPr>
          <a:xfrm>
            <a:off x="7048701" y="491073"/>
            <a:ext cx="1152128" cy="1152128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а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2944245" y="851113"/>
            <a:ext cx="648072" cy="79208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1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0" name="Стрелка вправо 29"/>
          <p:cNvSpPr/>
          <p:nvPr/>
        </p:nvSpPr>
        <p:spPr>
          <a:xfrm>
            <a:off x="2054996" y="5099585"/>
            <a:ext cx="648072" cy="79208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1" name="Стрелка вправо 30"/>
          <p:cNvSpPr/>
          <p:nvPr/>
        </p:nvSpPr>
        <p:spPr>
          <a:xfrm>
            <a:off x="3783188" y="3395673"/>
            <a:ext cx="648072" cy="79208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5377368" y="59025"/>
            <a:ext cx="807237" cy="60486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4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4124" y="2243545"/>
            <a:ext cx="34217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 В </a:t>
            </a:r>
            <a:r>
              <a:rPr lang="ru-RU" b="1" dirty="0"/>
              <a:t>зоопарке я найду</a:t>
            </a:r>
          </a:p>
          <a:p>
            <a:r>
              <a:rPr lang="ru-RU" b="1" dirty="0"/>
              <a:t>Зверя этого в пруду.</a:t>
            </a:r>
          </a:p>
          <a:p>
            <a:r>
              <a:rPr lang="ru-RU" b="1" dirty="0"/>
              <a:t>Если выйдет он на сушу,</a:t>
            </a:r>
          </a:p>
          <a:p>
            <a:r>
              <a:rPr lang="ru-RU" b="1" dirty="0"/>
              <a:t>Станет очень неуклюжим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34816" y="1828047"/>
            <a:ext cx="5922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3.Он </a:t>
            </a:r>
            <a:r>
              <a:rPr lang="ru-RU" b="1" dirty="0"/>
              <a:t>совсем не кровожадный, </a:t>
            </a:r>
            <a:br>
              <a:rPr lang="ru-RU" b="1" dirty="0"/>
            </a:br>
            <a:r>
              <a:rPr lang="ru-RU" b="1" dirty="0"/>
              <a:t>Потому что травоядный, </a:t>
            </a:r>
            <a:br>
              <a:rPr lang="ru-RU" b="1" dirty="0"/>
            </a:br>
            <a:r>
              <a:rPr lang="ru-RU" b="1" dirty="0"/>
              <a:t>Только смотрит строго. </a:t>
            </a:r>
            <a:br>
              <a:rPr lang="ru-RU" b="1" dirty="0"/>
            </a:br>
            <a:r>
              <a:rPr lang="ru-RU" b="1" dirty="0"/>
              <a:t>На носу два рога, </a:t>
            </a:r>
            <a:br>
              <a:rPr lang="ru-RU" b="1" dirty="0"/>
            </a:br>
            <a:r>
              <a:rPr lang="ru-RU" b="1" dirty="0"/>
              <a:t>На ногах копыта - </a:t>
            </a:r>
            <a:br>
              <a:rPr lang="ru-RU" b="1" dirty="0"/>
            </a:br>
            <a:r>
              <a:rPr lang="ru-RU" b="1" dirty="0"/>
              <a:t>От врагов защита. </a:t>
            </a:r>
            <a:br>
              <a:rPr lang="ru-RU" b="1" dirty="0"/>
            </a:br>
            <a:r>
              <a:rPr lang="ru-RU" b="1" dirty="0"/>
              <a:t>Лишь слона не свалит с ног </a:t>
            </a:r>
            <a:br>
              <a:rPr lang="ru-RU" b="1" dirty="0"/>
            </a:br>
            <a:r>
              <a:rPr lang="ru-RU" b="1" dirty="0"/>
              <a:t>Африканский ...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34816" y="1828047"/>
            <a:ext cx="32403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1. Не </a:t>
            </a:r>
            <a:r>
              <a:rPr lang="ru-RU" b="1" dirty="0"/>
              <a:t>слыша волны океанской,</a:t>
            </a:r>
            <a:br>
              <a:rPr lang="ru-RU" b="1" dirty="0"/>
            </a:br>
            <a:r>
              <a:rPr lang="ru-RU" b="1" dirty="0"/>
              <a:t>Морского простора не зная,</a:t>
            </a:r>
            <a:br>
              <a:rPr lang="ru-RU" b="1" dirty="0"/>
            </a:br>
            <a:r>
              <a:rPr lang="ru-RU" b="1" dirty="0"/>
              <a:t>В далекой степи африканской</a:t>
            </a:r>
            <a:br>
              <a:rPr lang="ru-RU" b="1" dirty="0"/>
            </a:br>
            <a:r>
              <a:rPr lang="ru-RU" b="1" dirty="0"/>
              <a:t>Резвится тельняшка морская.</a:t>
            </a:r>
            <a:endParaRPr lang="ru-RU" dirty="0"/>
          </a:p>
        </p:txBody>
      </p:sp>
      <p:sp>
        <p:nvSpPr>
          <p:cNvPr id="32" name="Управляющая кнопка: домой 31">
            <a:hlinkClick r:id="" action="ppaction://hlinkshowjump?jump=firstslide" highlightClick="1"/>
            <a:hlinkHover r:id="rId2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396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"/>
                            </p:stCondLst>
                            <p:childTnLst>
                              <p:par>
                                <p:cTn id="1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3000"/>
                            </p:stCondLst>
                            <p:childTnLst>
                              <p:par>
                                <p:cTn id="1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0"/>
                            </p:stCondLst>
                            <p:childTnLst>
                              <p:par>
                                <p:cTn id="1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6000"/>
                            </p:stCondLst>
                            <p:childTnLst>
                              <p:par>
                                <p:cTn id="1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2000"/>
                            </p:stCondLst>
                            <p:childTnLst>
                              <p:par>
                                <p:cTn id="2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000"/>
                            </p:stCondLst>
                            <p:childTnLst>
                              <p:par>
                                <p:cTn id="2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9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1" grpId="0" animBg="1"/>
      <p:bldP spid="11" grpId="0" animBg="1"/>
      <p:bldP spid="12" grpId="0" build="allAtOnce"/>
      <p:bldP spid="14" grpId="0"/>
      <p:bldP spid="1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9377" y="2276760"/>
            <a:ext cx="5192407" cy="838040"/>
          </a:xfrm>
        </p:spPr>
        <p:txBody>
          <a:bodyPr/>
          <a:lstStyle/>
          <a:p>
            <a:endParaRPr lang="ru-RU" sz="6600" dirty="0"/>
          </a:p>
        </p:txBody>
      </p:sp>
      <p:pic>
        <p:nvPicPr>
          <p:cNvPr id="9" name="Aplodismenti.mp3">
            <a:hlinkClick r:id="" action="ppaction://media"/>
          </p:cNvPr>
          <p:cNvPicPr>
            <a:picLocks noGrp="1" noChangeAspect="1"/>
          </p:cNvPicPr>
          <p:nvPr>
            <p:ph sz="quarter" idx="13"/>
            <a:audi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 cstate="screen"/>
          <a:stretch>
            <a:fillRect/>
          </a:stretch>
        </p:blipFill>
        <p:spPr>
          <a:xfrm>
            <a:off x="2074015" y="5524129"/>
            <a:ext cx="609600" cy="594222"/>
          </a:xfrm>
        </p:spPr>
      </p:pic>
      <p:sp>
        <p:nvSpPr>
          <p:cNvPr id="5" name="Куб 4"/>
          <p:cNvSpPr/>
          <p:nvPr/>
        </p:nvSpPr>
        <p:spPr>
          <a:xfrm>
            <a:off x="1619672" y="668591"/>
            <a:ext cx="2124236" cy="1953445"/>
          </a:xfrm>
          <a:prstGeom prst="cube">
            <a:avLst/>
          </a:prstGeom>
          <a:solidFill>
            <a:srgbClr val="4747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МО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6" name="Куб 5"/>
          <p:cNvSpPr/>
          <p:nvPr/>
        </p:nvSpPr>
        <p:spPr>
          <a:xfrm>
            <a:off x="3599892" y="668591"/>
            <a:ext cx="2124236" cy="1953445"/>
          </a:xfrm>
          <a:prstGeom prst="cube">
            <a:avLst/>
          </a:prstGeom>
          <a:solidFill>
            <a:srgbClr val="4747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ЛОД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7" name="Куб 6"/>
          <p:cNvSpPr/>
          <p:nvPr/>
        </p:nvSpPr>
        <p:spPr>
          <a:xfrm>
            <a:off x="5580112" y="668591"/>
            <a:ext cx="2124236" cy="1953445"/>
          </a:xfrm>
          <a:prstGeom prst="cube">
            <a:avLst/>
          </a:prstGeom>
          <a:solidFill>
            <a:srgbClr val="4747E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ЦЫ!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8" name="Объект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436" y="4005064"/>
            <a:ext cx="2088232" cy="2106390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" action="ppaction://hlinkshowjump?jump=firstslide" highlightClick="1"/>
            <a:hlinkHover r:id="rId6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344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0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208912" cy="6408712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Зебра – </a:t>
            </a:r>
            <a:r>
              <a:rPr lang="fo-FO" sz="1600" dirty="0" smtClean="0">
                <a:solidFill>
                  <a:schemeClr val="tx1"/>
                </a:solidFill>
                <a:hlinkClick r:id="rId2"/>
              </a:rPr>
              <a:t>http://7lmak.com/up/do.php?img=1339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Зебры </a:t>
            </a:r>
            <a:r>
              <a:rPr lang="fo-FO" sz="1600" dirty="0" smtClean="0">
                <a:solidFill>
                  <a:schemeClr val="tx1"/>
                </a:solidFill>
                <a:hlinkClick r:id="rId3"/>
              </a:rPr>
              <a:t>http://gif-and-jpeg.ru/d/32910-2/jivotniy_mir0177.jpg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Лев -</a:t>
            </a:r>
            <a:r>
              <a:rPr lang="fo-FO" sz="1600" dirty="0" smtClean="0">
                <a:solidFill>
                  <a:schemeClr val="tx1"/>
                </a:solidFill>
                <a:hlinkClick r:id="rId4"/>
              </a:rPr>
              <a:t>http://monk.com.ua/images/articles/takie-milie-zhivotnie-10-foto_6.jpg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Львы - </a:t>
            </a:r>
            <a:r>
              <a:rPr lang="fo-FO" sz="1600" dirty="0">
                <a:solidFill>
                  <a:schemeClr val="tx1"/>
                </a:solidFill>
                <a:hlinkClick r:id="rId5"/>
              </a:rPr>
              <a:t>http://</a:t>
            </a:r>
            <a:r>
              <a:rPr lang="fo-FO" sz="1600" dirty="0" smtClean="0">
                <a:solidFill>
                  <a:schemeClr val="tx1"/>
                </a:solidFill>
                <a:hlinkClick r:id="rId5"/>
              </a:rPr>
              <a:t>4put.ru/pictures/max/629/1933023.jpg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Носорог -</a:t>
            </a:r>
            <a:r>
              <a:rPr lang="fo-FO" sz="1600" dirty="0" smtClean="0">
                <a:solidFill>
                  <a:schemeClr val="tx1"/>
                </a:solidFill>
                <a:hlinkClick r:id="rId6"/>
              </a:rPr>
              <a:t>http://ic.pics.livejournal.com/merleblancdb/67738234/185428/185428_original.jpg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Носороги- </a:t>
            </a:r>
            <a:r>
              <a:rPr lang="fo-FO" sz="1600" dirty="0" smtClean="0">
                <a:solidFill>
                  <a:schemeClr val="tx1"/>
                </a:solidFill>
                <a:hlinkClick r:id="rId7"/>
              </a:rPr>
              <a:t>http://www.oboiruneta.ru/images/stories/dg_pictures/323A4C6ABAAF-6.jpg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Бегемот</a:t>
            </a:r>
            <a:r>
              <a:rPr lang="fo-FO" sz="1600" dirty="0" smtClean="0">
                <a:solidFill>
                  <a:schemeClr val="tx1"/>
                </a:solidFill>
                <a:hlinkClick r:id="rId8"/>
              </a:rPr>
              <a:t>http://www.sofokl.net/wp-content/uploads/333.jpg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Бегемоты - </a:t>
            </a:r>
            <a:r>
              <a:rPr lang="fo-FO" sz="1600" dirty="0" smtClean="0">
                <a:solidFill>
                  <a:schemeClr val="tx1"/>
                </a:solidFill>
                <a:hlinkClick r:id="rId9"/>
              </a:rPr>
              <a:t>http://img.mota.ru/upload/wallpapers/2009/07/15/09/01/3058/animals_091-crop.jpg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Медведь  - </a:t>
            </a:r>
            <a:r>
              <a:rPr lang="fo-FO" sz="1600" dirty="0" smtClean="0">
                <a:solidFill>
                  <a:schemeClr val="tx1"/>
                </a:solidFill>
                <a:hlinkClick r:id="rId10"/>
              </a:rPr>
              <a:t>http://chukcha.net/uploads/posts/2010-09/thumbs/1284566439_bears-bears-66.jpg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Крокодил - </a:t>
            </a:r>
            <a:r>
              <a:rPr lang="fo-FO" sz="1600" dirty="0" smtClean="0">
                <a:solidFill>
                  <a:schemeClr val="tx1"/>
                </a:solidFill>
                <a:hlinkClick r:id="rId11"/>
              </a:rPr>
              <a:t>http://www.hir24.hu/Root/Shared/Pictures/2012/07/02/Lolong(960x640).jpg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Львиный хвост - </a:t>
            </a:r>
            <a:r>
              <a:rPr lang="fo-FO" sz="1600" dirty="0" smtClean="0">
                <a:solidFill>
                  <a:schemeClr val="tx1"/>
                </a:solidFill>
                <a:hlinkClick r:id="rId12"/>
              </a:rPr>
              <a:t>http://www.artleo.com/pic/201108/1920x1200/artleo.com-7499.jpg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Крокодилы  -</a:t>
            </a:r>
            <a:r>
              <a:rPr lang="fo-FO" sz="1600" dirty="0" smtClean="0">
                <a:solidFill>
                  <a:schemeClr val="tx1"/>
                </a:solidFill>
                <a:hlinkClick r:id="rId13"/>
              </a:rPr>
              <a:t>http://bm.img.com.ua/img/prikol/images/large/1/6/179761_380802.jpg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Жирафы - </a:t>
            </a:r>
            <a:r>
              <a:rPr lang="fo-FO" sz="1600" dirty="0" smtClean="0">
                <a:solidFill>
                  <a:schemeClr val="tx1"/>
                </a:solidFill>
                <a:hlinkClick r:id="rId14"/>
              </a:rPr>
              <a:t>http://ecoportal.su/news_img/055-200210-10.jpg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Слоненок - </a:t>
            </a:r>
            <a:r>
              <a:rPr lang="fo-FO" sz="1600" dirty="0" smtClean="0">
                <a:solidFill>
                  <a:schemeClr val="tx1"/>
                </a:solidFill>
                <a:hlinkClick r:id="rId15"/>
              </a:rPr>
              <a:t>http://images.tour-spb.net/atravel/Shri%20-%20Lanka/y_80295aae.jpg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Кошка - </a:t>
            </a:r>
            <a:r>
              <a:rPr lang="fo-FO" sz="1600" dirty="0" smtClean="0">
                <a:solidFill>
                  <a:schemeClr val="tx1"/>
                </a:solidFill>
                <a:hlinkClick r:id="rId16"/>
              </a:rPr>
              <a:t>http://2.firepic.org/2/images/2013-10/07/9dq81hoeui3r.jpg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Загадки - </a:t>
            </a:r>
            <a:r>
              <a:rPr lang="fo-FO" sz="1600" dirty="0" smtClean="0">
                <a:solidFill>
                  <a:schemeClr val="tx1"/>
                </a:solidFill>
                <a:hlinkClick r:id="rId17"/>
              </a:rPr>
              <a:t>http://www.teremoc.ru/zagadki/zagadk_givotnie.htm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Звук аплодисментов - </a:t>
            </a:r>
            <a:r>
              <a:rPr lang="fo-FO" sz="1600" dirty="0" smtClean="0">
                <a:solidFill>
                  <a:schemeClr val="tx1"/>
                </a:solidFill>
                <a:hlinkClick r:id="rId18"/>
              </a:rPr>
              <a:t>http://noise.podst.ru/posts/5086/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Смайлик - </a:t>
            </a:r>
            <a:r>
              <a:rPr lang="fo-FO" sz="1600" dirty="0" smtClean="0">
                <a:solidFill>
                  <a:schemeClr val="tx1"/>
                </a:solidFill>
                <a:hlinkClick r:id="rId19"/>
              </a:rPr>
              <a:t>http://animated-images.su/photo/animacija/malenkie_kartinki/39-8-0-0-2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Музыка Е. Железновой - </a:t>
            </a:r>
            <a:r>
              <a:rPr lang="fo-FO" sz="1600" dirty="0" smtClean="0">
                <a:solidFill>
                  <a:schemeClr val="tx1"/>
                </a:solidFill>
                <a:hlinkClick r:id="rId20"/>
              </a:rPr>
              <a:t>http://poiskm.com/song/25257605-ZHeleznova-U-zhirafa-pyatna-pyatna-pyatnishki-vezde</a:t>
            </a:r>
            <a:endParaRPr lang="ru-RU" sz="1600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  <a:hlinkHover r:id="rId21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087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7101408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028"/>
            <a:ext cx="8820472" cy="8181528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sz="2400" b="1" dirty="0" smtClean="0"/>
              <a:t>Слайд №1 </a:t>
            </a:r>
            <a:r>
              <a:rPr lang="ru-RU" sz="2400" b="1" dirty="0" smtClean="0">
                <a:hlinkClick r:id="rId2" action="ppaction://hlinksldjump"/>
              </a:rPr>
              <a:t>Титульный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 smtClean="0"/>
              <a:t>Слайд №2 </a:t>
            </a:r>
            <a:r>
              <a:rPr lang="ru-RU" sz="2400" b="1" dirty="0" smtClean="0">
                <a:hlinkClick r:id="rId3" action="ppaction://hlinksldjump"/>
              </a:rPr>
              <a:t>Навигация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/>
              <a:t>Слайд </a:t>
            </a:r>
            <a:r>
              <a:rPr lang="ru-RU" sz="2400" b="1" dirty="0" smtClean="0"/>
              <a:t>№3 </a:t>
            </a:r>
            <a:r>
              <a:rPr lang="ru-RU" sz="2400" b="1" dirty="0" smtClean="0">
                <a:hlinkClick r:id="rId4" action="ppaction://hlinksldjump"/>
              </a:rPr>
              <a:t>Зебра</a:t>
            </a:r>
            <a:endParaRPr lang="ru-RU" sz="2400" b="1" dirty="0"/>
          </a:p>
          <a:p>
            <a:pPr marL="45720" indent="0">
              <a:buNone/>
            </a:pPr>
            <a:r>
              <a:rPr lang="ru-RU" sz="2400" b="1" dirty="0"/>
              <a:t>Слайд </a:t>
            </a:r>
            <a:r>
              <a:rPr lang="ru-RU" sz="2400" b="1" dirty="0" smtClean="0"/>
              <a:t>№4 </a:t>
            </a:r>
            <a:r>
              <a:rPr lang="ru-RU" sz="2400" b="1" dirty="0" smtClean="0">
                <a:hlinkClick r:id="rId5" action="ppaction://hlinksldjump"/>
              </a:rPr>
              <a:t>Зебры</a:t>
            </a:r>
            <a:endParaRPr lang="ru-RU" sz="2400" b="1" dirty="0"/>
          </a:p>
          <a:p>
            <a:pPr marL="45720" indent="0">
              <a:buNone/>
            </a:pPr>
            <a:r>
              <a:rPr lang="ru-RU" sz="2400" b="1" dirty="0"/>
              <a:t>Слайд </a:t>
            </a:r>
            <a:r>
              <a:rPr lang="ru-RU" sz="2400" b="1" dirty="0" smtClean="0"/>
              <a:t>№5 </a:t>
            </a:r>
            <a:r>
              <a:rPr lang="ru-RU" sz="2400" b="1" dirty="0" smtClean="0">
                <a:hlinkClick r:id="rId6" action="ppaction://hlinksldjump"/>
              </a:rPr>
              <a:t>Лев</a:t>
            </a:r>
            <a:endParaRPr lang="ru-RU" sz="2400" b="1" dirty="0"/>
          </a:p>
          <a:p>
            <a:pPr marL="45720" indent="0">
              <a:buNone/>
            </a:pPr>
            <a:r>
              <a:rPr lang="ru-RU" sz="2400" b="1" dirty="0"/>
              <a:t>Слайд </a:t>
            </a:r>
            <a:r>
              <a:rPr lang="ru-RU" sz="2400" b="1" dirty="0" smtClean="0"/>
              <a:t>№6 </a:t>
            </a:r>
            <a:r>
              <a:rPr lang="ru-RU" sz="2400" b="1" dirty="0" smtClean="0">
                <a:hlinkClick r:id="rId7" action="ppaction://hlinksldjump"/>
              </a:rPr>
              <a:t>Львы</a:t>
            </a:r>
            <a:endParaRPr lang="ru-RU" sz="2400" b="1" dirty="0"/>
          </a:p>
          <a:p>
            <a:pPr marL="45720" indent="0">
              <a:buNone/>
            </a:pPr>
            <a:r>
              <a:rPr lang="ru-RU" sz="2400" b="1" dirty="0"/>
              <a:t>Слайд </a:t>
            </a:r>
            <a:r>
              <a:rPr lang="ru-RU" sz="2400" b="1" dirty="0" smtClean="0"/>
              <a:t>№7 </a:t>
            </a:r>
            <a:r>
              <a:rPr lang="ru-RU" sz="2400" b="1" dirty="0" smtClean="0">
                <a:hlinkClick r:id="rId8" action="ppaction://hlinksldjump"/>
              </a:rPr>
              <a:t>Носорог</a:t>
            </a:r>
            <a:endParaRPr lang="ru-RU" sz="2400" b="1" dirty="0"/>
          </a:p>
          <a:p>
            <a:pPr marL="45720" indent="0">
              <a:buNone/>
            </a:pPr>
            <a:r>
              <a:rPr lang="ru-RU" sz="2400" b="1" dirty="0"/>
              <a:t>Слайд </a:t>
            </a:r>
            <a:r>
              <a:rPr lang="ru-RU" sz="2400" b="1" dirty="0" smtClean="0"/>
              <a:t>№8 </a:t>
            </a:r>
            <a:r>
              <a:rPr lang="ru-RU" sz="2400" b="1" dirty="0" smtClean="0">
                <a:hlinkClick r:id="rId9" action="ppaction://hlinksldjump"/>
              </a:rPr>
              <a:t>Носороги</a:t>
            </a:r>
            <a:endParaRPr lang="ru-RU" sz="2400" b="1" dirty="0"/>
          </a:p>
          <a:p>
            <a:pPr marL="45720" indent="0">
              <a:buNone/>
            </a:pPr>
            <a:r>
              <a:rPr lang="ru-RU" sz="2400" b="1" dirty="0"/>
              <a:t>Слайд </a:t>
            </a:r>
            <a:r>
              <a:rPr lang="ru-RU" sz="2400" b="1" dirty="0" smtClean="0"/>
              <a:t>№9 </a:t>
            </a:r>
            <a:r>
              <a:rPr lang="ru-RU" sz="2400" b="1" dirty="0" smtClean="0">
                <a:hlinkClick r:id="rId10" action="ppaction://hlinksldjump"/>
              </a:rPr>
              <a:t>Бегемот</a:t>
            </a:r>
            <a:endParaRPr lang="ru-RU" sz="2400" b="1" dirty="0"/>
          </a:p>
          <a:p>
            <a:pPr marL="45720" indent="0">
              <a:buNone/>
            </a:pPr>
            <a:r>
              <a:rPr lang="ru-RU" sz="2400" b="1" dirty="0"/>
              <a:t>Слайд </a:t>
            </a:r>
            <a:r>
              <a:rPr lang="ru-RU" sz="2400" b="1" dirty="0" smtClean="0"/>
              <a:t>№10 </a:t>
            </a:r>
            <a:r>
              <a:rPr lang="ru-RU" sz="2400" b="1" dirty="0" smtClean="0">
                <a:hlinkClick r:id="rId11" action="ppaction://hlinksldjump"/>
              </a:rPr>
              <a:t>Бегемоты</a:t>
            </a:r>
            <a:endParaRPr lang="ru-RU" sz="2400" b="1" dirty="0"/>
          </a:p>
          <a:p>
            <a:pPr marL="45720" indent="0">
              <a:buNone/>
            </a:pPr>
            <a:r>
              <a:rPr lang="ru-RU" sz="2400" b="1" dirty="0" smtClean="0"/>
              <a:t>Слайд №11 </a:t>
            </a:r>
            <a:r>
              <a:rPr lang="ru-RU" sz="2400" b="1" dirty="0" smtClean="0">
                <a:hlinkClick r:id="rId12" action="ppaction://hlinksldjump"/>
              </a:rPr>
              <a:t>Крокодил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 smtClean="0"/>
              <a:t>Слайд №12 </a:t>
            </a:r>
            <a:r>
              <a:rPr lang="ru-RU" sz="2400" b="1" dirty="0" smtClean="0">
                <a:hlinkClick r:id="rId13" action="ppaction://hlinksldjump"/>
              </a:rPr>
              <a:t>Крокодилы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 smtClean="0"/>
              <a:t>Слайд №13 </a:t>
            </a:r>
            <a:r>
              <a:rPr lang="ru-RU" sz="2400" b="1" dirty="0" smtClean="0">
                <a:hlinkClick r:id="rId14" action="ppaction://hlinksldjump"/>
              </a:rPr>
              <a:t>Динамическая пауза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 smtClean="0"/>
              <a:t>Слайд №14 </a:t>
            </a:r>
            <a:r>
              <a:rPr lang="ru-RU" sz="2400" b="1" dirty="0" smtClean="0">
                <a:hlinkClick r:id="rId14" action="ppaction://hlinksldjump"/>
              </a:rPr>
              <a:t>Чей хвост? Чья голова? Чье туловище? Чьи ноги?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 smtClean="0"/>
              <a:t>Слайд №15 </a:t>
            </a:r>
            <a:r>
              <a:rPr lang="ru-RU" sz="2400" b="1" dirty="0" smtClean="0">
                <a:hlinkClick r:id="rId15" action="ppaction://hlinksldjump"/>
              </a:rPr>
              <a:t>1, 2, 3, 4, 5 крокодилов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 smtClean="0"/>
              <a:t>Слайд №16 </a:t>
            </a:r>
            <a:r>
              <a:rPr lang="ru-RU" sz="2400" b="1" dirty="0" smtClean="0">
                <a:hlinkClick r:id="rId16" action="ppaction://hlinksldjump"/>
              </a:rPr>
              <a:t>1, 2, 3, 4, 5 зебр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 smtClean="0"/>
              <a:t>Слайд №17 </a:t>
            </a:r>
            <a:r>
              <a:rPr lang="ru-RU" sz="2400" b="1" dirty="0" smtClean="0">
                <a:hlinkClick r:id="rId17" action="ppaction://hlinksldjump"/>
              </a:rPr>
              <a:t>Четвертый лишний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 smtClean="0"/>
              <a:t>Слайд №18 </a:t>
            </a:r>
            <a:r>
              <a:rPr lang="ru-RU" sz="2400" b="1" dirty="0" smtClean="0">
                <a:hlinkClick r:id="rId18" action="ppaction://hlinksldjump"/>
              </a:rPr>
              <a:t>Кроссворд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 smtClean="0"/>
              <a:t>Слайд №19 </a:t>
            </a:r>
            <a:r>
              <a:rPr lang="ru-RU" sz="2400" b="1" dirty="0" smtClean="0">
                <a:hlinkClick r:id="rId19" action="ppaction://hlinksldjump"/>
              </a:rPr>
              <a:t>Молодцы!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sz="2400" b="1" dirty="0" smtClean="0"/>
              <a:t>Слайд №20 </a:t>
            </a:r>
            <a:r>
              <a:rPr lang="ru-RU" sz="2400" b="1" dirty="0" smtClean="0">
                <a:hlinkClick r:id="rId20" action="ppaction://hlinksldjump"/>
              </a:rPr>
              <a:t>Источники</a:t>
            </a:r>
            <a:endParaRPr lang="ru-RU" sz="2400" b="1" dirty="0" smtClean="0"/>
          </a:p>
          <a:p>
            <a:pPr marL="45720" indent="0">
              <a:buNone/>
            </a:pPr>
            <a:r>
              <a:rPr lang="ru-RU" dirty="0" smtClean="0"/>
              <a:t> 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891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7lmak.com/up/do.php?img=133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692696"/>
            <a:ext cx="7516982" cy="5328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домой 5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244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gif-and-jpeg.ru/d/32910-2/jivotniy_mir01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116344" cy="54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385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onk.com.ua/images/articles/takie-milie-zhivotnie-10-foto_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528183" cy="5760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861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4put.ru/pictures/max/629/19330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2695"/>
            <a:ext cx="6984775" cy="52634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987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c.pics.livejournal.com/merleblancdb/67738234/185428/185428_original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31640" y="764704"/>
            <a:ext cx="6790597" cy="50851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017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oboiruneta.ru/images/stories/dg_pictures/323A4C6ABAAF-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600" y="692696"/>
            <a:ext cx="7319499" cy="54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" action="ppaction://hlinkshowjump?jump=firstslide" highlightClick="1"/>
            <a:hlinkHover r:id="rId3" action="ppaction://hlinksldjump"/>
          </p:cNvPr>
          <p:cNvSpPr/>
          <p:nvPr/>
        </p:nvSpPr>
        <p:spPr>
          <a:xfrm>
            <a:off x="8604448" y="6453336"/>
            <a:ext cx="539552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153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1129</TotalTime>
  <Words>410</Words>
  <Application>Microsoft Office PowerPoint</Application>
  <PresentationFormat>Экран (4:3)</PresentationFormat>
  <Paragraphs>127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Животные жарких стран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Чей? Чья? Чье? Чьи?</vt:lpstr>
      <vt:lpstr>1 2 3 4 5</vt:lpstr>
      <vt:lpstr>1 2 3 4 5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Dom</cp:lastModifiedBy>
  <cp:revision>46</cp:revision>
  <dcterms:created xsi:type="dcterms:W3CDTF">2014-06-03T02:31:25Z</dcterms:created>
  <dcterms:modified xsi:type="dcterms:W3CDTF">2022-04-10T16:50:27Z</dcterms:modified>
</cp:coreProperties>
</file>