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3"/>
  </p:notesMasterIdLst>
  <p:sldIdLst>
    <p:sldId id="267" r:id="rId2"/>
    <p:sldId id="282" r:id="rId3"/>
    <p:sldId id="284" r:id="rId4"/>
    <p:sldId id="308" r:id="rId5"/>
    <p:sldId id="309" r:id="rId6"/>
    <p:sldId id="303" r:id="rId7"/>
    <p:sldId id="304" r:id="rId8"/>
    <p:sldId id="315" r:id="rId9"/>
    <p:sldId id="305" r:id="rId10"/>
    <p:sldId id="307" r:id="rId11"/>
    <p:sldId id="278" r:id="rId12"/>
  </p:sldIdLst>
  <p:sldSz cx="12190413" cy="6858000"/>
  <p:notesSz cx="6735763" cy="98663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Курбатова Юлия Николаевна" initials="КЮН" lastIdx="1" clrIdx="0">
    <p:extLst>
      <p:ext uri="{19B8F6BF-5375-455C-9EA6-DF929625EA0E}">
        <p15:presenceInfo xmlns:p15="http://schemas.microsoft.com/office/powerpoint/2012/main" userId="Курбатова Юлия Николаев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3A8B"/>
    <a:srgbClr val="CCECFF"/>
    <a:srgbClr val="FFCCCC"/>
    <a:srgbClr val="2B378B"/>
    <a:srgbClr val="31388C"/>
    <a:srgbClr val="0000FF"/>
    <a:srgbClr val="0094DC"/>
    <a:srgbClr val="009ED6"/>
    <a:srgbClr val="19C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27102A9-8310-4765-A935-A1911B00CA55}" styleName="Светлый стиль 1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B9631B5-78F2-41C9-869B-9F39066F8104}" styleName="Средний стиль 3 —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755" autoAdjust="0"/>
    <p:restoredTop sz="78597" autoAdjust="0"/>
  </p:normalViewPr>
  <p:slideViewPr>
    <p:cSldViewPr>
      <p:cViewPr varScale="1">
        <p:scale>
          <a:sx n="71" d="100"/>
          <a:sy n="71" d="100"/>
        </p:scale>
        <p:origin x="1452" y="6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5.1707738064857393E-2"/>
          <c:y val="0.12243828541177895"/>
          <c:w val="0.7451231677949508"/>
          <c:h val="0.8492871185294514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ln>
              <a:solidFill>
                <a:schemeClr val="tx1">
                  <a:lumMod val="85000"/>
                  <a:lumOff val="15000"/>
                </a:schemeClr>
              </a:solidFill>
            </a:ln>
          </c:spPr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73</c:v>
                </c:pt>
                <c:pt idx="1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18F-4AC8-B0D8-F33CC9F53F7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u="sng" dirty="0">
                <a:solidFill>
                  <a:schemeClr val="tx2">
                    <a:lumMod val="75000"/>
                  </a:schemeClr>
                </a:solidFill>
              </a:rPr>
              <a:t>Как должен быть одет современный педагог?</a:t>
            </a:r>
          </a:p>
        </c:rich>
      </c:tx>
      <c:layout>
        <c:manualLayout>
          <c:xMode val="edge"/>
          <c:yMode val="edge"/>
          <c:x val="0.22660574570375508"/>
          <c:y val="2.373934466591078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6.3290643425741935E-2"/>
          <c:y val="0.23907884290884723"/>
          <c:w val="0.56639294158775544"/>
          <c:h val="0.69544797398445535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 должен быть одет современный учитель?</c:v>
                </c:pt>
              </c:strCache>
            </c:strRef>
          </c:tx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повседневная стильная одежда</c:v>
                </c:pt>
                <c:pt idx="1">
                  <c:v>деловой костюм</c:v>
                </c:pt>
                <c:pt idx="2">
                  <c:v>супермодно</c:v>
                </c:pt>
                <c:pt idx="3">
                  <c:v>как удобно педагогу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35</c:v>
                </c:pt>
                <c:pt idx="1">
                  <c:v>35</c:v>
                </c:pt>
                <c:pt idx="2">
                  <c:v>15</c:v>
                </c:pt>
                <c:pt idx="3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8C4-4FF3-A2FD-1A9C6FA11D3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ayout>
        <c:manualLayout>
          <c:xMode val="edge"/>
          <c:yMode val="edge"/>
          <c:x val="0.69573026557490636"/>
          <c:y val="0.24789403440148813"/>
          <c:w val="0.30094651553958085"/>
          <c:h val="0.67162531463310293"/>
        </c:manualLayout>
      </c:layout>
      <c:overlay val="0"/>
    </c:legend>
    <c:plotVisOnly val="1"/>
    <c:dispBlanksAs val="gap"/>
    <c:showDLblsOverMax val="0"/>
  </c:chart>
  <c:spPr>
    <a:ln>
      <a:solidFill>
        <a:srgbClr val="2F3A8B"/>
      </a:solidFill>
    </a:ln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Что тебе хотелось бы перенять от кого-либо из учителей?</a:t>
            </a:r>
          </a:p>
        </c:rich>
      </c:tx>
      <c:layout>
        <c:manualLayout>
          <c:xMode val="edge"/>
          <c:yMode val="edge"/>
          <c:x val="0.19138344775840249"/>
          <c:y val="3.4216780367111926E-2"/>
        </c:manualLayout>
      </c:layout>
      <c:overlay val="0"/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тебе хотелось бы перенять от кого-то из учителей?</c:v>
                </c:pt>
              </c:strCache>
            </c:strRef>
          </c:tx>
          <c:dLbls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B99A-4466-8686-E681F1CB6583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3200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Лист1!$A$2:$A$8</c:f>
              <c:strCache>
                <c:ptCount val="5"/>
                <c:pt idx="0">
                  <c:v>умение общаться, грамотную речь</c:v>
                </c:pt>
                <c:pt idx="1">
                  <c:v>великодушный характер</c:v>
                </c:pt>
                <c:pt idx="2">
                  <c:v>умение всегда хорошо выглядеть</c:v>
                </c:pt>
                <c:pt idx="3">
                  <c:v>манеры поведения</c:v>
                </c:pt>
                <c:pt idx="4">
                  <c:v>разносторонние знания</c:v>
                </c:pt>
              </c:strCache>
            </c:strRef>
          </c:cat>
          <c:val>
            <c:numRef>
              <c:f>Лист1!$B$2:$B$8</c:f>
              <c:numCache>
                <c:formatCode>General</c:formatCode>
                <c:ptCount val="7"/>
                <c:pt idx="0">
                  <c:v>68</c:v>
                </c:pt>
                <c:pt idx="1">
                  <c:v>23</c:v>
                </c:pt>
                <c:pt idx="2">
                  <c:v>15</c:v>
                </c:pt>
                <c:pt idx="3">
                  <c:v>15</c:v>
                </c:pt>
                <c:pt idx="4">
                  <c:v>65</c:v>
                </c:pt>
                <c:pt idx="6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99A-4466-8686-E681F1CB65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legendEntry>
        <c:idx val="5"/>
        <c:delete val="1"/>
      </c:legendEntry>
      <c:legendEntry>
        <c:idx val="6"/>
        <c:delete val="1"/>
      </c:legendEntry>
      <c:layout>
        <c:manualLayout>
          <c:xMode val="edge"/>
          <c:yMode val="edge"/>
          <c:x val="0.60994632211905675"/>
          <c:y val="0.19288879209601356"/>
          <c:w val="0.38310832956899099"/>
          <c:h val="0.63237167865414001"/>
        </c:manualLayout>
      </c:layout>
      <c:overlay val="0"/>
      <c:txPr>
        <a:bodyPr/>
        <a:lstStyle/>
        <a:p>
          <a:pPr>
            <a:defRPr b="1"/>
          </a:pPr>
          <a:endParaRPr lang="ru-RU"/>
        </a:p>
      </c:txPr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1-18T09:58:23" idx="1">
    <p:pos x="10" y="10"/>
    <p:text>ghjhbjhfg</p:text>
    <p:extLst>
      <p:ext uri="{C676402C-5697-4E1C-873F-D02D1690AC5C}">
        <p15:threadingInfo xmlns:p15="http://schemas.microsoft.com/office/powerpoint/2012/main" timeZoneBias="-1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6D07EA-D378-4DC9-8004-AD36CFE0B2E3}" type="datetimeFigureOut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79375" y="739775"/>
            <a:ext cx="6577013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6499"/>
            <a:ext cx="5388610" cy="443984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1285"/>
            <a:ext cx="2918831" cy="49331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81997E-89C5-4560-8566-AC3DE425F4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0075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err="1"/>
              <a:t>ghbdhgkuht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81997E-89C5-4560-8566-AC3DE425F4D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4539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281" y="2130426"/>
            <a:ext cx="10361851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562" y="3886200"/>
            <a:ext cx="8533289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F321B-DEF7-453F-AEFE-12A45DBB2967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90456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3050"/>
            <a:ext cx="401056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66113" y="273051"/>
            <a:ext cx="681477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521" y="1435101"/>
            <a:ext cx="4010562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8BD9EC-9055-4A39-BD4C-5E6198D66AEE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12218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406" y="4800600"/>
            <a:ext cx="7314248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406" y="612775"/>
            <a:ext cx="7314248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406" y="5367338"/>
            <a:ext cx="7314248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E1D0E3-2B6A-439D-9F6D-D6CF1B1B6CB6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6427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591431-B0F2-4201-8EF6-3AAC5B54A4B1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53357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4067" y="274639"/>
            <a:ext cx="3655008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694" y="274639"/>
            <a:ext cx="10768198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FD246E-88D3-4175-8961-A14F8954CA42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87867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86A6F-66DC-4C4F-93D2-DEDB128E9C7B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90219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959" y="4406901"/>
            <a:ext cx="10361851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2959" y="2906713"/>
            <a:ext cx="10361851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98721-2B83-40DF-9402-00DC1706A641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19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12695" y="1600201"/>
            <a:ext cx="7210545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26413" y="1600201"/>
            <a:ext cx="7212661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816EC8-EAE7-4006-9F0D-7EAA8C60DCAD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17629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535113"/>
            <a:ext cx="5386216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09521" y="2174875"/>
            <a:ext cx="5386216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2561" y="1535113"/>
            <a:ext cx="538833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92561" y="2174875"/>
            <a:ext cx="538833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EDE9A0-AAB7-43CB-96BF-075440F7A0A9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47328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ACF6E1-31D7-4106-901C-EDB6E95796A1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5037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" y="0"/>
            <a:ext cx="12188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0032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" y="0"/>
            <a:ext cx="1218895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09382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9083424" y="6453336"/>
            <a:ext cx="2844430" cy="365125"/>
          </a:xfrm>
        </p:spPr>
        <p:txBody>
          <a:bodyPr/>
          <a:lstStyle>
            <a:lvl1pPr algn="r">
              <a:defRPr/>
            </a:lvl1pPr>
          </a:lstStyle>
          <a:p>
            <a:fld id="{3CCB0225-19EA-4286-9E10-1A7675C24898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9083424" y="6093296"/>
            <a:ext cx="2844430" cy="365125"/>
          </a:xfrm>
        </p:spPr>
        <p:txBody>
          <a:bodyPr/>
          <a:lstStyle/>
          <a:p>
            <a:fld id="{EFBBA8FC-3A6C-495D-94D6-E0AEF9F1D016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9335566" y="5301208"/>
            <a:ext cx="2854846" cy="155679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noFill/>
              </a:ln>
              <a:solidFill>
                <a:schemeClr val="bg1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" y="0"/>
            <a:ext cx="12189682" cy="68584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2807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521" y="1600201"/>
            <a:ext cx="10971372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521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43CA0F-8613-4178-B1B5-8B03DA6AD90C}" type="datetime1">
              <a:rPr lang="ru-RU" smtClean="0"/>
              <a:pPr/>
              <a:t>11.04.2022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058" y="6356351"/>
            <a:ext cx="386029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6463" y="6356351"/>
            <a:ext cx="284443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BBA8FC-3A6C-495D-94D6-E0AEF9F1D01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9098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62" r:id="rId8"/>
    <p:sldLayoutId id="2147483661" r:id="rId9"/>
    <p:sldLayoutId id="2147483656" r:id="rId10"/>
    <p:sldLayoutId id="2147483657" r:id="rId11"/>
    <p:sldLayoutId id="2147483658" r:id="rId12"/>
    <p:sldLayoutId id="2147483659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1"/>
          <p:cNvSpPr txBox="1">
            <a:spLocks/>
          </p:cNvSpPr>
          <p:nvPr/>
        </p:nvSpPr>
        <p:spPr>
          <a:xfrm>
            <a:off x="1272422" y="4293096"/>
            <a:ext cx="9505056" cy="2077000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altLang="ko-KR" sz="4000" b="1" dirty="0">
                <a:solidFill>
                  <a:prstClr val="black"/>
                </a:solidFill>
                <a:latin typeface="Arial"/>
              </a:rPr>
              <a:t>Педагогический совет</a:t>
            </a:r>
          </a:p>
          <a:p>
            <a:r>
              <a:rPr lang="ru-RU" altLang="ko-KR" sz="4800" b="1" dirty="0">
                <a:solidFill>
                  <a:prstClr val="black"/>
                </a:solidFill>
                <a:latin typeface="Arial"/>
              </a:rPr>
              <a:t>«Нормы профессиональной этики педагога»</a:t>
            </a:r>
          </a:p>
        </p:txBody>
      </p:sp>
      <p:sp>
        <p:nvSpPr>
          <p:cNvPr id="16" name="Text Placeholder 2"/>
          <p:cNvSpPr txBox="1">
            <a:spLocks/>
          </p:cNvSpPr>
          <p:nvPr/>
        </p:nvSpPr>
        <p:spPr>
          <a:xfrm>
            <a:off x="8111430" y="5877272"/>
            <a:ext cx="3384376" cy="770757"/>
          </a:xfrm>
          <a:prstGeom prst="rect">
            <a:avLst/>
          </a:prstGeom>
        </p:spPr>
        <p:txBody>
          <a:bodyPr lIns="108000" anchor="ctr"/>
          <a:lstStyle>
            <a:lvl1pPr marL="0" indent="0" algn="ctr" defTabSz="914400" rtl="0" eaLnBrk="1" latinLnBrk="1" hangingPunct="1">
              <a:spcBef>
                <a:spcPct val="20000"/>
              </a:spcBef>
              <a:buFont typeface="Arial" pitchFamily="34" charset="0"/>
              <a:buNone/>
              <a:defRPr sz="1200" b="1" kern="1200" baseline="0">
                <a:solidFill>
                  <a:schemeClr val="tx1"/>
                </a:solidFill>
                <a:effectLst/>
                <a:latin typeface="+mn-lt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spcBef>
                <a:spcPts val="0"/>
              </a:spcBef>
              <a:defRPr/>
            </a:pPr>
            <a:endParaRPr lang="ru-RU" altLang="ko-KR" sz="1400" b="0" dirty="0">
              <a:solidFill>
                <a:prstClr val="black"/>
              </a:solidFill>
              <a:latin typeface="Arial"/>
            </a:endParaRPr>
          </a:p>
        </p:txBody>
      </p:sp>
      <p:pic>
        <p:nvPicPr>
          <p:cNvPr id="4" name="Рисунок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59502" y="3378516"/>
            <a:ext cx="593815" cy="72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2206774" y="4293096"/>
            <a:ext cx="7342488" cy="742544"/>
          </a:xfrm>
          <a:prstGeom prst="rect">
            <a:avLst/>
          </a:prstGeom>
        </p:spPr>
        <p:txBody>
          <a:bodyPr/>
          <a:lstStyle>
            <a:lvl1pPr algn="ctr" defTabSz="914400" rtl="0" eaLnBrk="1" latinLnBrk="1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ru-RU" altLang="ko-KR" sz="4000" b="1" dirty="0">
              <a:solidFill>
                <a:prstClr val="black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87586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4606" y="188640"/>
            <a:ext cx="10971372" cy="144016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Autofit/>
          </a:bodyPr>
          <a:lstStyle/>
          <a:p>
            <a:pPr algn="l"/>
            <a:br>
              <a:rPr lang="ru-RU" sz="2400" b="1" dirty="0"/>
            </a:br>
            <a:r>
              <a:rPr lang="ru-RU" sz="2400" b="1" dirty="0"/>
              <a:t>Был или есть в твоей жизни учитель, которого ты мог бы назвать идеальным? </a:t>
            </a:r>
            <a:br>
              <a:rPr lang="ru-RU" sz="2400" b="1" dirty="0"/>
            </a:br>
            <a:r>
              <a:rPr lang="ru-RU" sz="2400" b="1" dirty="0">
                <a:solidFill>
                  <a:srgbClr val="FF0000"/>
                </a:solidFill>
              </a:rPr>
              <a:t>Да - 78%.  </a:t>
            </a:r>
            <a:br>
              <a:rPr lang="ru-RU" sz="2400" b="1" dirty="0"/>
            </a:br>
            <a:r>
              <a:rPr lang="ru-RU" sz="2400" b="1" dirty="0"/>
              <a:t>Есть ли в твоей жизни учитель, благодаря которому ты стал лучше? </a:t>
            </a:r>
            <a:br>
              <a:rPr lang="ru-RU" sz="2400" b="1" dirty="0"/>
            </a:br>
            <a:r>
              <a:rPr lang="ru-RU" sz="2400" b="1" dirty="0">
                <a:solidFill>
                  <a:srgbClr val="FF0000"/>
                </a:solidFill>
              </a:rPr>
              <a:t>Да - 70%.</a:t>
            </a:r>
            <a:br>
              <a:rPr lang="ru-RU" sz="2400" b="1" dirty="0"/>
            </a:br>
            <a:endParaRPr lang="ru-RU" sz="2400" b="1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01952110"/>
              </p:ext>
            </p:extLst>
          </p:nvPr>
        </p:nvGraphicFramePr>
        <p:xfrm>
          <a:off x="550590" y="1772816"/>
          <a:ext cx="10971372" cy="44539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330170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1" y="0"/>
            <a:ext cx="12190413" cy="6858000"/>
          </a:xfrm>
          <a:solidFill>
            <a:schemeClr val="accent4">
              <a:lumMod val="60000"/>
              <a:lumOff val="40000"/>
            </a:schemeClr>
          </a:solidFill>
        </p:spPr>
        <p:txBody>
          <a:bodyPr/>
          <a:lstStyle/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11</a:t>
            </a:fld>
            <a:endParaRPr lang="ru-RU"/>
          </a:p>
        </p:txBody>
      </p:sp>
      <p:pic>
        <p:nvPicPr>
          <p:cNvPr id="3074" name="Picture 2" descr="F:\Педсовет_Этика\Облако 3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6694" y="188640"/>
            <a:ext cx="9217024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77674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/>
              <a:t>Основные категории педагогической этики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21" y="1624013"/>
            <a:ext cx="10971372" cy="4037235"/>
          </a:xfrm>
        </p:spPr>
        <p:txBody>
          <a:bodyPr>
            <a:normAutofit/>
          </a:bodyPr>
          <a:lstStyle/>
          <a:p>
            <a:pPr algn="just"/>
            <a:r>
              <a:rPr lang="ru-RU" b="1" dirty="0"/>
              <a:t>педагогическая справедливость;</a:t>
            </a:r>
          </a:p>
          <a:p>
            <a:pPr algn="just"/>
            <a:r>
              <a:rPr lang="ru-RU" b="1" dirty="0"/>
              <a:t>профессиональный педагогический долг;</a:t>
            </a:r>
          </a:p>
          <a:p>
            <a:pPr algn="just"/>
            <a:r>
              <a:rPr lang="ru-RU" b="1" dirty="0"/>
              <a:t>профессиональная честь и совесть;</a:t>
            </a:r>
          </a:p>
          <a:p>
            <a:pPr algn="just"/>
            <a:r>
              <a:rPr lang="ru-RU" b="1" dirty="0"/>
              <a:t>достоинство;</a:t>
            </a:r>
          </a:p>
          <a:p>
            <a:pPr algn="just"/>
            <a:r>
              <a:rPr lang="ru-RU" b="1" dirty="0"/>
              <a:t>самодисциплина;</a:t>
            </a:r>
          </a:p>
          <a:p>
            <a:pPr algn="just"/>
            <a:r>
              <a:rPr lang="ru-RU" b="1" dirty="0"/>
              <a:t>педагогический авторитет.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4275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b="1" dirty="0"/>
              <a:t>Виды ложного авторитета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21" y="1624013"/>
            <a:ext cx="10971372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/>
              <a:t> </a:t>
            </a:r>
            <a:endParaRPr lang="ru-RU" dirty="0"/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3</a:t>
            </a:fld>
            <a:endParaRPr lang="ru-RU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95DA85B3-0109-419F-B755-C9B304EF71B6}"/>
              </a:ext>
            </a:extLst>
          </p:cNvPr>
          <p:cNvSpPr/>
          <p:nvPr/>
        </p:nvSpPr>
        <p:spPr>
          <a:xfrm>
            <a:off x="898508" y="1643221"/>
            <a:ext cx="4608512" cy="172337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Авторитет подавления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Завоевывается путем систематической демонстрации превосходства педагога в своих правах</a:t>
            </a:r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25BE662B-7B5C-4E21-9974-02416C588CF2}"/>
              </a:ext>
            </a:extLst>
          </p:cNvPr>
          <p:cNvSpPr/>
          <p:nvPr/>
        </p:nvSpPr>
        <p:spPr>
          <a:xfrm>
            <a:off x="834175" y="3717032"/>
            <a:ext cx="4672845" cy="18002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Авторитет педантизма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Поддерживается через систему мелочных, ненужных условностей </a:t>
            </a:r>
          </a:p>
        </p:txBody>
      </p:sp>
      <p:sp>
        <p:nvSpPr>
          <p:cNvPr id="7" name="Прямоугольник: скругленные углы 6">
            <a:extLst>
              <a:ext uri="{FF2B5EF4-FFF2-40B4-BE49-F238E27FC236}">
                <a16:creationId xmlns:a16="http://schemas.microsoft.com/office/drawing/2014/main" id="{15723467-93E3-4ED6-BE60-154C051C0B7E}"/>
              </a:ext>
            </a:extLst>
          </p:cNvPr>
          <p:cNvSpPr/>
          <p:nvPr/>
        </p:nvSpPr>
        <p:spPr>
          <a:xfrm>
            <a:off x="6783465" y="1643221"/>
            <a:ext cx="4491708" cy="1732979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Авторитет резонёрства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Педагог выбирает путь назиданий, бесконечных нотаций  </a:t>
            </a:r>
          </a:p>
        </p:txBody>
      </p:sp>
      <p:sp>
        <p:nvSpPr>
          <p:cNvPr id="8" name="Прямоугольник: скругленные углы 7">
            <a:extLst>
              <a:ext uri="{FF2B5EF4-FFF2-40B4-BE49-F238E27FC236}">
                <a16:creationId xmlns:a16="http://schemas.microsoft.com/office/drawing/2014/main" id="{56CF43EE-13BC-44BE-B9A8-BEAF2566FEFA}"/>
              </a:ext>
            </a:extLst>
          </p:cNvPr>
          <p:cNvSpPr/>
          <p:nvPr/>
        </p:nvSpPr>
        <p:spPr>
          <a:xfrm>
            <a:off x="6774872" y="3705253"/>
            <a:ext cx="4500301" cy="18002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>
                <a:solidFill>
                  <a:schemeClr val="tx1"/>
                </a:solidFill>
              </a:rPr>
              <a:t>Авторитет мнимой доброты</a:t>
            </a:r>
            <a:r>
              <a:rPr lang="ru-RU" sz="2800" dirty="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2000" dirty="0">
                <a:solidFill>
                  <a:schemeClr val="tx1"/>
                </a:solidFill>
              </a:rPr>
              <a:t>Попустительство, всепрощение приводят к игнорированию всех требований учителя</a:t>
            </a:r>
          </a:p>
        </p:txBody>
      </p:sp>
    </p:spTree>
    <p:extLst>
      <p:ext uri="{BB962C8B-B14F-4D97-AF65-F5344CB8AC3E}">
        <p14:creationId xmlns:p14="http://schemas.microsoft.com/office/powerpoint/2010/main" val="24420272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/>
              <a:t>Моральные принципы педагогического общения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521" y="1624013"/>
            <a:ext cx="10971372" cy="452596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dirty="0"/>
              <a:t>В основе лежит диалоговый характер взаимодействия педагога с учениками:</a:t>
            </a:r>
          </a:p>
          <a:p>
            <a:pPr algn="just">
              <a:buFontTx/>
              <a:buChar char="-"/>
            </a:pPr>
            <a:r>
              <a:rPr lang="ru-RU" dirty="0"/>
              <a:t>принцип ненасилия (право ученика быть тем, кто он есть);</a:t>
            </a:r>
          </a:p>
          <a:p>
            <a:pPr algn="just">
              <a:buFontTx/>
              <a:buChar char="-"/>
            </a:pPr>
            <a:r>
              <a:rPr lang="ru-RU" dirty="0"/>
              <a:t>принцип уважения труда познания ученика;</a:t>
            </a:r>
          </a:p>
          <a:p>
            <a:pPr algn="just">
              <a:buFontTx/>
              <a:buChar char="-"/>
            </a:pPr>
            <a:r>
              <a:rPr lang="ru-RU" dirty="0"/>
              <a:t>принцип уважения неудач и слез ребенка;</a:t>
            </a:r>
          </a:p>
          <a:p>
            <a:pPr algn="just">
              <a:buFontTx/>
              <a:buChar char="-"/>
            </a:pPr>
            <a:r>
              <a:rPr lang="ru-RU" dirty="0"/>
              <a:t>принцип уважения тяжелой работы роста;</a:t>
            </a:r>
          </a:p>
          <a:p>
            <a:pPr algn="just">
              <a:buFontTx/>
              <a:buChar char="-"/>
            </a:pPr>
            <a:r>
              <a:rPr lang="ru-RU" dirty="0"/>
              <a:t>принцип уважения самобытности ученика;</a:t>
            </a:r>
          </a:p>
          <a:p>
            <a:pPr algn="just">
              <a:buFontTx/>
              <a:buChar char="-"/>
            </a:pPr>
            <a:r>
              <a:rPr lang="ru-RU" dirty="0"/>
              <a:t>принцип безусловной любви воспитателя к воспитаннику;</a:t>
            </a:r>
          </a:p>
          <a:p>
            <a:pPr algn="just">
              <a:buFontTx/>
              <a:buChar char="-"/>
            </a:pPr>
            <a:r>
              <a:rPr lang="ru-RU" dirty="0"/>
              <a:t>принцип оптимальной требовательности и уважения;</a:t>
            </a:r>
          </a:p>
          <a:p>
            <a:pPr algn="just">
              <a:buFontTx/>
              <a:buChar char="-"/>
            </a:pPr>
            <a:r>
              <a:rPr lang="ru-RU" dirty="0"/>
              <a:t>принцип опоры на положительное в ребенке;</a:t>
            </a:r>
          </a:p>
          <a:p>
            <a:pPr algn="just">
              <a:buFontTx/>
              <a:buChar char="-"/>
            </a:pPr>
            <a:r>
              <a:rPr lang="ru-RU" dirty="0"/>
              <a:t>принцип компромиссности спорных решений.</a:t>
            </a:r>
          </a:p>
          <a:p>
            <a:pPr algn="just">
              <a:buFontTx/>
              <a:buChar char="-"/>
            </a:pPr>
            <a:endParaRPr lang="ru-RU" dirty="0"/>
          </a:p>
          <a:p>
            <a:pPr algn="just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29348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5</a:t>
            </a:fld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38622" y="1700808"/>
            <a:ext cx="9649072" cy="331236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Профессиональный портрет 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современного учителя </a:t>
            </a:r>
          </a:p>
          <a:p>
            <a:pPr algn="ctr"/>
            <a:endParaRPr lang="ru-RU" sz="3600" b="1" dirty="0">
              <a:solidFill>
                <a:schemeClr val="tx1"/>
              </a:solidFill>
            </a:endParaRP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Результаты анкетирования обучающихся </a:t>
            </a:r>
          </a:p>
          <a:p>
            <a:pPr algn="ctr"/>
            <a:r>
              <a:rPr lang="ru-RU" sz="3600" b="1" dirty="0">
                <a:solidFill>
                  <a:schemeClr val="tx1"/>
                </a:solidFill>
              </a:rPr>
              <a:t>8-11 классов ГБОУ Школы в Капотне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67898" y="173503"/>
            <a:ext cx="7560840" cy="71846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>
                <a:solidFill>
                  <a:schemeClr val="tx1"/>
                </a:solidFill>
              </a:rPr>
              <a:t>Модуль </a:t>
            </a:r>
            <a:r>
              <a:rPr lang="en-US" sz="3600" b="1" dirty="0">
                <a:solidFill>
                  <a:schemeClr val="tx1"/>
                </a:solidFill>
              </a:rPr>
              <a:t>I</a:t>
            </a:r>
            <a:r>
              <a:rPr lang="ru-RU" sz="3600" b="1" dirty="0">
                <a:solidFill>
                  <a:schemeClr val="tx1"/>
                </a:solidFill>
              </a:rPr>
              <a:t>. Теоретический</a:t>
            </a:r>
          </a:p>
        </p:txBody>
      </p:sp>
    </p:spTree>
    <p:extLst>
      <p:ext uri="{BB962C8B-B14F-4D97-AF65-F5344CB8AC3E}">
        <p14:creationId xmlns:p14="http://schemas.microsoft.com/office/powerpoint/2010/main" val="18247980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274638"/>
            <a:ext cx="10971372" cy="106613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br>
              <a:rPr lang="ru-RU" dirty="0"/>
            </a:br>
            <a:br>
              <a:rPr lang="ru-RU" dirty="0"/>
            </a:br>
            <a:r>
              <a:rPr lang="ru-RU" b="1" dirty="0"/>
              <a:t>Результаты анкетирования обучающихся </a:t>
            </a:r>
            <a:br>
              <a:rPr lang="ru-RU" b="1" dirty="0"/>
            </a:br>
            <a:r>
              <a:rPr lang="ru-RU" b="1" dirty="0"/>
              <a:t>8-11 классов ГБОУ Школы в Капотне</a:t>
            </a:r>
            <a:br>
              <a:rPr lang="ru-RU" b="1" dirty="0"/>
            </a:br>
            <a:br>
              <a:rPr lang="ru-RU" dirty="0"/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8582" y="2780928"/>
            <a:ext cx="5386216" cy="3366108"/>
          </a:xfrm>
        </p:spPr>
        <p:txBody>
          <a:bodyPr/>
          <a:lstStyle/>
          <a:p>
            <a:pPr marL="0" indent="0">
              <a:buNone/>
            </a:pPr>
            <a:br>
              <a:rPr lang="ru-RU" dirty="0"/>
            </a:br>
            <a:endParaRPr lang="ru-RU" dirty="0"/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838622" y="2204864"/>
            <a:ext cx="4608512" cy="2304256"/>
          </a:xfrm>
          <a:solidFill>
            <a:schemeClr val="bg1"/>
          </a:solidFill>
          <a:ln>
            <a:solidFill>
              <a:schemeClr val="tx2">
                <a:lumMod val="75000"/>
              </a:schemeClr>
            </a:solidFill>
          </a:ln>
        </p:spPr>
        <p:txBody>
          <a:bodyPr>
            <a:normAutofit/>
          </a:bodyPr>
          <a:lstStyle/>
          <a:p>
            <a:r>
              <a:rPr lang="ru-RU" sz="3200" dirty="0"/>
              <a:t>Пользуется ли уважением в обществе профессия воспитателя, учителя?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759502" y="6381328"/>
            <a:ext cx="2844430" cy="365125"/>
          </a:xfrm>
        </p:spPr>
        <p:txBody>
          <a:bodyPr/>
          <a:lstStyle/>
          <a:p>
            <a:fld id="{EFBBA8FC-3A6C-495D-94D6-E0AEF9F1D016}" type="slidenum">
              <a:rPr lang="ru-RU" smtClean="0"/>
              <a:pPr/>
              <a:t>6</a:t>
            </a:fld>
            <a:endParaRPr lang="ru-RU"/>
          </a:p>
        </p:txBody>
      </p:sp>
      <p:graphicFrame>
        <p:nvGraphicFramePr>
          <p:cNvPr id="12" name="Содержимое 3"/>
          <p:cNvGraphicFramePr>
            <a:graphicFrameLocks noGrp="1"/>
          </p:cNvGraphicFramePr>
          <p:nvPr>
            <p:ph sz="quarter" idx="4"/>
            <p:extLst>
              <p:ext uri="{D42A27DB-BD31-4B8C-83A1-F6EECF244321}">
                <p14:modId xmlns:p14="http://schemas.microsoft.com/office/powerpoint/2010/main" val="597587353"/>
              </p:ext>
            </p:extLst>
          </p:nvPr>
        </p:nvGraphicFramePr>
        <p:xfrm>
          <a:off x="5735166" y="1628800"/>
          <a:ext cx="5387975" cy="409530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914113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82638" y="116632"/>
            <a:ext cx="4104456" cy="2880320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r>
              <a:rPr lang="ru-RU" sz="2200" b="1" dirty="0">
                <a:solidFill>
                  <a:schemeClr val="tx2"/>
                </a:solidFill>
              </a:rPr>
              <a:t>         </a:t>
            </a:r>
            <a:br>
              <a:rPr lang="ru-RU" sz="2200" b="1" dirty="0">
                <a:solidFill>
                  <a:schemeClr val="tx2"/>
                </a:solidFill>
              </a:rPr>
            </a:br>
            <a:br>
              <a:rPr lang="ru-RU" sz="22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«Имидж» 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(от фр. «image»)                           </a:t>
            </a:r>
            <a:br>
              <a:rPr lang="ru-RU" sz="4000" b="1" dirty="0">
                <a:solidFill>
                  <a:schemeClr val="tx2"/>
                </a:solidFill>
              </a:rPr>
            </a:br>
            <a:r>
              <a:rPr lang="ru-RU" sz="4000" b="1" dirty="0">
                <a:solidFill>
                  <a:schemeClr val="tx2"/>
                </a:solidFill>
              </a:rPr>
              <a:t> «образ»</a:t>
            </a:r>
            <a:br>
              <a:rPr lang="ru-RU" sz="4000" b="1" dirty="0"/>
            </a:br>
            <a:br>
              <a:rPr lang="ru-RU" sz="4000" dirty="0"/>
            </a:br>
            <a:endParaRPr lang="ru-RU" sz="40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21952451"/>
              </p:ext>
            </p:extLst>
          </p:nvPr>
        </p:nvGraphicFramePr>
        <p:xfrm>
          <a:off x="1126654" y="3212976"/>
          <a:ext cx="8712330" cy="35745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7410" name="Picture 2" descr="C:\Users\Юля\Desktop\images (2).jf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43278" y="116632"/>
            <a:ext cx="5183901" cy="2880320"/>
          </a:xfrm>
          <a:prstGeom prst="rect">
            <a:avLst/>
          </a:prstGeom>
          <a:noFill/>
        </p:spPr>
      </p:pic>
      <p:sp>
        <p:nvSpPr>
          <p:cNvPr id="6" name="Стрелка вправо 5"/>
          <p:cNvSpPr/>
          <p:nvPr/>
        </p:nvSpPr>
        <p:spPr>
          <a:xfrm>
            <a:off x="5087094" y="1268178"/>
            <a:ext cx="1304374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9427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dirty="0"/>
              <a:t>Внешний облик педагога (воспитателя) как показатель педагогической культуры 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BBA8FC-3A6C-495D-94D6-E0AEF9F1D016}" type="slidenum">
              <a:rPr lang="ru-RU" smtClean="0"/>
              <a:pPr/>
              <a:t>8</a:t>
            </a:fld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1640"/>
          <a:stretch/>
        </p:blipFill>
        <p:spPr bwMode="auto">
          <a:xfrm>
            <a:off x="644017" y="1525176"/>
            <a:ext cx="4587093" cy="32660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s://www.maam.ru/upload/blogs/detsad-404074-1458449179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4348"/>
          <a:stretch/>
        </p:blipFill>
        <p:spPr bwMode="auto">
          <a:xfrm>
            <a:off x="3238374" y="4470520"/>
            <a:ext cx="2218769" cy="22391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im0-tub-ru.yandex.net/i?id=1e8ccccba501aea7161d180775f614cc-srl&amp;n=1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2"/>
          <a:stretch/>
        </p:blipFill>
        <p:spPr bwMode="auto">
          <a:xfrm>
            <a:off x="644017" y="4791223"/>
            <a:ext cx="2570870" cy="19184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pbs.twimg.com/media/Dvl2y5xXgAAQ0J2.jpg:large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5246" y="3068960"/>
            <a:ext cx="4706155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375126" y="1628800"/>
            <a:ext cx="6264696" cy="129614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>
                <a:solidFill>
                  <a:srgbClr val="FF0000"/>
                </a:solidFill>
              </a:rPr>
              <a:t>Из прошлого времени – к требованиям времени настоящего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39260" y="6284631"/>
            <a:ext cx="4738126" cy="39834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i="1" dirty="0">
                <a:solidFill>
                  <a:schemeClr val="tx1"/>
                </a:solidFill>
              </a:rPr>
              <a:t>Фотоматериалы открытой сети «Интернет»</a:t>
            </a:r>
          </a:p>
        </p:txBody>
      </p:sp>
    </p:spTree>
    <p:extLst>
      <p:ext uri="{BB962C8B-B14F-4D97-AF65-F5344CB8AC3E}">
        <p14:creationId xmlns:p14="http://schemas.microsoft.com/office/powerpoint/2010/main" val="385014601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521" y="188640"/>
            <a:ext cx="8149981" cy="6048672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pPr algn="l"/>
            <a:br>
              <a:rPr lang="ru-RU" sz="2700" b="1" i="1" dirty="0">
                <a:solidFill>
                  <a:schemeClr val="tx2">
                    <a:lumMod val="75000"/>
                  </a:schemeClr>
                </a:solidFill>
              </a:rPr>
            </a:br>
            <a:br>
              <a:rPr lang="ru-RU" sz="2700" b="1" i="1" dirty="0">
                <a:solidFill>
                  <a:schemeClr val="tx2">
                    <a:lumMod val="75000"/>
                  </a:schemeClr>
                </a:solidFill>
              </a:rPr>
            </a:br>
            <a:br>
              <a:rPr lang="ru-RU" sz="2700" b="1" i="1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Первые 20 секунд </a:t>
            </a:r>
            <a:r>
              <a:rPr lang="ru-RU" sz="3600" b="1" i="1" dirty="0"/>
              <a:t>аудитория </a:t>
            </a:r>
            <a:r>
              <a:rPr lang="ru-RU" sz="3600" b="1" dirty="0"/>
              <a:t>внимательно оглядывает педагога: обувь, прическу, лицо, отмечают манеру держаться, оценивают осанку. </a:t>
            </a:r>
            <a:br>
              <a:rPr lang="ru-RU" sz="3600" b="1" dirty="0"/>
            </a:br>
            <a:r>
              <a:rPr lang="ru-RU" sz="3600" b="1" i="1" dirty="0">
                <a:solidFill>
                  <a:schemeClr val="tx2">
                    <a:lumMod val="75000"/>
                  </a:schemeClr>
                </a:solidFill>
              </a:rPr>
              <a:t>Следующие 20 секунд </a:t>
            </a:r>
            <a:r>
              <a:rPr lang="ru-RU" sz="3600" b="1" dirty="0"/>
              <a:t>оценивают умение говорить и слушать, затем определяют коммуникабельность и следят за жестами.</a:t>
            </a:r>
            <a:br>
              <a:rPr lang="ru-RU" sz="3600" b="1" dirty="0"/>
            </a:br>
            <a: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  <a:t>Стиль общения и речевая этика,  педагогический такт и  эмоциональная уравновешенность – важные составляющие имиджа педагога.</a:t>
            </a:r>
            <a:br>
              <a:rPr lang="ru-RU" sz="3600" b="1" dirty="0">
                <a:solidFill>
                  <a:schemeClr val="accent2">
                    <a:lumMod val="75000"/>
                  </a:schemeClr>
                </a:solidFill>
              </a:rPr>
            </a:br>
            <a:br>
              <a:rPr lang="ru-RU" sz="3600" dirty="0"/>
            </a:br>
            <a:endParaRPr lang="ru-RU" sz="3600" dirty="0"/>
          </a:p>
        </p:txBody>
      </p:sp>
      <p:pic>
        <p:nvPicPr>
          <p:cNvPr id="19457" name="Picture 1" descr="C:\Users\Юля\Desktop\IMG-20191116-WA0016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047534" y="1124744"/>
            <a:ext cx="2939577" cy="302433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29667861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4572</TotalTime>
  <Words>367</Words>
  <Application>Microsoft Office PowerPoint</Application>
  <PresentationFormat>Произвольный</PresentationFormat>
  <Paragraphs>56</Paragraphs>
  <Slides>11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맑은 고딕</vt:lpstr>
      <vt:lpstr>Arial</vt:lpstr>
      <vt:lpstr>Calibri</vt:lpstr>
      <vt:lpstr>Тема Office</vt:lpstr>
      <vt:lpstr>Презентация PowerPoint</vt:lpstr>
      <vt:lpstr>Основные категории педагогической этики</vt:lpstr>
      <vt:lpstr>Виды ложного авторитета</vt:lpstr>
      <vt:lpstr>Моральные принципы педагогического общения</vt:lpstr>
      <vt:lpstr>Презентация PowerPoint</vt:lpstr>
      <vt:lpstr>  Результаты анкетирования обучающихся  8-11 классов ГБОУ Школы в Капотне  </vt:lpstr>
      <vt:lpstr>           «Имидж»  (от фр. «image»)                             «образ»  </vt:lpstr>
      <vt:lpstr>Внешний облик педагога (воспитателя) как показатель педагогической культуры </vt:lpstr>
      <vt:lpstr>   Первые 20 секунд аудитория внимательно оглядывает педагога: обувь, прическу, лицо, отмечают манеру держаться, оценивают осанку.  Следующие 20 секунд оценивают умение говорить и слушать, затем определяют коммуникабельность и следят за жестами. Стиль общения и речевая этика,  педагогический такт и  эмоциональная уравновешенность – важные составляющие имиджа педагога.  </vt:lpstr>
      <vt:lpstr> Был или есть в твоей жизни учитель, которого ты мог бы назвать идеальным?  Да - 78%.   Есть ли в твоей жизни учитель, благодаря которому ты стал лучше?  Да - 70%. 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Katya</dc:creator>
  <cp:lastModifiedBy>Курбатова Юлия Николаевна</cp:lastModifiedBy>
  <cp:revision>235</cp:revision>
  <cp:lastPrinted>2019-11-15T15:14:12Z</cp:lastPrinted>
  <dcterms:created xsi:type="dcterms:W3CDTF">2018-09-13T11:02:01Z</dcterms:created>
  <dcterms:modified xsi:type="dcterms:W3CDTF">2022-04-11T10:31:49Z</dcterms:modified>
</cp:coreProperties>
</file>