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38" r:id="rId3"/>
    <p:sldId id="339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54" r:id="rId12"/>
    <p:sldId id="355" r:id="rId13"/>
    <p:sldId id="356" r:id="rId14"/>
    <p:sldId id="357" r:id="rId15"/>
    <p:sldId id="365" r:id="rId16"/>
    <p:sldId id="351" r:id="rId17"/>
    <p:sldId id="358" r:id="rId18"/>
    <p:sldId id="352" r:id="rId19"/>
    <p:sldId id="360" r:id="rId20"/>
    <p:sldId id="359" r:id="rId21"/>
    <p:sldId id="361" r:id="rId22"/>
    <p:sldId id="362" r:id="rId23"/>
    <p:sldId id="332" r:id="rId24"/>
    <p:sldId id="335" r:id="rId25"/>
    <p:sldId id="337" r:id="rId26"/>
    <p:sldId id="340" r:id="rId27"/>
    <p:sldId id="25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8FFF8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C465C-6742-4C5B-96E1-AC11EEE55240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2839A-25E2-47D9-916A-59B67DEA5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30426054644.jpg"/>
          <p:cNvPicPr>
            <a:picLocks noChangeAspect="1"/>
          </p:cNvPicPr>
          <p:nvPr userDrawn="1"/>
        </p:nvPicPr>
        <p:blipFill>
          <a:blip r:embed="rId2" cstate="print"/>
          <a:srcRect r="1763"/>
          <a:stretch>
            <a:fillRect/>
          </a:stretch>
        </p:blipFill>
        <p:spPr>
          <a:xfrm>
            <a:off x="-21530" y="-24"/>
            <a:ext cx="9165562" cy="6858024"/>
          </a:xfrm>
          <a:prstGeom prst="rect">
            <a:avLst/>
          </a:prstGeom>
        </p:spPr>
      </p:pic>
      <p:pic>
        <p:nvPicPr>
          <p:cNvPr id="7" name="Рисунок 6" descr="b827fd50-6955-427f-889f-3bd2fe242085edutoys_b%FCy%FCte%E7.jpg.png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4357694"/>
            <a:ext cx="1643050" cy="1643050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кругленная прямоугольная выноска 8"/>
          <p:cNvSpPr/>
          <p:nvPr userDrawn="1"/>
        </p:nvSpPr>
        <p:spPr>
          <a:xfrm>
            <a:off x="2143108" y="571480"/>
            <a:ext cx="5786478" cy="1857388"/>
          </a:xfrm>
          <a:prstGeom prst="wedgeRoundRectCallout">
            <a:avLst>
              <a:gd name="adj1" fmla="val -54854"/>
              <a:gd name="adj2" fmla="val 36437"/>
              <a:gd name="adj3" fmla="val 16667"/>
            </a:avLst>
          </a:prstGeom>
          <a:solidFill>
            <a:srgbClr val="8FFF8F">
              <a:alpha val="72000"/>
            </a:srgbClr>
          </a:solidFill>
          <a:ln>
            <a:solidFill>
              <a:srgbClr val="8FFF8F"/>
            </a:solidFill>
          </a:ln>
          <a:effectLst>
            <a:outerShdw blurRad="101600" dist="152400" dir="6000000" sx="111000" sy="111000" algn="ctr" rotWithShape="0">
              <a:srgbClr val="000000">
                <a:alpha val="68000"/>
              </a:srgbClr>
            </a:outerShdw>
          </a:effectLst>
          <a:scene3d>
            <a:camera prst="orthographicFront"/>
            <a:lightRig rig="balanced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928670"/>
            <a:ext cx="6272202" cy="1470025"/>
          </a:xfrm>
        </p:spPr>
        <p:txBody>
          <a:bodyPr/>
          <a:lstStyle>
            <a:lvl1pPr>
              <a:defRPr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0" name="Рисунок 9" descr="0_6d254_54c41eb_XL.png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 flipH="1">
            <a:off x="0" y="1428736"/>
            <a:ext cx="2500330" cy="392906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rgbClr val="8FFF8F">
              <a:alpha val="74000"/>
            </a:srgbClr>
          </a:solidFill>
          <a:ln>
            <a:solidFill>
              <a:srgbClr val="8FFF8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6d254_54c41eb_XL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8001024" y="142852"/>
            <a:ext cx="948681" cy="14106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98F26-C13D-4EE0-A281-FA9A16130753}" type="datetimeFigureOut">
              <a:rPr lang="ru-RU" smtClean="0"/>
              <a:pPr/>
              <a:t>чт 25.11.21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4118C-4F86-49A8-9C39-0DA7C26EA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gif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12" Type="http://schemas.openxmlformats.org/officeDocument/2006/relationships/image" Target="../media/image15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gif"/><Relationship Id="rId11" Type="http://schemas.openxmlformats.org/officeDocument/2006/relationships/image" Target="../media/image14.gif"/><Relationship Id="rId5" Type="http://schemas.openxmlformats.org/officeDocument/2006/relationships/image" Target="../media/image8.gif"/><Relationship Id="rId10" Type="http://schemas.openxmlformats.org/officeDocument/2006/relationships/image" Target="../media/image13.gif"/><Relationship Id="rId4" Type="http://schemas.openxmlformats.org/officeDocument/2006/relationships/image" Target="../media/image7.gif"/><Relationship Id="rId9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google.ru/imgres?imgurl=http://www.yagodi.ru/yag1.jpg&amp;imgrefurl=http://www.yagodi.ru/&amp;h=155&amp;w=155&amp;sz=17&amp;hl=ru&amp;start=166&amp;um=1&amp;tbnid=204C2PmYQ6VgqM:&amp;tbnh=97&amp;tbnw=97&amp;prev=/images?q=%D0%B3%D1%80%D0%B8%D0%B1%D1%8B+%D0%B8+%D1%8F%D0%B3%D0%BE%D0%B4%D1%8B&amp;start=160&amp;ndsp=20&amp;svnum=10&amp;um=1&amp;hl=ru&amp;lr=&amp;newwindow=1&amp;sa=N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://images.google.ru/imgres?imgurl=http://www.weranova.cz/img/sortiment/Klikva.jpg&amp;imgrefurl=http://www.weranova.cz/ru/lesni-ovoce.php&amp;h=147&amp;w=154&amp;sz=7&amp;hl=ru&amp;start=7&amp;um=1&amp;tbnid=iMTeMQ3OUiYKHM:&amp;tbnh=92&amp;tbnw=96&amp;prev=/images?q=%D0%BA%D0%BB%D1%8E%D0%BA%D0%B2%D0%B0&amp;svnum=10&amp;um=1&amp;hl=ru&amp;lr=&amp;newwindow=1&amp;sa=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books.konkurentov.net/knigi-raznoe/edu_toys_lupa.html" TargetMode="External"/><Relationship Id="rId2" Type="http://schemas.openxmlformats.org/officeDocument/2006/relationships/hyperlink" Target="http://www.fotokanal.com/razdel-78af4d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900igr.net/fotografii/okruzhajuschij-mir/Poleznye-iskopaemye-i-mineraly/032-My-issledovateli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714356"/>
            <a:ext cx="6272202" cy="214314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Растениеводство и животноводство в нашем крае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91110"/>
            <a:ext cx="6400800" cy="17526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Составитель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учитель начальных классов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Умрихина Н.Ю.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12"/>
          <p:cNvSpPr>
            <a:spLocks noChangeArrowheads="1" noChangeShapeType="1" noTextEdit="1"/>
          </p:cNvSpPr>
          <p:nvPr/>
        </p:nvSpPr>
        <p:spPr bwMode="auto">
          <a:xfrm>
            <a:off x="1258888" y="549275"/>
            <a:ext cx="6192837" cy="927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Растениеводство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773238"/>
            <a:ext cx="4038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smtClean="0">
                <a:solidFill>
                  <a:srgbClr val="FF66FF"/>
                </a:solidFill>
              </a:rPr>
              <a:t>Полеводство</a:t>
            </a:r>
          </a:p>
          <a:p>
            <a:pPr eaLnBrk="1" hangingPunct="1"/>
            <a:endParaRPr lang="ru-RU" sz="4000" smtClean="0">
              <a:solidFill>
                <a:srgbClr val="FF66FF"/>
              </a:solidFill>
            </a:endParaRPr>
          </a:p>
          <a:p>
            <a:pPr eaLnBrk="1" hangingPunct="1">
              <a:buFontTx/>
              <a:buNone/>
            </a:pPr>
            <a:r>
              <a:rPr lang="ru-RU" sz="4000" smtClean="0">
                <a:solidFill>
                  <a:srgbClr val="FF66FF"/>
                </a:solidFill>
              </a:rPr>
              <a:t>  Овощеводство</a:t>
            </a: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773238"/>
            <a:ext cx="4038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solidFill>
                  <a:srgbClr val="FF66FF"/>
                </a:solidFill>
              </a:rPr>
              <a:t>    </a:t>
            </a:r>
            <a:r>
              <a:rPr lang="ru-RU" sz="4000" smtClean="0">
                <a:solidFill>
                  <a:srgbClr val="FF66FF"/>
                </a:solidFill>
              </a:rPr>
              <a:t>Цветоводство </a:t>
            </a:r>
          </a:p>
          <a:p>
            <a:pPr eaLnBrk="1" hangingPunct="1">
              <a:buFontTx/>
              <a:buNone/>
            </a:pPr>
            <a:endParaRPr lang="ru-RU" sz="4000" smtClean="0">
              <a:solidFill>
                <a:srgbClr val="FF66FF"/>
              </a:solidFill>
            </a:endParaRPr>
          </a:p>
          <a:p>
            <a:pPr eaLnBrk="1" hangingPunct="1">
              <a:buFontTx/>
              <a:buNone/>
            </a:pPr>
            <a:r>
              <a:rPr lang="ru-RU" sz="4000" smtClean="0">
                <a:solidFill>
                  <a:srgbClr val="FF66FF"/>
                </a:solidFill>
              </a:rPr>
              <a:t>Плодоводство</a:t>
            </a:r>
            <a:r>
              <a:rPr lang="ru-RU" smtClean="0">
                <a:solidFill>
                  <a:srgbClr val="FF66FF"/>
                </a:solidFill>
              </a:rPr>
              <a:t>             </a:t>
            </a:r>
          </a:p>
        </p:txBody>
      </p:sp>
      <p:sp>
        <p:nvSpPr>
          <p:cNvPr id="14341" name="Line 29"/>
          <p:cNvSpPr>
            <a:spLocks noChangeShapeType="1"/>
          </p:cNvSpPr>
          <p:nvPr/>
        </p:nvSpPr>
        <p:spPr bwMode="auto">
          <a:xfrm>
            <a:off x="2195513" y="1341438"/>
            <a:ext cx="0" cy="719137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Line 30"/>
          <p:cNvSpPr>
            <a:spLocks noChangeShapeType="1"/>
          </p:cNvSpPr>
          <p:nvPr/>
        </p:nvSpPr>
        <p:spPr bwMode="auto">
          <a:xfrm>
            <a:off x="5724525" y="1341438"/>
            <a:ext cx="0" cy="719137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Line 31"/>
          <p:cNvSpPr>
            <a:spLocks noChangeShapeType="1"/>
          </p:cNvSpPr>
          <p:nvPr/>
        </p:nvSpPr>
        <p:spPr bwMode="auto">
          <a:xfrm>
            <a:off x="3708400" y="1268413"/>
            <a:ext cx="0" cy="2232025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4" name="Line 33"/>
          <p:cNvSpPr>
            <a:spLocks noChangeShapeType="1"/>
          </p:cNvSpPr>
          <p:nvPr/>
        </p:nvSpPr>
        <p:spPr bwMode="auto">
          <a:xfrm>
            <a:off x="4932363" y="1268413"/>
            <a:ext cx="0" cy="2160587"/>
          </a:xfrm>
          <a:prstGeom prst="line">
            <a:avLst/>
          </a:prstGeom>
          <a:noFill/>
          <a:ln w="38100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45" name="Picture 35" descr="foo-corn_weird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157788"/>
            <a:ext cx="762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36" descr="f47-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5157788"/>
            <a:ext cx="1512888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38" descr="37-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5516563"/>
            <a:ext cx="9715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39" descr="9-1-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4076700"/>
            <a:ext cx="5715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9" name="Picture 40" descr="g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4005263"/>
            <a:ext cx="14668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41" descr="g10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40650" y="5516563"/>
            <a:ext cx="8001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42" descr="JOCUKE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105525"/>
            <a:ext cx="17240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43" descr="WRCARROT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80288" y="3789363"/>
            <a:ext cx="13239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44" descr="f31-1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43663" y="4868863"/>
            <a:ext cx="5048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45" descr="pears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3850" y="4221163"/>
            <a:ext cx="6762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5" name="Picture 46" descr="f22-2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372225" y="3933825"/>
            <a:ext cx="9525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6" name="Picture 48" descr="b23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67625" y="549275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3" grpId="0" build="p"/>
      <p:bldP spid="514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smtClean="0">
                <a:solidFill>
                  <a:srgbClr val="FFFF00"/>
                </a:solidFill>
              </a:rPr>
              <a:t>Это выращивание полевых культур.</a:t>
            </a:r>
          </a:p>
          <a:p>
            <a:pPr eaLnBrk="1" hangingPunct="1">
              <a:buFontTx/>
              <a:buNone/>
            </a:pPr>
            <a:r>
              <a:rPr lang="ru-RU" sz="4000" smtClean="0">
                <a:solidFill>
                  <a:srgbClr val="CC0066"/>
                </a:solidFill>
              </a:rPr>
              <a:t>Главные полевые культуры-зерновые(пшеница, рожь, овес, ячмень, просо, кукуруза, гречиха) Другие- картофель, подсолнечник, лен.</a:t>
            </a: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Полеводство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Овощеводство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Это выращивание овощных культур в открытом и защищенном грунте.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>
              <a:solidFill>
                <a:srgbClr val="00FF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CC0099"/>
                </a:solidFill>
              </a:rPr>
              <a:t>Капуста, лук, морковь, томаты, огурцы, чеснок, свекла, репа, редис, перец, кабачки, тыква. </a:t>
            </a:r>
          </a:p>
        </p:txBody>
      </p:sp>
      <p:sp>
        <p:nvSpPr>
          <p:cNvPr id="16388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000" smtClean="0"/>
          </a:p>
        </p:txBody>
      </p:sp>
      <p:pic>
        <p:nvPicPr>
          <p:cNvPr id="18438" name="Picture 6" descr="12_6_radm_993190394_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933825"/>
            <a:ext cx="3240087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red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412875"/>
            <a:ext cx="2952750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Плодоводство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smtClean="0">
                <a:solidFill>
                  <a:srgbClr val="CC0099"/>
                </a:solidFill>
              </a:rPr>
              <a:t>Это выращивание плодовых культур, дающих фрукты.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3200" smtClean="0">
              <a:solidFill>
                <a:srgbClr val="CC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smtClean="0">
                <a:solidFill>
                  <a:srgbClr val="0000FF"/>
                </a:solidFill>
              </a:rPr>
              <a:t>Яблоня, груша, абрикос, слива, вишня, малина, смородина, крыжовник.</a:t>
            </a:r>
            <a:r>
              <a:rPr lang="ru-RU" sz="2400" smtClean="0">
                <a:solidFill>
                  <a:srgbClr val="CC0099"/>
                </a:solidFill>
              </a:rPr>
              <a:t> </a:t>
            </a:r>
          </a:p>
        </p:txBody>
      </p:sp>
      <p:pic>
        <p:nvPicPr>
          <p:cNvPr id="24582" name="Picture 6" descr="yag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076700"/>
            <a:ext cx="19446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Klikva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11975" y="1341438"/>
            <a:ext cx="2232025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 descr="200px-Pears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4284663" y="2349500"/>
            <a:ext cx="2540000" cy="3873500"/>
          </a:xfr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  <p:bldP spid="2457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WordArt 7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Цветоводство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Это выращивание цветочных культур в открытом, в теплицах, оранжереях, в комнатах.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Пионы, лилии, тюльпаны, ирисы, розы.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18436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400" smtClean="0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49695">
            <a:off x="4427538" y="1557338"/>
            <a:ext cx="352901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0" descr="51088_382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9300" y="4403725"/>
            <a:ext cx="3314700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nimBg="1"/>
      <p:bldP spid="2560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amaryllis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789363"/>
            <a:ext cx="1579562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 descr="chrysanthemum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5445125"/>
            <a:ext cx="990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columbine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9055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rose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3573463"/>
            <a:ext cx="1577975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tulip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381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9" descr="tulip0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19475" y="4652963"/>
            <a:ext cx="223361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1" descr="peony0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39000" y="0"/>
            <a:ext cx="1905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2" descr="orchid2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56325" y="1484313"/>
            <a:ext cx="19050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3" descr="narcissus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95738" y="0"/>
            <a:ext cx="1905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14" descr="gerbera0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1188" y="508476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5" descr="anemone0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24075" y="3429000"/>
            <a:ext cx="14287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6" descr="chrysanthemum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060575"/>
            <a:ext cx="14287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8" descr="tulip0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148263" y="3213100"/>
            <a:ext cx="1905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19" descr="peony0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916238" y="1484313"/>
            <a:ext cx="1905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571480"/>
            <a:ext cx="5000660" cy="846158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ФИЗМИНУТКА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829576" cy="4329130"/>
          </a:xfrm>
        </p:spPr>
        <p:txBody>
          <a:bodyPr>
            <a:normAutofit/>
          </a:bodyPr>
          <a:lstStyle/>
          <a:p>
            <a:r>
              <a:rPr lang="ru-RU" b="1" dirty="0" smtClean="0"/>
              <a:t>Я иду, и ты идешь — раз, два, три. </a:t>
            </a:r>
            <a:r>
              <a:rPr lang="ru-RU" b="1" i="1" dirty="0" smtClean="0"/>
              <a:t>(Шаги на месте.)</a:t>
            </a:r>
            <a:endParaRPr lang="ru-RU" b="1" dirty="0" smtClean="0"/>
          </a:p>
          <a:p>
            <a:r>
              <a:rPr lang="ru-RU" sz="3200" b="1" dirty="0" smtClean="0"/>
              <a:t>Я пою, и ты поешь — раз, два, три. </a:t>
            </a:r>
            <a:r>
              <a:rPr lang="ru-RU" sz="3200" b="1" i="1" dirty="0" smtClean="0"/>
              <a:t>(Хлопки в ладоши.)</a:t>
            </a:r>
            <a:endParaRPr lang="ru-RU" sz="3200" b="1" dirty="0" smtClean="0"/>
          </a:p>
          <a:p>
            <a:r>
              <a:rPr lang="ru-RU" sz="3200" b="1" dirty="0" smtClean="0"/>
              <a:t>Мы идем, и мы поем — раз, два, три. </a:t>
            </a:r>
            <a:r>
              <a:rPr lang="ru-RU" sz="3200" b="1" i="1" dirty="0" smtClean="0"/>
              <a:t>(Прыжки на месте.)</a:t>
            </a:r>
            <a:endParaRPr lang="ru-RU" sz="3200" b="1" dirty="0" smtClean="0"/>
          </a:p>
          <a:p>
            <a:r>
              <a:rPr lang="ru-RU" sz="3200" b="1" dirty="0" smtClean="0"/>
              <a:t>Очень дружно мы живем — раз, два, три. </a:t>
            </a:r>
            <a:r>
              <a:rPr lang="ru-RU" sz="3200" b="1" i="1" dirty="0" smtClean="0"/>
              <a:t>(Шаги на месте.)</a:t>
            </a:r>
            <a:endParaRPr lang="ru-RU" sz="3200" b="1" dirty="0" smtClean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- это отрасль сельского хозяйства, разведение сельскохозяйственных животных, ценных пушных зверей, рыб, пчёл и др.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                          С.И.Ожегов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1403350" y="549275"/>
            <a:ext cx="6048375" cy="868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Животноводство</a:t>
            </a:r>
            <a:endParaRPr lang="ru-RU" sz="3600" kern="10" dirty="0">
              <a:ln w="9525">
                <a:solidFill>
                  <a:srgbClr val="FF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5329237" cy="99536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разгадай - ка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50825" y="2205038"/>
            <a:ext cx="18049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Сама пёстрая,</a:t>
            </a:r>
          </a:p>
          <a:p>
            <a:r>
              <a:rPr lang="ru-RU"/>
              <a:t>Ест зелёное,</a:t>
            </a:r>
          </a:p>
          <a:p>
            <a:r>
              <a:rPr lang="ru-RU"/>
              <a:t>Даёт белое.</a:t>
            </a:r>
          </a:p>
        </p:txBody>
      </p:sp>
      <p:pic>
        <p:nvPicPr>
          <p:cNvPr id="13318" name="Picture 6" descr="корова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052513"/>
            <a:ext cx="13684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908175" y="4221163"/>
            <a:ext cx="2749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Кто не прядёт, не ткёт.</a:t>
            </a:r>
          </a:p>
          <a:p>
            <a:r>
              <a:rPr lang="ru-RU"/>
              <a:t>А людей одевает?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107950" y="5588000"/>
            <a:ext cx="34464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 кого рога длиннее хвоста?</a:t>
            </a:r>
          </a:p>
        </p:txBody>
      </p:sp>
      <p:pic>
        <p:nvPicPr>
          <p:cNvPr id="13322" name="Picture 10" descr="коза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357694"/>
            <a:ext cx="2016125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6948488" y="2347913"/>
            <a:ext cx="1990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Хвост крючком,</a:t>
            </a:r>
          </a:p>
          <a:p>
            <a:r>
              <a:rPr lang="ru-RU"/>
              <a:t>Нос пяточком.</a:t>
            </a:r>
          </a:p>
        </p:txBody>
      </p:sp>
      <p:pic>
        <p:nvPicPr>
          <p:cNvPr id="13324" name="Picture 12" descr="свинь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836613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5364163" y="5300663"/>
            <a:ext cx="3335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Явился в жёлтой шубке:</a:t>
            </a:r>
          </a:p>
          <a:p>
            <a:r>
              <a:rPr lang="ru-RU"/>
              <a:t>- Прощайте, две скорлупки!</a:t>
            </a:r>
          </a:p>
        </p:txBody>
      </p:sp>
      <p:pic>
        <p:nvPicPr>
          <p:cNvPr id="13326" name="Picture 14" descr="цыплён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076700"/>
            <a:ext cx="194468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3492500" y="3068638"/>
            <a:ext cx="2773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 хвостом, а не зверь,</a:t>
            </a:r>
          </a:p>
          <a:p>
            <a:r>
              <a:rPr lang="ru-RU"/>
              <a:t>С перьями, а не птица.</a:t>
            </a:r>
          </a:p>
        </p:txBody>
      </p:sp>
      <p:pic>
        <p:nvPicPr>
          <p:cNvPr id="13328" name="Picture 16" descr="рыба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1484313"/>
            <a:ext cx="17287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0" name="Text Box 17"/>
          <p:cNvSpPr txBox="1">
            <a:spLocks noChangeArrowheads="1"/>
          </p:cNvSpPr>
          <p:nvPr/>
        </p:nvSpPr>
        <p:spPr bwMode="auto">
          <a:xfrm>
            <a:off x="4284663" y="5373688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200"/>
          </a:p>
        </p:txBody>
      </p:sp>
      <p:sp>
        <p:nvSpPr>
          <p:cNvPr id="13331" name="WordArt 19"/>
          <p:cNvSpPr>
            <a:spLocks noChangeArrowheads="1" noChangeShapeType="1" noTextEdit="1"/>
          </p:cNvSpPr>
          <p:nvPr/>
        </p:nvSpPr>
        <p:spPr bwMode="auto">
          <a:xfrm>
            <a:off x="395288" y="6165850"/>
            <a:ext cx="80645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животноводство</a:t>
            </a:r>
          </a:p>
        </p:txBody>
      </p:sp>
      <p:pic>
        <p:nvPicPr>
          <p:cNvPr id="13334" name="Picture 22" descr="жив баран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8538" y="2708275"/>
            <a:ext cx="10509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2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476672"/>
            <a:ext cx="8636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33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133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133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133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70" decel="100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770" decel="100000"/>
                                        <p:tgtEl>
                                          <p:spTgt spid="133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70" decel="100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770" decel="100000"/>
                                        <p:tgtEl>
                                          <p:spTgt spid="133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77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77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9" grpId="0"/>
      <p:bldP spid="13321" grpId="0"/>
      <p:bldP spid="13323" grpId="0"/>
      <p:bldP spid="13325" grpId="0"/>
      <p:bldP spid="13327" grpId="0"/>
      <p:bldP spid="133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2819400" y="2905125"/>
            <a:ext cx="35052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Отрасли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животноводства</a:t>
            </a: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 flipV="1">
            <a:off x="4932363" y="2565400"/>
            <a:ext cx="503237" cy="35877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V="1">
            <a:off x="6011863" y="2924175"/>
            <a:ext cx="936625" cy="3603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5435600" y="4076700"/>
            <a:ext cx="433388" cy="431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3708400" y="4005263"/>
            <a:ext cx="503238" cy="431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6372225" y="3933825"/>
            <a:ext cx="649288" cy="2857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 flipV="1">
            <a:off x="2268538" y="2781300"/>
            <a:ext cx="792162" cy="2889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H="1" flipV="1">
            <a:off x="3635375" y="2565400"/>
            <a:ext cx="503238" cy="431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>
            <a:off x="2124075" y="4005263"/>
            <a:ext cx="647700" cy="36036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50825" y="1052513"/>
            <a:ext cx="1905000" cy="2397125"/>
            <a:chOff x="158" y="663"/>
            <a:chExt cx="1200" cy="1510"/>
          </a:xfrm>
        </p:grpSpPr>
        <p:pic>
          <p:nvPicPr>
            <p:cNvPr id="4129" name="Picture 12" descr="корова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49" y="663"/>
              <a:ext cx="990" cy="1406"/>
            </a:xfrm>
            <a:prstGeom prst="rect">
              <a:avLst/>
            </a:prstGeom>
            <a:noFill/>
            <a:ln w="38100" cmpd="dbl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130" name="AutoShape 13"/>
            <p:cNvSpPr>
              <a:spLocks noChangeArrowheads="1"/>
            </p:cNvSpPr>
            <p:nvPr/>
          </p:nvSpPr>
          <p:spPr bwMode="auto">
            <a:xfrm>
              <a:off x="158" y="1933"/>
              <a:ext cx="1200" cy="24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200" b="1">
                  <a:solidFill>
                    <a:srgbClr val="000099"/>
                  </a:solidFill>
                  <a:cs typeface="Arial" charset="0"/>
                </a:rPr>
                <a:t>Разведение крупного </a:t>
              </a:r>
            </a:p>
            <a:p>
              <a:pPr algn="ctr"/>
              <a:r>
                <a:rPr lang="ru-RU" sz="1200" b="1">
                  <a:solidFill>
                    <a:srgbClr val="000099"/>
                  </a:solidFill>
                  <a:cs typeface="Arial" charset="0"/>
                </a:rPr>
                <a:t> рогатого скота</a:t>
              </a:r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23850" y="3789363"/>
            <a:ext cx="1871663" cy="2519362"/>
            <a:chOff x="204" y="2387"/>
            <a:chExt cx="1179" cy="1587"/>
          </a:xfrm>
        </p:grpSpPr>
        <p:pic>
          <p:nvPicPr>
            <p:cNvPr id="4127" name="Picture 15" descr="овца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12000"/>
            </a:blip>
            <a:srcRect/>
            <a:stretch>
              <a:fillRect/>
            </a:stretch>
          </p:blipFill>
          <p:spPr bwMode="auto">
            <a:xfrm>
              <a:off x="295" y="2387"/>
              <a:ext cx="981" cy="1361"/>
            </a:xfrm>
            <a:prstGeom prst="rect">
              <a:avLst/>
            </a:prstGeom>
            <a:noFill/>
            <a:ln w="38100" cmpd="dbl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128" name="AutoShape 16"/>
            <p:cNvSpPr>
              <a:spLocks noChangeArrowheads="1"/>
            </p:cNvSpPr>
            <p:nvPr/>
          </p:nvSpPr>
          <p:spPr bwMode="auto">
            <a:xfrm>
              <a:off x="204" y="3612"/>
              <a:ext cx="1179" cy="362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200" b="1">
                  <a:solidFill>
                    <a:srgbClr val="000099"/>
                  </a:solidFill>
                  <a:cs typeface="Arial" charset="0"/>
                </a:rPr>
                <a:t>Разведение мелкого </a:t>
              </a:r>
            </a:p>
            <a:p>
              <a:pPr algn="ctr"/>
              <a:r>
                <a:rPr lang="ru-RU" sz="1200" b="1">
                  <a:solidFill>
                    <a:srgbClr val="000099"/>
                  </a:solidFill>
                  <a:cs typeface="Arial" charset="0"/>
                </a:rPr>
                <a:t> рогатого скота</a:t>
              </a:r>
            </a:p>
            <a:p>
              <a:pPr algn="ctr"/>
              <a:r>
                <a:rPr lang="ru-RU" sz="1200" b="1">
                  <a:solidFill>
                    <a:srgbClr val="000099"/>
                  </a:solidFill>
                  <a:cs typeface="Arial" charset="0"/>
                </a:rPr>
                <a:t>(овцеводство)</a:t>
              </a:r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484438" y="188913"/>
            <a:ext cx="1905000" cy="2397125"/>
            <a:chOff x="1565" y="119"/>
            <a:chExt cx="1200" cy="1510"/>
          </a:xfrm>
        </p:grpSpPr>
        <p:pic>
          <p:nvPicPr>
            <p:cNvPr id="4125" name="Picture 18" descr="лошадь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55" y="119"/>
              <a:ext cx="967" cy="1361"/>
            </a:xfrm>
            <a:prstGeom prst="rect">
              <a:avLst/>
            </a:prstGeom>
            <a:noFill/>
            <a:ln w="38100" cmpd="dbl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126" name="AutoShape 19"/>
            <p:cNvSpPr>
              <a:spLocks noChangeArrowheads="1"/>
            </p:cNvSpPr>
            <p:nvPr/>
          </p:nvSpPr>
          <p:spPr bwMode="auto">
            <a:xfrm>
              <a:off x="1565" y="1389"/>
              <a:ext cx="1200" cy="24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600" b="1">
                  <a:solidFill>
                    <a:srgbClr val="000099"/>
                  </a:solidFill>
                  <a:cs typeface="Arial" charset="0"/>
                </a:rPr>
                <a:t>коневодство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6948488" y="1125538"/>
            <a:ext cx="1905000" cy="2397125"/>
            <a:chOff x="4377" y="709"/>
            <a:chExt cx="1200" cy="1510"/>
          </a:xfrm>
        </p:grpSpPr>
        <p:pic>
          <p:nvPicPr>
            <p:cNvPr id="4123" name="Picture 21" descr="Пчела"/>
            <p:cNvPicPr>
              <a:picLocks noChangeAspect="1" noChangeArrowheads="1"/>
            </p:cNvPicPr>
            <p:nvPr/>
          </p:nvPicPr>
          <p:blipFill>
            <a:blip r:embed="rId5" cstate="print">
              <a:lum bright="12000" contrast="6000"/>
            </a:blip>
            <a:srcRect/>
            <a:stretch>
              <a:fillRect/>
            </a:stretch>
          </p:blipFill>
          <p:spPr bwMode="auto">
            <a:xfrm>
              <a:off x="4468" y="709"/>
              <a:ext cx="1012" cy="1361"/>
            </a:xfrm>
            <a:prstGeom prst="rect">
              <a:avLst/>
            </a:prstGeom>
            <a:noFill/>
            <a:ln w="38100" cmpd="dbl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124" name="AutoShape 22"/>
            <p:cNvSpPr>
              <a:spLocks noChangeArrowheads="1"/>
            </p:cNvSpPr>
            <p:nvPr/>
          </p:nvSpPr>
          <p:spPr bwMode="auto">
            <a:xfrm>
              <a:off x="4377" y="1979"/>
              <a:ext cx="1200" cy="24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600" b="1">
                  <a:solidFill>
                    <a:srgbClr val="000099"/>
                  </a:solidFill>
                  <a:cs typeface="Arial" charset="0"/>
                </a:rPr>
                <a:t>пчеловодство</a:t>
              </a: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4716463" y="260350"/>
            <a:ext cx="1905000" cy="2325688"/>
            <a:chOff x="2971" y="164"/>
            <a:chExt cx="1200" cy="1465"/>
          </a:xfrm>
        </p:grpSpPr>
        <p:pic>
          <p:nvPicPr>
            <p:cNvPr id="4121" name="Picture 24" descr="петух"/>
            <p:cNvPicPr>
              <a:picLocks noChangeAspect="1" noChangeArrowheads="1"/>
            </p:cNvPicPr>
            <p:nvPr/>
          </p:nvPicPr>
          <p:blipFill>
            <a:blip r:embed="rId6" cstate="print">
              <a:lum bright="-6000"/>
            </a:blip>
            <a:srcRect/>
            <a:stretch>
              <a:fillRect/>
            </a:stretch>
          </p:blipFill>
          <p:spPr bwMode="auto">
            <a:xfrm>
              <a:off x="3107" y="164"/>
              <a:ext cx="980" cy="1360"/>
            </a:xfrm>
            <a:prstGeom prst="rect">
              <a:avLst/>
            </a:prstGeom>
            <a:noFill/>
            <a:ln w="38100" cmpd="dbl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122" name="AutoShape 25"/>
            <p:cNvSpPr>
              <a:spLocks noChangeArrowheads="1"/>
            </p:cNvSpPr>
            <p:nvPr/>
          </p:nvSpPr>
          <p:spPr bwMode="auto">
            <a:xfrm>
              <a:off x="2971" y="1389"/>
              <a:ext cx="1200" cy="24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600" b="1">
                  <a:solidFill>
                    <a:srgbClr val="000099"/>
                  </a:solidFill>
                  <a:cs typeface="Arial" charset="0"/>
                </a:rPr>
                <a:t>птицеводство</a:t>
              </a:r>
            </a:p>
          </p:txBody>
        </p:sp>
      </p:grp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2627313" y="4508500"/>
            <a:ext cx="1873250" cy="2233613"/>
            <a:chOff x="1655" y="2840"/>
            <a:chExt cx="1180" cy="1407"/>
          </a:xfrm>
        </p:grpSpPr>
        <p:pic>
          <p:nvPicPr>
            <p:cNvPr id="4119" name="Picture 27" descr="кролик"/>
            <p:cNvPicPr>
              <a:picLocks noChangeAspect="1" noChangeArrowheads="1"/>
            </p:cNvPicPr>
            <p:nvPr/>
          </p:nvPicPr>
          <p:blipFill>
            <a:blip r:embed="rId7" cstate="print">
              <a:lum bright="-12000"/>
            </a:blip>
            <a:srcRect/>
            <a:stretch>
              <a:fillRect/>
            </a:stretch>
          </p:blipFill>
          <p:spPr bwMode="auto">
            <a:xfrm>
              <a:off x="1746" y="2840"/>
              <a:ext cx="993" cy="1360"/>
            </a:xfrm>
            <a:prstGeom prst="rect">
              <a:avLst/>
            </a:prstGeom>
            <a:noFill/>
            <a:ln w="38100" cmpd="dbl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120" name="AutoShape 28"/>
            <p:cNvSpPr>
              <a:spLocks noChangeArrowheads="1"/>
            </p:cNvSpPr>
            <p:nvPr/>
          </p:nvSpPr>
          <p:spPr bwMode="auto">
            <a:xfrm>
              <a:off x="1655" y="3974"/>
              <a:ext cx="1180" cy="27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600" b="1">
                  <a:solidFill>
                    <a:srgbClr val="000099"/>
                  </a:solidFill>
                  <a:cs typeface="Arial" charset="0"/>
                </a:rPr>
                <a:t>кролиководство</a:t>
              </a:r>
            </a:p>
          </p:txBody>
        </p:sp>
      </p:grp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4787900" y="4581525"/>
            <a:ext cx="1905000" cy="2108200"/>
            <a:chOff x="3016" y="2886"/>
            <a:chExt cx="1200" cy="1328"/>
          </a:xfrm>
        </p:grpSpPr>
        <p:pic>
          <p:nvPicPr>
            <p:cNvPr id="4117" name="Picture 30" descr="свинья"/>
            <p:cNvPicPr>
              <a:picLocks noChangeAspect="1" noChangeArrowheads="1"/>
            </p:cNvPicPr>
            <p:nvPr/>
          </p:nvPicPr>
          <p:blipFill>
            <a:blip r:embed="rId8" cstate="print">
              <a:lum bright="-6000"/>
            </a:blip>
            <a:srcRect/>
            <a:stretch>
              <a:fillRect/>
            </a:stretch>
          </p:blipFill>
          <p:spPr bwMode="auto">
            <a:xfrm>
              <a:off x="3152" y="2886"/>
              <a:ext cx="949" cy="1317"/>
            </a:xfrm>
            <a:prstGeom prst="rect">
              <a:avLst/>
            </a:prstGeom>
            <a:noFill/>
            <a:ln w="38100" cmpd="dbl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118" name="AutoShape 31"/>
            <p:cNvSpPr>
              <a:spLocks noChangeArrowheads="1"/>
            </p:cNvSpPr>
            <p:nvPr/>
          </p:nvSpPr>
          <p:spPr bwMode="auto">
            <a:xfrm>
              <a:off x="3016" y="3974"/>
              <a:ext cx="1200" cy="24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600" b="1">
                  <a:solidFill>
                    <a:srgbClr val="000099"/>
                  </a:solidFill>
                  <a:cs typeface="Arial" charset="0"/>
                </a:rPr>
                <a:t>свиноводство</a:t>
              </a:r>
            </a:p>
          </p:txBody>
        </p:sp>
      </p:grpSp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6948488" y="3716338"/>
            <a:ext cx="1905000" cy="2254250"/>
            <a:chOff x="4377" y="2341"/>
            <a:chExt cx="1200" cy="1420"/>
          </a:xfrm>
        </p:grpSpPr>
        <p:pic>
          <p:nvPicPr>
            <p:cNvPr id="4115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 l="13188" t="9673"/>
            <a:stretch>
              <a:fillRect/>
            </a:stretch>
          </p:blipFill>
          <p:spPr bwMode="auto">
            <a:xfrm>
              <a:off x="4468" y="2341"/>
              <a:ext cx="1017" cy="1270"/>
            </a:xfrm>
            <a:prstGeom prst="rect">
              <a:avLst/>
            </a:prstGeom>
            <a:solidFill>
              <a:schemeClr val="tx2"/>
            </a:solidFill>
            <a:ln w="38100" cmpd="dbl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4116" name="AutoShape 34"/>
            <p:cNvSpPr>
              <a:spLocks noChangeArrowheads="1"/>
            </p:cNvSpPr>
            <p:nvPr/>
          </p:nvSpPr>
          <p:spPr bwMode="auto">
            <a:xfrm>
              <a:off x="4377" y="3521"/>
              <a:ext cx="1200" cy="24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28575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600" b="1">
                  <a:solidFill>
                    <a:srgbClr val="000099"/>
                  </a:solidFill>
                  <a:cs typeface="Arial" charset="0"/>
                </a:rPr>
                <a:t>рыбоводство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3399"/>
                </a:solidFill>
              </a:rPr>
              <a:t>Цели урока: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6867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1)Сформировать представления о растениеводстве и животноводства  в нашем крае; ознакомить с отраслями, расширить знания о растениях и животных.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2)Развивать познавательный интерес, умение работать с гербарием, наблюдать и использовать свои наблюдения в практической деятельности.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3)Воспитывать бережное отношение к природе.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143900" y="1600200"/>
            <a:ext cx="542900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4612" y="3071810"/>
            <a:ext cx="37396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Что могут дать человеку </a:t>
            </a:r>
          </a:p>
          <a:p>
            <a:pPr algn="ctr"/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животные?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1x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2500330" cy="2928958"/>
          </a:xfrm>
          <a:prstGeom prst="rect">
            <a:avLst/>
          </a:prstGeom>
        </p:spPr>
      </p:pic>
      <p:pic>
        <p:nvPicPr>
          <p:cNvPr id="7" name="Рисунок 6" descr="63489_66711-640x4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428604"/>
            <a:ext cx="2535294" cy="2143116"/>
          </a:xfrm>
          <a:prstGeom prst="rect">
            <a:avLst/>
          </a:prstGeom>
        </p:spPr>
      </p:pic>
      <p:pic>
        <p:nvPicPr>
          <p:cNvPr id="8" name="Рисунок 7" descr="9cc4b2fe80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285728"/>
            <a:ext cx="3331978" cy="2514602"/>
          </a:xfrm>
          <a:prstGeom prst="rect">
            <a:avLst/>
          </a:prstGeom>
        </p:spPr>
      </p:pic>
      <p:pic>
        <p:nvPicPr>
          <p:cNvPr id="9" name="Рисунок 8" descr="1244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2428868"/>
            <a:ext cx="2128306" cy="1595432"/>
          </a:xfrm>
          <a:prstGeom prst="rect">
            <a:avLst/>
          </a:prstGeom>
        </p:spPr>
      </p:pic>
      <p:pic>
        <p:nvPicPr>
          <p:cNvPr id="10" name="Рисунок 9" descr="922179_37232569_sjaals_kleur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596" y="4643446"/>
            <a:ext cx="2478936" cy="1657346"/>
          </a:xfrm>
          <a:prstGeom prst="rect">
            <a:avLst/>
          </a:prstGeom>
        </p:spPr>
      </p:pic>
      <p:pic>
        <p:nvPicPr>
          <p:cNvPr id="11" name="Рисунок 10" descr="minicheeses_LargeWid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2857496"/>
            <a:ext cx="2938463" cy="1652588"/>
          </a:xfrm>
          <a:prstGeom prst="rect">
            <a:avLst/>
          </a:prstGeom>
        </p:spPr>
      </p:pic>
      <p:pic>
        <p:nvPicPr>
          <p:cNvPr id="12" name="Рисунок 11" descr="profile1kcO8z_im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14678" y="4071942"/>
            <a:ext cx="2055112" cy="2055112"/>
          </a:xfrm>
          <a:prstGeom prst="rect">
            <a:avLst/>
          </a:prstGeom>
        </p:spPr>
      </p:pic>
      <p:pic>
        <p:nvPicPr>
          <p:cNvPr id="13" name="Рисунок 12" descr="vyz0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429256" y="4071942"/>
            <a:ext cx="3195101" cy="2524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Игра </a:t>
            </a:r>
          </a:p>
          <a:p>
            <a:pPr algn="ctr">
              <a:buNone/>
            </a:pPr>
            <a:r>
              <a:rPr lang="ru-RU" sz="6000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«Узнай по описанию»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4400" dirty="0" smtClean="0">
              <a:solidFill>
                <a:srgbClr val="FF0000"/>
              </a:solidFill>
            </a:endParaRP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1403350" y="571480"/>
            <a:ext cx="6048375" cy="846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588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Игра </a:t>
            </a:r>
          </a:p>
          <a:p>
            <a:pPr algn="ctr">
              <a:buNone/>
            </a:pPr>
            <a:r>
              <a:rPr lang="ru-RU" sz="6000" kern="10" dirty="0" smtClean="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«ПОДУМАЙ И ОТГАДАЙ»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4400" dirty="0" smtClean="0">
              <a:solidFill>
                <a:srgbClr val="FF0000"/>
              </a:solidFill>
            </a:endParaRP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1403350" y="571480"/>
            <a:ext cx="6048375" cy="846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588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0000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7647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 профессии животноводов вы знаете?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2075" y="838033"/>
            <a:ext cx="2137983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30233" y="3190383"/>
            <a:ext cx="160905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Доярка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54175" y="1090852"/>
            <a:ext cx="1916792" cy="19668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673162" y="3080736"/>
            <a:ext cx="150964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Свинарка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86709" y="958135"/>
            <a:ext cx="1872209" cy="1943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686709" y="2901235"/>
            <a:ext cx="1872209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Врач -  ветеринар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4275" y="3751787"/>
            <a:ext cx="2137983" cy="21806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636076" y="6102900"/>
            <a:ext cx="15376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тичница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640291" y="3789040"/>
            <a:ext cx="1787693" cy="2143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2721703" y="6102899"/>
            <a:ext cx="162486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оотехник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98235" y="3789040"/>
            <a:ext cx="2092761" cy="21433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5020061" y="6053357"/>
            <a:ext cx="127777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Пастух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20272" y="3789040"/>
            <a:ext cx="1988888" cy="21367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7452320" y="6033735"/>
            <a:ext cx="144016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онюх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176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ПОДВЕДЁМ ИТОГИ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268538" y="1484313"/>
            <a:ext cx="6480175" cy="2449512"/>
          </a:xfrm>
          <a:prstGeom prst="roundRect">
            <a:avLst/>
          </a:prstGeom>
          <a:ln w="38100"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dirty="0">
                <a:solidFill>
                  <a:srgbClr val="000099"/>
                </a:solidFill>
                <a:latin typeface="Comic Sans MS" pitchFamily="66" charset="0"/>
              </a:rPr>
              <a:t>	1. Перечисли известные тебе отрасли </a:t>
            </a:r>
            <a:r>
              <a:rPr lang="ru-RU" sz="2800" dirty="0" err="1" smtClean="0">
                <a:solidFill>
                  <a:srgbClr val="000099"/>
                </a:solidFill>
                <a:latin typeface="Comic Sans MS" pitchFamily="66" charset="0"/>
              </a:rPr>
              <a:t>растиниеводства</a:t>
            </a:r>
            <a:r>
              <a:rPr lang="ru-RU" sz="2800" dirty="0" smtClean="0">
                <a:solidFill>
                  <a:srgbClr val="000099"/>
                </a:solidFill>
                <a:latin typeface="Comic Sans MS" pitchFamily="66" charset="0"/>
              </a:rPr>
              <a:t>?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r>
              <a:rPr lang="ru-RU" sz="2800" dirty="0">
                <a:solidFill>
                  <a:srgbClr val="000099"/>
                </a:solidFill>
                <a:latin typeface="Comic Sans MS" pitchFamily="66" charset="0"/>
              </a:rPr>
              <a:t>      </a:t>
            </a:r>
            <a:r>
              <a:rPr lang="ru-RU" sz="2800" dirty="0">
                <a:solidFill>
                  <a:srgbClr val="C00000"/>
                </a:solidFill>
                <a:latin typeface="Comic Sans MS" pitchFamily="66" charset="0"/>
              </a:rPr>
              <a:t>2. 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Какие отрасли животноводства особенно развиты в нашем крае?</a:t>
            </a: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r>
              <a:rPr lang="ru-RU" sz="2800" dirty="0">
                <a:solidFill>
                  <a:srgbClr val="000099"/>
                </a:solidFill>
                <a:latin typeface="Comic Sans MS" pitchFamily="66" charset="0"/>
              </a:rPr>
              <a:t>      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dirty="0">
              <a:solidFill>
                <a:srgbClr val="000099"/>
              </a:solidFill>
              <a:latin typeface="Comic Sans MS" pitchFamily="66" charset="0"/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ru-RU" sz="2800" dirty="0">
              <a:solidFill>
                <a:srgbClr val="CC00CC"/>
              </a:solidFill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buFontTx/>
              <a:buAutoNum type="arabicPeriod" startAt="3"/>
              <a:defRPr/>
            </a:pPr>
            <a:endParaRPr lang="ru-RU" sz="2800" dirty="0">
              <a:solidFill>
                <a:srgbClr val="0000CC"/>
              </a:solidFill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ru-RU" sz="2800" dirty="0">
              <a:solidFill>
                <a:srgbClr val="A50021"/>
              </a:solidFill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ru-RU" sz="2800" dirty="0">
              <a:solidFill>
                <a:srgbClr val="FF0066"/>
              </a:solidFill>
            </a:endParaRPr>
          </a:p>
          <a:p>
            <a:pPr marL="609600" indent="-609600">
              <a:spcBef>
                <a:spcPct val="20000"/>
              </a:spcBef>
              <a:defRPr/>
            </a:pPr>
            <a:endParaRPr lang="ru-RU" sz="2800" dirty="0">
              <a:solidFill>
                <a:srgbClr val="FF0066"/>
              </a:solidFill>
            </a:endParaRPr>
          </a:p>
        </p:txBody>
      </p:sp>
      <p:pic>
        <p:nvPicPr>
          <p:cNvPr id="36868" name="Рисунок 9" descr="0_80302_a3fba2ca_X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3644900"/>
            <a:ext cx="3816350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Содержимое 8" descr="C:\Users\1\Pictures\2014-05-25\Mail0010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5084763"/>
            <a:ext cx="8651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714488"/>
            <a:ext cx="6858048" cy="4411675"/>
          </a:xfrm>
        </p:spPr>
        <p:txBody>
          <a:bodyPr/>
          <a:lstStyle/>
          <a:p>
            <a:pPr marL="609600" indent="-609600">
              <a:buAutoNum type="arabicPeriod"/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Где могут пригодиться в жизни новые знания?</a:t>
            </a:r>
          </a:p>
          <a:p>
            <a:pPr marL="609600" indent="-609600">
              <a:buNone/>
              <a:defRPr/>
            </a:pPr>
            <a:r>
              <a:rPr lang="ru-RU" dirty="0" smtClean="0">
                <a:solidFill>
                  <a:srgbClr val="000099"/>
                </a:solidFill>
                <a:latin typeface="Comic Sans MS" pitchFamily="66" charset="0"/>
              </a:rPr>
              <a:t>    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2. Кого из ребят вашей группы вы могли бы сегодня назвать лучшими исследователями?</a:t>
            </a:r>
            <a:endParaRPr lang="ru-RU" dirty="0" smtClean="0">
              <a:solidFill>
                <a:srgbClr val="000099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1600201"/>
            <a:ext cx="6072230" cy="2257428"/>
          </a:xfrm>
        </p:spPr>
        <p:txBody>
          <a:bodyPr>
            <a:normAutofit/>
          </a:bodyPr>
          <a:lstStyle/>
          <a:p>
            <a:r>
              <a:rPr lang="ru-RU" b="1" dirty="0" smtClean="0"/>
              <a:t>Подготовить сообщение о любой отрасли животноводства в </a:t>
            </a:r>
            <a:r>
              <a:rPr lang="ru-RU" b="1" smtClean="0"/>
              <a:t>нашем крае.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Фон </a:t>
            </a:r>
            <a:r>
              <a:rPr lang="ru-RU" sz="2400" u="sng" dirty="0">
                <a:hlinkClick r:id="rId2"/>
              </a:rPr>
              <a:t>http://www.fotokanal.com/razdel-78af4d.html</a:t>
            </a:r>
            <a:endParaRPr lang="ru-RU" sz="2400" dirty="0"/>
          </a:p>
          <a:p>
            <a:r>
              <a:rPr lang="ru-RU" sz="2400" dirty="0" smtClean="0"/>
              <a:t>Божья коровка </a:t>
            </a:r>
            <a:r>
              <a:rPr lang="ru-RU" sz="2400" u="sng" dirty="0">
                <a:hlinkClick r:id="rId3"/>
              </a:rPr>
              <a:t>http://</a:t>
            </a:r>
            <a:r>
              <a:rPr lang="ru-RU" sz="2400" u="sng" dirty="0" smtClean="0">
                <a:hlinkClick r:id="rId3"/>
              </a:rPr>
              <a:t>books.konkurentov.net/knigi-raznoe/edu_toys_lupa.html</a:t>
            </a:r>
            <a:endParaRPr lang="ru-RU" sz="2400" u="sng" dirty="0" smtClean="0"/>
          </a:p>
          <a:p>
            <a:r>
              <a:rPr lang="ru-RU" sz="2400" u="sng" dirty="0" smtClean="0"/>
              <a:t>Мальчик </a:t>
            </a:r>
            <a:r>
              <a:rPr lang="ru-RU" sz="2400" u="sng" dirty="0">
                <a:hlinkClick r:id="rId4"/>
              </a:rPr>
              <a:t>http://900igr.net/fotografii/okruzhajuschij-mir/Poleznye-iskopaemye-i-mineraly/032-My-issledovateli.html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1.Какое растение корнями не прикрепляется ко дну водоема?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а)рогоз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б)ряска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в)кувшинка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2.У какого растения листья плавают на поверхности водоема?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а)у стрелолиста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б)у водорослей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в)у кубышки</a:t>
            </a:r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Тест "Жизнь пресного водоема "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102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Тест "Жизнь пресного водоема "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3.Укакого растения семена собраны в коричневый початок?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а)у камыша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б)у рогоза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в)у тростника</a:t>
            </a:r>
          </a:p>
          <a:p>
            <a:pPr eaLnBrk="1" hangingPunct="1">
              <a:buFontTx/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4.Ягоды какого растения собирают на болотах?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а)клюкву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б)малину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в)чернику</a:t>
            </a:r>
          </a:p>
          <a:p>
            <a:pPr eaLnBrk="1" hangingPunct="1">
              <a:buFontTx/>
              <a:buNone/>
            </a:pPr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2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5.Какое растение является хищным?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а)ряска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б)рогоз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в)росянка</a:t>
            </a:r>
          </a:p>
          <a:p>
            <a:pPr eaLnBrk="1" hangingPunct="1">
              <a:buFontTx/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6.Почему клопы-водомерки не тонут?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а)они очень легкие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б)они умеют плавать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в)их ножки покрыты жиром</a:t>
            </a:r>
          </a:p>
          <a:p>
            <a:pPr eaLnBrk="1" hangingPunct="1">
              <a:buFontTx/>
              <a:buNone/>
            </a:pPr>
            <a:endParaRPr lang="ru-RU" sz="2400" dirty="0" smtClean="0">
              <a:solidFill>
                <a:srgbClr val="0000FF"/>
              </a:solidFill>
            </a:endParaRPr>
          </a:p>
        </p:txBody>
      </p:sp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Тест "Жизнь пресного водоема "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7.Чем питаются раки?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а)остатками мертвых животных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б)растениями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в)личинками насекомых</a:t>
            </a:r>
          </a:p>
          <a:p>
            <a:pPr eaLnBrk="1" hangingPunct="1">
              <a:buFontTx/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8.Какой моллюск не является двустворчатым?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а)катушка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б)перловица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в)беззубка</a:t>
            </a:r>
          </a:p>
          <a:p>
            <a:pPr eaLnBrk="1" hangingPunct="1">
              <a:buFontTx/>
              <a:buNone/>
            </a:pPr>
            <a:endParaRPr lang="ru-RU" sz="2400" dirty="0" smtClean="0">
              <a:solidFill>
                <a:srgbClr val="0000FF"/>
              </a:solidFill>
            </a:endParaRP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Тест "Жизнь пресного водоема "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1638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9.Кого ученые называют живыми «фильтрами»водоемов?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а)раков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б)лягушек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в)моллюсков</a:t>
            </a:r>
          </a:p>
          <a:p>
            <a:pPr eaLnBrk="1" hangingPunct="1">
              <a:buFontTx/>
              <a:buNone/>
            </a:pPr>
            <a:endParaRPr lang="ru-RU" sz="2400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10.Кого ученые называют санитаром водоема?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а)прудовика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б)рака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в)цаплю</a:t>
            </a: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Тест "Жизнь пресного водоема "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174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800000"/>
                </a:solidFill>
              </a:rPr>
              <a:t>Проверь себя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400" smtClean="0">
                <a:solidFill>
                  <a:srgbClr val="009900"/>
                </a:solidFill>
              </a:rPr>
              <a:t>1-б          6-в    </a:t>
            </a:r>
          </a:p>
          <a:p>
            <a:pPr eaLnBrk="1" hangingPunct="1">
              <a:buFontTx/>
              <a:buNone/>
            </a:pPr>
            <a:r>
              <a:rPr lang="ru-RU" sz="4400" smtClean="0">
                <a:solidFill>
                  <a:srgbClr val="009900"/>
                </a:solidFill>
              </a:rPr>
              <a:t>2-в          7-а</a:t>
            </a:r>
          </a:p>
          <a:p>
            <a:pPr eaLnBrk="1" hangingPunct="1">
              <a:buFontTx/>
              <a:buNone/>
            </a:pPr>
            <a:r>
              <a:rPr lang="ru-RU" sz="4400" smtClean="0">
                <a:solidFill>
                  <a:srgbClr val="009900"/>
                </a:solidFill>
              </a:rPr>
              <a:t>3-б          8-а</a:t>
            </a:r>
          </a:p>
          <a:p>
            <a:pPr eaLnBrk="1" hangingPunct="1">
              <a:buFontTx/>
              <a:buNone/>
            </a:pPr>
            <a:r>
              <a:rPr lang="ru-RU" sz="4400" smtClean="0">
                <a:solidFill>
                  <a:srgbClr val="009900"/>
                </a:solidFill>
              </a:rPr>
              <a:t>4-а          9-в</a:t>
            </a:r>
          </a:p>
          <a:p>
            <a:pPr eaLnBrk="1" hangingPunct="1">
              <a:buFontTx/>
              <a:buNone/>
            </a:pPr>
            <a:r>
              <a:rPr lang="ru-RU" sz="4400" smtClean="0">
                <a:solidFill>
                  <a:srgbClr val="009900"/>
                </a:solidFill>
              </a:rPr>
              <a:t>5-в          10-б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smtClean="0">
                <a:solidFill>
                  <a:srgbClr val="FF0000"/>
                </a:solidFill>
              </a:rPr>
              <a:t> - это наука о разведении культурных сельскохозяйственных растений.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44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smtClean="0">
                <a:solidFill>
                  <a:srgbClr val="FF0000"/>
                </a:solidFill>
              </a:rPr>
              <a:t>                           С.И.Ожегов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1403350" y="549275"/>
            <a:ext cx="6048375" cy="868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0000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Растениеводство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619</Words>
  <Application>Microsoft Office PowerPoint</Application>
  <PresentationFormat>Экран (4:3)</PresentationFormat>
  <Paragraphs>157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Растениеводство и животноводство в нашем крае. </vt:lpstr>
      <vt:lpstr>Цели урока:</vt:lpstr>
      <vt:lpstr>Слайд 3</vt:lpstr>
      <vt:lpstr>Слайд 4</vt:lpstr>
      <vt:lpstr>Слайд 5</vt:lpstr>
      <vt:lpstr>Слайд 6</vt:lpstr>
      <vt:lpstr>Слайд 7</vt:lpstr>
      <vt:lpstr>Проверь себя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ФИЗМИНУТКА</vt:lpstr>
      <vt:lpstr>Слайд 17</vt:lpstr>
      <vt:lpstr>Слайд 18</vt:lpstr>
      <vt:lpstr>Слайд 19</vt:lpstr>
      <vt:lpstr>Слайд 20</vt:lpstr>
      <vt:lpstr>Слайд 21</vt:lpstr>
      <vt:lpstr>Слайд 22</vt:lpstr>
      <vt:lpstr>Какие  профессии животноводов вы знаете?</vt:lpstr>
      <vt:lpstr>ПОДВЕДЁМ ИТОГИ</vt:lpstr>
      <vt:lpstr>РЕФЛЕКСИЯ</vt:lpstr>
      <vt:lpstr>ДОМАШНЕЕ ЗАДАНИЕ</vt:lpstr>
      <vt:lpstr>Использованные 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окружающий мир</dc:subject>
  <dc:creator>corowina</dc:creator>
  <cp:lastModifiedBy>WinDJ</cp:lastModifiedBy>
  <cp:revision>56</cp:revision>
  <dcterms:created xsi:type="dcterms:W3CDTF">2014-06-09T16:28:21Z</dcterms:created>
  <dcterms:modified xsi:type="dcterms:W3CDTF">2021-11-25T15:52:16Z</dcterms:modified>
</cp:coreProperties>
</file>