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image/x-wmf" Extension="w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wmf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4" r:id="rId3"/>
    <p:sldId id="258" r:id="rId4"/>
    <p:sldId id="260" r:id="rId5"/>
    <p:sldId id="259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70" r:id="rId14"/>
    <p:sldId id="272" r:id="rId15"/>
    <p:sldId id="271" r:id="rId16"/>
    <p:sldId id="269" r:id="rId17"/>
    <p:sldId id="273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E2E2"/>
    <a:srgbClr val="DF03CF"/>
    <a:srgbClr val="5E02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473" autoAdjust="0"/>
  </p:normalViewPr>
  <p:slideViewPr>
    <p:cSldViewPr>
      <p:cViewPr varScale="1">
        <p:scale>
          <a:sx n="47" d="100"/>
          <a:sy n="47" d="100"/>
        </p:scale>
        <p:origin x="522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6D916E7-7944-43E7-BD3F-EA0597546DCF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A963118-0476-4DF5-9614-2D8E3610A8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8714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ctr">
              <a:lnSpc>
                <a:spcPct val="115000"/>
              </a:lnSpc>
              <a:spcBef>
                <a:spcPct val="0"/>
              </a:spcBef>
              <a:spcAft>
                <a:spcPts val="125"/>
              </a:spcAft>
            </a:pPr>
            <a:endParaRPr 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DC1DC52-D212-4B0E-AEF9-FA1EDA7C33B4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1362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D9AEB-5E5E-49FF-B431-684B4725C801}" type="datetimeFigureOut">
              <a:rPr lang="en-US"/>
              <a:pPr>
                <a:defRPr/>
              </a:pPr>
              <a:t>4/12/2022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844C2-1AE0-4EE1-ADBC-FB215D70DD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8FF18-6316-4B32-851C-45E1667BE0A6}" type="datetimeFigureOut">
              <a:rPr lang="en-US"/>
              <a:pPr>
                <a:defRPr/>
              </a:pPr>
              <a:t>4/12/2022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4A3CB-A111-487D-BC98-2498C63096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111CC-49BF-4106-9D03-4847A2814A37}" type="datetimeFigureOut">
              <a:rPr lang="en-US"/>
              <a:pPr>
                <a:defRPr/>
              </a:pPr>
              <a:t>4/12/2022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1B1D2-EBFC-4190-AE22-F97EF5C6DF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8F704-C648-4FFF-BD95-D3DC553DE85F}" type="datetimeFigureOut">
              <a:rPr lang="en-US"/>
              <a:pPr>
                <a:defRPr/>
              </a:pPr>
              <a:t>4/12/2022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EA456-3B20-4A96-8377-C762486741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71575-2ED2-404C-88D1-179E21E33116}" type="datetimeFigureOut">
              <a:rPr lang="en-US"/>
              <a:pPr>
                <a:defRPr/>
              </a:pPr>
              <a:t>4/12/2022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49E1D-92F0-4BB8-90E9-667336CB7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1CF31-F4C6-4369-BC51-7BB1F60493C8}" type="datetimeFigureOut">
              <a:rPr lang="en-US"/>
              <a:pPr>
                <a:defRPr/>
              </a:pPr>
              <a:t>4/12/2022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24CAF-F052-4495-B039-A161A17731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11456-2E25-4A15-92F6-07DD5F01F907}" type="datetimeFigureOut">
              <a:rPr lang="en-US"/>
              <a:pPr>
                <a:defRPr/>
              </a:pPr>
              <a:t>4/12/2022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0C839-B027-4736-8D7B-22917CB9CD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60E79-7A1A-4CAB-A03F-A4C6ADABF495}" type="datetimeFigureOut">
              <a:rPr lang="en-US"/>
              <a:pPr>
                <a:defRPr/>
              </a:pPr>
              <a:t>4/12/2022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60637-E4BE-44BA-8919-387E8D3EB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4DED9-151A-4F11-B54E-46FBF2BB1771}" type="datetimeFigureOut">
              <a:rPr lang="en-US"/>
              <a:pPr>
                <a:defRPr/>
              </a:pPr>
              <a:t>4/12/2022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8F239-AC36-4F21-9060-0C070155BE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E6D3C-F87F-41D6-A79D-82BB5518510B}" type="datetimeFigureOut">
              <a:rPr lang="en-US"/>
              <a:pPr>
                <a:defRPr/>
              </a:pPr>
              <a:t>4/12/2022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D4370-BD33-480E-BED6-E2AD312D15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C9390-CA6C-49E8-A8D1-DD0C58833968}" type="datetimeFigureOut">
              <a:rPr lang="en-US"/>
              <a:pPr>
                <a:defRPr/>
              </a:pPr>
              <a:t>4/12/2022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B9BBB-D6C2-431D-9F57-C965ABD867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AA8987-4712-44DE-A62D-E01C75C98C1C}" type="datetimeFigureOut">
              <a:rPr lang="en-US"/>
              <a:pPr>
                <a:defRPr/>
              </a:pPr>
              <a:t>4/12/2022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7DF4C19-F295-40CD-9F15-1AE09F7320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93;&#1091;&#1076;.&#1087;&#1077;&#1076;.&#1076;&#1088;&#1072;&#1084;.&#1091;&#1088;\&#1053;&#1080;&#1082;&#1086;&#1083;&#1072;&#1077;&#1074;&#1072;%20-%20&#1047;&#1086;&#1083;&#1086;&#1090;&#1072;&#1103;%20&#1103;&#1088;&#1084;&#1072;&#1088;&#1082;&#1072;%20+%20.mp3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38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12" Type="http://schemas.openxmlformats.org/officeDocument/2006/relationships/image" Target="../media/image3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Users\Rudy\Desktop\0_4fddc_e51fc6bf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5791200" y="5486400"/>
            <a:ext cx="33528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B0F0"/>
                </a:solidFill>
                <a:latin typeface="Calibri" pitchFamily="34" charset="0"/>
              </a:rPr>
              <a:t>Презентацию разработала:</a:t>
            </a:r>
          </a:p>
          <a:p>
            <a:r>
              <a:rPr lang="ru-RU">
                <a:solidFill>
                  <a:srgbClr val="00B0F0"/>
                </a:solidFill>
                <a:latin typeface="Calibri" pitchFamily="34" charset="0"/>
              </a:rPr>
              <a:t>Учитель музыки</a:t>
            </a:r>
          </a:p>
          <a:p>
            <a:r>
              <a:rPr lang="ru-RU">
                <a:solidFill>
                  <a:srgbClr val="00B0F0"/>
                </a:solidFill>
                <a:latin typeface="Calibri" pitchFamily="34" charset="0"/>
              </a:rPr>
              <a:t>МОУ «СОШ д. Звягино» </a:t>
            </a:r>
          </a:p>
          <a:p>
            <a:r>
              <a:rPr lang="ru-RU">
                <a:solidFill>
                  <a:srgbClr val="00B0F0"/>
                </a:solidFill>
                <a:latin typeface="Calibri" pitchFamily="34" charset="0"/>
              </a:rPr>
              <a:t>Тараканова Татьяна Олеговна</a:t>
            </a: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0" y="152400"/>
            <a:ext cx="8001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>
                <a:solidFill>
                  <a:srgbClr val="FFFF00"/>
                </a:solidFill>
                <a:latin typeface="Calibri" pitchFamily="34" charset="0"/>
              </a:rPr>
              <a:t>«Все виды искусств служат величайшему из искусств —искусству жить на земле» </a:t>
            </a:r>
          </a:p>
          <a:p>
            <a:r>
              <a:rPr lang="ru-RU" sz="2400" i="1">
                <a:solidFill>
                  <a:srgbClr val="FFFF00"/>
                </a:solidFill>
                <a:latin typeface="Calibri" pitchFamily="34" charset="0"/>
              </a:rPr>
              <a:t>                                                                                                 Б.Брехт.</a:t>
            </a:r>
          </a:p>
        </p:txBody>
      </p:sp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228600" y="1981200"/>
            <a:ext cx="86106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>
                <a:solidFill>
                  <a:srgbClr val="00B0F0"/>
                </a:solidFill>
                <a:latin typeface="Calibri" pitchFamily="34" charset="0"/>
              </a:rPr>
              <a:t>Тема: Декоративно–прикладное искусство – явление народного творчества.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3" descr="http://www.webartplus.narod.ru/ural/ur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19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Прямоугольник 4"/>
          <p:cNvSpPr>
            <a:spLocks noChangeArrowheads="1"/>
          </p:cNvSpPr>
          <p:nvPr/>
        </p:nvSpPr>
        <p:spPr bwMode="auto">
          <a:xfrm>
            <a:off x="0" y="3810000"/>
            <a:ext cx="2895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Птица-лебедь на шесте. Скульптура XIX в. Пермский р-н. с. Ляды</a:t>
            </a:r>
          </a:p>
        </p:txBody>
      </p:sp>
      <p:pic>
        <p:nvPicPr>
          <p:cNvPr id="24580" name="Рисунок 5" descr="http://www.webartplus.narod.ru/ural/ur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095500"/>
            <a:ext cx="32004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Прямоугольник 6"/>
          <p:cNvSpPr>
            <a:spLocks noChangeArrowheads="1"/>
          </p:cNvSpPr>
          <p:nvPr/>
        </p:nvSpPr>
        <p:spPr bwMode="auto">
          <a:xfrm>
            <a:off x="2819400" y="1143000"/>
            <a:ext cx="2743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       Шкаф-поставец. XIX в. Соликамский р-н, д. Ескина</a:t>
            </a:r>
          </a:p>
        </p:txBody>
      </p:sp>
      <p:pic>
        <p:nvPicPr>
          <p:cNvPr id="24582" name="Рисунок 8" descr="http://www.webartplus.narod.ru/ural/ur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0"/>
            <a:ext cx="31242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Прямоугольник 9"/>
          <p:cNvSpPr>
            <a:spLocks noChangeArrowheads="1"/>
          </p:cNvSpPr>
          <p:nvPr/>
        </p:nvSpPr>
        <p:spPr bwMode="auto">
          <a:xfrm>
            <a:off x="6019800" y="4267200"/>
            <a:ext cx="3124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Неизвестный мастер. Солнце и гирлянда. Роспись дверцы шкафа. Конец XIX — начало XX 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3" descr="http://www.webartplus.narod.ru/ural/ur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Прямоугольник 4"/>
          <p:cNvSpPr>
            <a:spLocks noChangeArrowheads="1"/>
          </p:cNvSpPr>
          <p:nvPr/>
        </p:nvSpPr>
        <p:spPr bwMode="auto">
          <a:xfrm>
            <a:off x="0" y="6396038"/>
            <a:ext cx="9144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Солярный знак на воротах, дворах, шкафчиках, стенах, ставнях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3" descr="http://www.webartplus.narod.ru/ural/ur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667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Прямоугольник 4"/>
          <p:cNvSpPr>
            <a:spLocks noChangeArrowheads="1"/>
          </p:cNvSpPr>
          <p:nvPr/>
        </p:nvSpPr>
        <p:spPr bwMode="auto">
          <a:xfrm>
            <a:off x="2667000" y="0"/>
            <a:ext cx="6477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Прялка. Роспись лопасти. Рубеж XIX-XX вв. Очеркский р-н, д. Верхняя Талица</a:t>
            </a:r>
          </a:p>
        </p:txBody>
      </p:sp>
      <p:pic>
        <p:nvPicPr>
          <p:cNvPr id="26628" name="Рисунок 5" descr="http://www.webartplus.narod.ru/ural/ur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609600"/>
            <a:ext cx="33528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Прямоугольник 6"/>
          <p:cNvSpPr>
            <a:spLocks noChangeArrowheads="1"/>
          </p:cNvSpPr>
          <p:nvPr/>
        </p:nvSpPr>
        <p:spPr bwMode="auto">
          <a:xfrm>
            <a:off x="6019800" y="762000"/>
            <a:ext cx="2514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В.К. Рябков. Цветущий сад с птицами. 1897. Роспись горницы</a:t>
            </a:r>
          </a:p>
        </p:txBody>
      </p:sp>
      <p:pic>
        <p:nvPicPr>
          <p:cNvPr id="26630" name="Рисунок 7" descr="http://www.webartplus.narod.ru/ural/ur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8850" y="1619250"/>
            <a:ext cx="3105150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Прямоугольник 9"/>
          <p:cNvSpPr>
            <a:spLocks noChangeArrowheads="1"/>
          </p:cNvSpPr>
          <p:nvPr/>
        </p:nvSpPr>
        <p:spPr bwMode="auto">
          <a:xfrm>
            <a:off x="0" y="4826000"/>
            <a:ext cx="60198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. Основой содержания росписи ярусов крестьянской избы в процессе ее формирования служили связи обжитого пространства с окружающим миром: для нижнего яруса связь с матушкой-землей, нижней сферой мироздания; для верхнего — с небом, солнцем, верховными культами; средний ярус — мир человека — ориентирован на связь с реальными мифологизированными обитателями земли.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1" name="Рисунок 3" descr="http://www.webartplus.narod.ru/ural/ur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67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Рисунок 4" descr="http://www.webartplus.narod.ru/ural/ur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0"/>
            <a:ext cx="48768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Прямоугольник 5"/>
          <p:cNvSpPr>
            <a:spLocks noChangeArrowheads="1"/>
          </p:cNvSpPr>
          <p:nvPr/>
        </p:nvSpPr>
        <p:spPr bwMode="auto">
          <a:xfrm>
            <a:off x="4419600" y="5791200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Вислый шкаф. Роспись дверки. Рубеж XIX–XXвв. Красновишерский р-н, д. Ратегово.</a:t>
            </a:r>
          </a:p>
        </p:txBody>
      </p:sp>
      <p:sp>
        <p:nvSpPr>
          <p:cNvPr id="27654" name="Прямоугольник 6"/>
          <p:cNvSpPr>
            <a:spLocks noChangeArrowheads="1"/>
          </p:cNvSpPr>
          <p:nvPr/>
        </p:nvSpPr>
        <p:spPr bwMode="auto">
          <a:xfrm>
            <a:off x="4343400" y="3733800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"Царские кудри". Роспись нижнего яруса стен горницы. Нач. XX 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3" descr="http://www.webartplus.narod.ru/ural/ur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05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Прямоугольник 4"/>
          <p:cNvSpPr>
            <a:spLocks noChangeArrowheads="1"/>
          </p:cNvSpPr>
          <p:nvPr/>
        </p:nvSpPr>
        <p:spPr bwMode="auto">
          <a:xfrm>
            <a:off x="3505200" y="0"/>
            <a:ext cx="56388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Основу росписи среднего яруса составлял растительный орнамент. Главными его мотивами являлись дерево, куст, букет, иногда цветы, поставленные в вазу.</a:t>
            </a:r>
          </a:p>
        </p:txBody>
      </p:sp>
      <p:sp>
        <p:nvSpPr>
          <p:cNvPr id="28676" name="Прямоугольник 5"/>
          <p:cNvSpPr>
            <a:spLocks noChangeArrowheads="1"/>
          </p:cNvSpPr>
          <p:nvPr/>
        </p:nvSpPr>
        <p:spPr bwMode="auto">
          <a:xfrm>
            <a:off x="3505200" y="6211888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П. и Е. Мальцевы.Дерево в вазоне. 1904-1910 гг. Роспись двери в чулан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6477000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Весь нижний ярус избы, опоясанный лавками, открытые взгляду нижние венцы сруба, основание печи, низ дощатых перегородок разделывали "под мрамор", позднее — "под кирпич" и "царскими кудрями".</a:t>
            </a:r>
            <a:br>
              <a:rPr lang="ru-RU" dirty="0" smtClean="0"/>
            </a:br>
            <a:r>
              <a:rPr lang="ru-RU" dirty="0" smtClean="0"/>
              <a:t>       Мифологическая и поэтическая связь нижнего яруса дома с землей основу. Образ "домового", "хозяина" являлся отголоском реального обряда, когда умерших членов семьи погребали в доме у очага. Дом осознавался жилищем не только живых, но и предков, связывая тем самым поколения*.</a:t>
            </a:r>
            <a:br>
              <a:rPr lang="ru-RU" dirty="0" smtClean="0"/>
            </a:br>
            <a:r>
              <a:rPr lang="ru-RU" dirty="0" smtClean="0"/>
              <a:t>       В картине мира, которую воплощает в себе дом, элементы среднего яруса интерьера — стены, двери, окна, простенки между ними — это нечто промежуточное между миром небесным и миром подземным, т.е. верхним и нижним ярусами. </a:t>
            </a:r>
            <a:br>
              <a:rPr lang="ru-RU" dirty="0" smtClean="0"/>
            </a:br>
            <a:r>
              <a:rPr lang="ru-RU" dirty="0" smtClean="0"/>
              <a:t>       Огромная роль в росписи крестьянского дома отводилась окнам и дверям. Помимо общения с внешним миром, они выполняли функцию охранителей. На них и около них всегда присутствовали магические мотивы, охранительные знаки и изображения птиц и зверей, имеющие, по преданиям старины, защитную силу.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Самый верхний ярус, потолок в доме — это его "небо". Мотивы, украшавшие потолок, связывались с солнцем, светилом, дарующим жизнь всему земному, от которого зависела судьба крестьянина. Поэтому не случайно изображение круга, а позднее — вейка в домовой росписи.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2362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22" name="TextBox 5"/>
          <p:cNvSpPr txBox="1">
            <a:spLocks noChangeArrowheads="1"/>
          </p:cNvSpPr>
          <p:nvPr/>
        </p:nvSpPr>
        <p:spPr bwMode="auto">
          <a:xfrm>
            <a:off x="0" y="0"/>
            <a:ext cx="9144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alibri" pitchFamily="34" charset="0"/>
              </a:rPr>
              <a:t>Специфика содержания народного декоративного искусства проявляется в его способности к обобщениям самого широкого плана и отражению сложных представлений, подчиненных единой концепции утверждения значимости жизни и важности всего того, что помогает в ней человеку, — концепции жизнелюбия.</a:t>
            </a:r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24" name="Рисунок 3" descr="http://www.webartplus.narod.ru/ural/ur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2400" cy="11731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Вывод: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1747" name="TextBox 3"/>
          <p:cNvSpPr txBox="1">
            <a:spLocks noChangeArrowheads="1"/>
          </p:cNvSpPr>
          <p:nvPr/>
        </p:nvSpPr>
        <p:spPr bwMode="auto">
          <a:xfrm>
            <a:off x="990600" y="1447800"/>
            <a:ext cx="6705600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alibri" pitchFamily="34" charset="0"/>
              </a:rPr>
              <a:t>Изделие сработанные старыми и современными художниками неизменно вызывают восхищение посетителей, а у некоторых появляется желание следовать примеру известных мастеров.</a:t>
            </a:r>
          </a:p>
          <a:p>
            <a:r>
              <a:rPr lang="ru-RU" sz="2000">
                <a:latin typeface="Calibri" pitchFamily="34" charset="0"/>
              </a:rPr>
              <a:t>   Каждому кто соприкасается с произведениями декоративно-прикладного искусства, важно не оставаться праздными зрителями, а стремиться быть исследователями, всякий раз пытаясь понять, какими художественными и техническими приемами мастер смог достичь совершенства. </a:t>
            </a:r>
          </a:p>
          <a:p>
            <a:r>
              <a:rPr lang="ru-RU" sz="2000">
                <a:latin typeface="Calibri" pitchFamily="34" charset="0"/>
              </a:rPr>
              <a:t>    Многое из того что каждый из вас попытается любовно сделать своими руками , будет доставлять людям наслаждение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382000" cy="10207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00B0F0"/>
                </a:solidFill>
              </a:rPr>
              <a:t>ЦЕЛЬ: </a:t>
            </a:r>
            <a:r>
              <a:rPr lang="ru-RU" sz="3200" dirty="0" smtClean="0">
                <a:solidFill>
                  <a:srgbClr val="00B0F0"/>
                </a:solidFill>
              </a:rPr>
              <a:t>Решение проблемы приобщения к декоративно-прикладному искусству, с целью сохранения и приумножения традиций.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" y="2057400"/>
            <a:ext cx="7391400" cy="2586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Задачи: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dirty="0">
                <a:latin typeface="+mn-lt"/>
                <a:cs typeface="+mn-cs"/>
              </a:rPr>
              <a:t>Обучающая – формирование знаний об особенностях художественных образов декоративно-прикладного искусства, как отражение практических и эстетических потребностей человека.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dirty="0">
                <a:latin typeface="+mn-lt"/>
                <a:cs typeface="+mn-cs"/>
              </a:rPr>
              <a:t>Воспитывающая – формирование сознательного и увлеченного отношения к декоративно-прикладному искусству.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dirty="0">
                <a:latin typeface="+mn-lt"/>
                <a:cs typeface="+mn-cs"/>
              </a:rPr>
              <a:t>Развивающая – формирование умений выделять главное и систематизировать полученные знания, развитие воображения, воли, памяти и эмоций.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C:\Users\Rudy\Desktop\мамуля\худ.пед.драм.ур\36476575_Smirnov_Sergey_Ivanovich_yaRMARKA_V_PRESTOLNUYY_D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Box 5"/>
          <p:cNvSpPr txBox="1">
            <a:spLocks noChangeArrowheads="1"/>
          </p:cNvSpPr>
          <p:nvPr/>
        </p:nvSpPr>
        <p:spPr bwMode="auto">
          <a:xfrm>
            <a:off x="0" y="0"/>
            <a:ext cx="7239000" cy="23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i="1">
                <a:solidFill>
                  <a:srgbClr val="DF03CF"/>
                </a:solidFill>
                <a:latin typeface="Calibri" pitchFamily="34" charset="0"/>
              </a:rPr>
              <a:t>Внимание! Внимание! Внимание! </a:t>
            </a:r>
            <a:br>
              <a:rPr lang="ru-RU" sz="3200" i="1">
                <a:solidFill>
                  <a:srgbClr val="DF03CF"/>
                </a:solidFill>
                <a:latin typeface="Calibri" pitchFamily="34" charset="0"/>
              </a:rPr>
            </a:br>
            <a:r>
              <a:rPr lang="ru-RU" sz="3200" i="1">
                <a:solidFill>
                  <a:srgbClr val="DF03CF"/>
                </a:solidFill>
                <a:latin typeface="Calibri" pitchFamily="34" charset="0"/>
              </a:rPr>
              <a:t>Открывается веселое гуляние! </a:t>
            </a:r>
            <a:br>
              <a:rPr lang="ru-RU" sz="3200" i="1">
                <a:solidFill>
                  <a:srgbClr val="DF03CF"/>
                </a:solidFill>
                <a:latin typeface="Calibri" pitchFamily="34" charset="0"/>
              </a:rPr>
            </a:br>
            <a:r>
              <a:rPr lang="ru-RU" sz="3200" i="1">
                <a:solidFill>
                  <a:srgbClr val="DF03CF"/>
                </a:solidFill>
                <a:latin typeface="Calibri" pitchFamily="34" charset="0"/>
              </a:rPr>
              <a:t>Торопись, честной народ, </a:t>
            </a:r>
            <a:br>
              <a:rPr lang="ru-RU" sz="3200" i="1">
                <a:solidFill>
                  <a:srgbClr val="DF03CF"/>
                </a:solidFill>
                <a:latin typeface="Calibri" pitchFamily="34" charset="0"/>
              </a:rPr>
            </a:br>
            <a:r>
              <a:rPr lang="ru-RU" sz="3200" i="1">
                <a:solidFill>
                  <a:srgbClr val="DF03CF"/>
                </a:solidFill>
                <a:latin typeface="Calibri" pitchFamily="34" charset="0"/>
              </a:rPr>
              <a:t>Тебя ярмарка зовет! </a:t>
            </a:r>
          </a:p>
          <a:p>
            <a:endParaRPr lang="ru-RU">
              <a:latin typeface="Calibri" pitchFamily="34" charset="0"/>
            </a:endParaRPr>
          </a:p>
        </p:txBody>
      </p:sp>
      <p:pic>
        <p:nvPicPr>
          <p:cNvPr id="7" name="Николаева - Золотая ярмарка +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239000" y="3581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 descr="C:\Users\Rudy\Desktop\мамуля\худ.пед.драм.ур\gorod_masterov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0"/>
            <a:ext cx="91297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C:\Users\Rudy\Desktop\мамуля\худ.пед.драм.ур\1293470630_img_106555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 descr="C:\Users\Rudy\Desktop\мамуля\худ.пед.драм.ур\t00687p018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 descr="C:\Users\Rudy\Desktop\мамуля\худ.пед.драм.ур\1252995900_na-yarmarke-ot-varenika-do-venik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960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 descr="C:\Users\Rudy\Desktop\мамуля\худ.пед.драм.ур\8978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960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 descr="C:\Users\Rudy\Desktop\мамуля\худ.пед.драм.ур\0005-004-JArmarka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1350" y="0"/>
            <a:ext cx="978535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7" descr="C:\Users\Rudy\Desktop\мамуля\худ.пед.драм.ур\4974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960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8" descr="C:\Users\Rudy\Desktop\мамуля\худ.пед.драм.ур\page_88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960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5" name="Picture 2" descr="C:\Users\Rudy\Desktop\мамуля\худ.пед.драм.ур\2765_13122868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Users\Rudy\Desktop\мамуля\худ.пед.драм.ур\j104589_127290094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95600"/>
            <a:ext cx="48768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C:\Users\Rudy\Desktop\мамуля\худ.пед.драм.ур\cebaeaa0cf3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95600"/>
            <a:ext cx="4970463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C:\Users\Rudy\Desktop\мамуля\худ.пед.драм.ур\1304589934_3678787471_4ee367473c_b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895600"/>
            <a:ext cx="516413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C:\Users\Rudy\Desktop\мамуля\худ.пед.драм.ур\a9b1b3a4400d9b0a11e4da4d0ca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895600"/>
            <a:ext cx="5181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C:\Users\Rudy\Desktop\мамуля\худ.пед.драм.ур\0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95600"/>
            <a:ext cx="5257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 descr="C:\Users\Rudy\Desktop\мамуля\худ.пед.драм.ур\2b5ece7316af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5257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C:\Users\Rudy\Desktop\мамуля\худ.пед.драм.ур\094686efbf26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52578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" descr="Маски-подвески из слоновой кости. Бенин. 15—16 вв. Музей искусства примитивов (Нью-Йорк) и Британский музей (Лондон)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86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2"/>
          <p:cNvSpPr>
            <a:spLocks noChangeArrowheads="1"/>
          </p:cNvSpPr>
          <p:nvPr/>
        </p:nvSpPr>
        <p:spPr bwMode="auto">
          <a:xfrm>
            <a:off x="2209800" y="0"/>
            <a:ext cx="6934200" cy="5842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600">
                <a:solidFill>
                  <a:srgbClr val="000000"/>
                </a:solidFill>
              </a:rPr>
              <a:t>        Маски-подвески из слоновой кости. Бенин. 15—16 вв. Музей искусства примитивов (Нью-Йорк) и Британский музей (Лондон).</a:t>
            </a:r>
            <a:endParaRPr lang="ru-RU" sz="1600"/>
          </a:p>
        </p:txBody>
      </p:sp>
      <p:pic>
        <p:nvPicPr>
          <p:cNvPr id="19460" name="Picture 3" descr="Декоративно-прикладное искусство. Светильник. Керамика. Нигерия. Музей этнографии. Гамбург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533400"/>
            <a:ext cx="2476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Rectangle 4"/>
          <p:cNvSpPr>
            <a:spLocks noChangeArrowheads="1"/>
          </p:cNvSpPr>
          <p:nvPr/>
        </p:nvSpPr>
        <p:spPr bwMode="auto">
          <a:xfrm>
            <a:off x="4724400" y="609600"/>
            <a:ext cx="4419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600">
                <a:solidFill>
                  <a:srgbClr val="000000"/>
                </a:solidFill>
              </a:rPr>
              <a:t>        Декоративно-прикладное искусство. Светильник. Керамика. Нигерия. Музей этнографии. Гамбург.</a:t>
            </a:r>
            <a:endParaRPr lang="ru-RU" sz="1600"/>
          </a:p>
        </p:txBody>
      </p:sp>
      <p:pic>
        <p:nvPicPr>
          <p:cNvPr id="19462" name="Picture 5" descr="Декоративно-прикладное искусство. Бра в стиле П.Гутьера. Бронза, чеканка, золочение. Франция. 2-я пол. 18 в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447800"/>
            <a:ext cx="1676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Rectangle 6"/>
          <p:cNvSpPr>
            <a:spLocks noChangeArrowheads="1"/>
          </p:cNvSpPr>
          <p:nvPr/>
        </p:nvSpPr>
        <p:spPr bwMode="auto">
          <a:xfrm>
            <a:off x="6400800" y="1447800"/>
            <a:ext cx="27432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600">
                <a:solidFill>
                  <a:srgbClr val="000000"/>
                </a:solidFill>
              </a:rPr>
              <a:t>        Декоративно-прикладное искусство. Бра в стиле П.Гутьера. Бронза, чеканка, золочение. Франция. 2-я пол. 18 в.</a:t>
            </a:r>
            <a:endParaRPr lang="ru-RU" sz="1600"/>
          </a:p>
        </p:txBody>
      </p:sp>
      <p:pic>
        <p:nvPicPr>
          <p:cNvPr id="19464" name="Picture 7" descr="Декоративно-прикладное искусство. Столик для письма. Дерево, лак. Япония. Ок. 1605. Национальный музей. Токио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971800"/>
            <a:ext cx="2743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5" name="Rectangle 8"/>
          <p:cNvSpPr>
            <a:spLocks noChangeArrowheads="1"/>
          </p:cNvSpPr>
          <p:nvPr/>
        </p:nvSpPr>
        <p:spPr bwMode="auto">
          <a:xfrm>
            <a:off x="3200400" y="5780088"/>
            <a:ext cx="32004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600">
                <a:solidFill>
                  <a:srgbClr val="000000"/>
                </a:solidFill>
              </a:rPr>
              <a:t>        Декоративно-прикладное искусство. Столик для письма. Дерево, лак. Япония. Ок. 1605. Национальный музей. Токио.</a:t>
            </a:r>
            <a:endParaRPr lang="ru-RU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" descr="Декоративно-прикладное искусство. Камин. Сталь и золочённая медь. Тула. Конец 18 в. Музей Виктории и Альберта. Лондон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4194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3352800" y="0"/>
            <a:ext cx="5791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600">
                <a:solidFill>
                  <a:srgbClr val="000000"/>
                </a:solidFill>
              </a:rPr>
              <a:t>        Декоративно-прикладное искусство. Камин. Сталь и золочённая медь. Тула. Конец 18 в. Музей Виктории и Альберта. Лондон.</a:t>
            </a:r>
            <a:endParaRPr lang="ru-RU" sz="1600"/>
          </a:p>
        </p:txBody>
      </p:sp>
      <p:pic>
        <p:nvPicPr>
          <p:cNvPr id="20484" name="Picture 3" descr="Декоративно-прикладное искусство. Кресло. Дерево, резьба, золочение. Англия. Конец 18 в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762000"/>
            <a:ext cx="24669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5943600" y="838200"/>
            <a:ext cx="32004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600">
                <a:solidFill>
                  <a:srgbClr val="000000"/>
                </a:solidFill>
              </a:rPr>
              <a:t>        Декоративно-прикладное искусство. Кресло. Дерево, резьба, золочение. Англия. Конец 18 в.</a:t>
            </a:r>
            <a:endParaRPr lang="ru-RU" sz="1600"/>
          </a:p>
        </p:txBody>
      </p:sp>
      <p:pic>
        <p:nvPicPr>
          <p:cNvPr id="20486" name="Picture 5" descr="Декоративно-прикладное искусство. А. Ш. Буль. Футляр для часов. Дерево, инкрустация (слоновая кость, бронза, олово, панцирь черепахи). Нач. 18 в. Лувр. Париж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981200"/>
            <a:ext cx="13906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Rectangle 6"/>
          <p:cNvSpPr>
            <a:spLocks noChangeArrowheads="1"/>
          </p:cNvSpPr>
          <p:nvPr/>
        </p:nvSpPr>
        <p:spPr bwMode="auto">
          <a:xfrm>
            <a:off x="7315200" y="1981200"/>
            <a:ext cx="18288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400">
                <a:solidFill>
                  <a:srgbClr val="000000"/>
                </a:solidFill>
              </a:rPr>
              <a:t>        Декоративно-прикладное искусство. А. Ш. Буль. Футляр для часов. Дерево, инкрустация (слоновая кость, бронза, олово, панцирь черепахи). Нач. 18 в. Лувр. Париж.</a:t>
            </a:r>
            <a:endParaRPr lang="ru-RU" sz="1400"/>
          </a:p>
        </p:txBody>
      </p:sp>
      <p:sp>
        <p:nvSpPr>
          <p:cNvPr id="20488" name="Rectangle 7"/>
          <p:cNvSpPr>
            <a:spLocks noChangeArrowheads="1"/>
          </p:cNvSpPr>
          <p:nvPr/>
        </p:nvSpPr>
        <p:spPr bwMode="auto">
          <a:xfrm>
            <a:off x="3352800" y="5791200"/>
            <a:ext cx="57912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600">
                <a:solidFill>
                  <a:srgbClr val="000000"/>
                </a:solidFill>
              </a:rPr>
              <a:t>          </a:t>
            </a:r>
            <a:endParaRPr lang="ru-RU" sz="1600"/>
          </a:p>
          <a:p>
            <a:pPr eaLnBrk="0" hangingPunct="0"/>
            <a:r>
              <a:rPr lang="ru-RU" sz="1600">
                <a:solidFill>
                  <a:srgbClr val="000000"/>
                </a:solidFill>
              </a:rPr>
              <a:t>        Декоративно-прикладное искусство. Костяной гребень с резным «Благовещением». Испания. 15 в. Национальный музей археологии. Мадрид.</a:t>
            </a:r>
          </a:p>
        </p:txBody>
      </p:sp>
      <p:pic>
        <p:nvPicPr>
          <p:cNvPr id="20489" name="Picture 8" descr="Декоративно-прикладное искусство. Костяной гребень с резным «Благовещением». Испания. 15 в. Национальный музей археологии. Мадрид.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91000"/>
            <a:ext cx="33940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 descr="Бисерные фигурки Huicho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Бисерные фигурки Huicho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Бисерные фигурки Huicho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Бисерные фигурки Huichфo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Бисерные фигурки Huicho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Бисерные фигурки Huichol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 descr="Бисерные фигурки Huichol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Бисерные фигурки Huichol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Рисунок 27" descr="Бисерные фигурки Huichol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 descr="Бисерные фигурки Huichol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30" descr="Бисерные фигурки Huichol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17" name="Содержимое 16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7392988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674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/>
                      </a:r>
                      <a:b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СЕМАНТИКА УРАЛЬСКОЙ НАРОДНОЙ РОСПИСИ ПО ДЕРЕВУ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8610" marR="8610" marT="8610" marB="861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EBEB"/>
                    </a:solidFill>
                  </a:tcPr>
                </a:tc>
              </a:tr>
              <a:tr h="6183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10" marR="8610" marT="8610" marB="861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EBEB"/>
                    </a:solidFill>
                  </a:tcPr>
                </a:tc>
              </a:tr>
            </a:tbl>
          </a:graphicData>
        </a:graphic>
      </p:graphicFrame>
      <p:pic>
        <p:nvPicPr>
          <p:cNvPr id="23557" name="Рисунок 8" descr="http://www.webartplus.narod.ru/ural/ur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219200"/>
            <a:ext cx="6172200" cy="582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470</Words>
  <Application>Microsoft Office PowerPoint</Application>
  <PresentationFormat>Экран (4:3)</PresentationFormat>
  <Paragraphs>42</Paragraphs>
  <Slides>17</Slides>
  <Notes>1</Notes>
  <HiddenSlides>1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Office Theme</vt:lpstr>
      <vt:lpstr>Презентация PowerPoint</vt:lpstr>
      <vt:lpstr>ЦЕЛЬ: Решение проблемы приобщения к декоративно-прикладному искусству, с целью сохранения и приумножения традиций.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Rudy</dc:creator>
  <cp:lastModifiedBy>мама</cp:lastModifiedBy>
  <cp:revision>54</cp:revision>
  <dcterms:created xsi:type="dcterms:W3CDTF">2012-02-11T11:44:25Z</dcterms:created>
  <dcterms:modified xsi:type="dcterms:W3CDTF">2022-04-12T15:50:28Z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2718565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