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3" r:id="rId6"/>
    <p:sldId id="264" r:id="rId7"/>
    <p:sldId id="262" r:id="rId8"/>
    <p:sldId id="259" r:id="rId9"/>
    <p:sldId id="265" r:id="rId10"/>
    <p:sldId id="260" r:id="rId11"/>
    <p:sldId id="274" r:id="rId12"/>
    <p:sldId id="261" r:id="rId13"/>
    <p:sldId id="266" r:id="rId14"/>
    <p:sldId id="267" r:id="rId15"/>
    <p:sldId id="276" r:id="rId16"/>
    <p:sldId id="268" r:id="rId17"/>
    <p:sldId id="275" r:id="rId18"/>
    <p:sldId id="271" r:id="rId19"/>
    <p:sldId id="269" r:id="rId20"/>
    <p:sldId id="272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F8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8" autoAdjust="0"/>
  </p:normalViewPr>
  <p:slideViewPr>
    <p:cSldViewPr>
      <p:cViewPr varScale="1">
        <p:scale>
          <a:sx n="82" d="100"/>
          <a:sy n="82" d="100"/>
        </p:scale>
        <p:origin x="-153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830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61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415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  <a:p>
            <a:pPr lvl="1" eaLnBrk="1" latinLnBrk="0" hangingPunct="1"/>
            <a:r>
              <a:rPr kumimoji="0" lang="ru-RU" smtClean="0"/>
              <a:t>Второй уровень</a:t>
            </a:r>
            <a:endParaRPr kumimoji="0" lang="ru-RU" smtClean="0"/>
          </a:p>
          <a:p>
            <a:pPr lvl="2" eaLnBrk="1" latinLnBrk="0" hangingPunct="1"/>
            <a:r>
              <a:rPr kumimoji="0" lang="ru-RU" smtClean="0"/>
              <a:t>Третий уровень</a:t>
            </a:r>
            <a:endParaRPr kumimoji="0" lang="ru-RU" smtClean="0"/>
          </a:p>
          <a:p>
            <a:pPr lvl="3" eaLnBrk="1" latinLnBrk="0" hangingPunct="1"/>
            <a:r>
              <a:rPr kumimoji="0" lang="ru-RU" smtClean="0"/>
              <a:t>Четвертый уровень</a:t>
            </a:r>
            <a:endParaRPr kumimoji="0" lang="ru-RU" smtClean="0"/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484505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310" indent="-384175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 panose="05020102010507070707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 panose="020B0604030504040204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170" indent="-228600" algn="l" rtl="0" eaLnBrk="1" latinLnBrk="0" hangingPunct="1">
        <a:spcBef>
          <a:spcPct val="20000"/>
        </a:spcBef>
        <a:buClr>
          <a:schemeClr val="accent1"/>
        </a:buClr>
        <a:buFont typeface="Wingdings 2" panose="05020102010507070707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185" algn="l" rtl="0" eaLnBrk="1" latinLnBrk="0" hangingPunct="1">
        <a:spcBef>
          <a:spcPct val="20000"/>
        </a:spcBef>
        <a:buClr>
          <a:schemeClr val="accent1"/>
        </a:buClr>
        <a:buFont typeface="Wingdings 2" panose="05020102010507070707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185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 panose="05020102010507070707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185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 panose="05020102010507070707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705" indent="-210185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 panose="05020102010507070707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 panose="05020102010507070707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 panose="05020102010507070707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0.jpeg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7851648" cy="2016224"/>
          </a:xfrm>
        </p:spPr>
        <p:txBody>
          <a:bodyPr>
            <a:noAutofit/>
          </a:bodyPr>
          <a:lstStyle/>
          <a:p>
            <a:pPr algn="ctr"/>
            <a:br>
              <a:rPr lang="ru-RU" dirty="0" smtClean="0"/>
            </a:br>
            <a:br>
              <a:rPr lang="ru-RU" dirty="0" smtClean="0"/>
            </a:br>
            <a:br>
              <a:rPr lang="ru-RU" dirty="0" smtClean="0"/>
            </a:br>
            <a:br>
              <a:rPr lang="ru-RU" dirty="0" smtClean="0"/>
            </a:br>
            <a:br>
              <a:rPr lang="ru-RU" dirty="0" smtClean="0"/>
            </a:br>
            <a:br>
              <a:rPr lang="ru-RU" dirty="0" smtClean="0"/>
            </a:br>
            <a:br>
              <a:rPr lang="ru-RU" dirty="0" smtClean="0"/>
            </a:br>
            <a:br>
              <a:rPr lang="ru-RU" dirty="0" smtClean="0"/>
            </a:br>
            <a:br>
              <a:rPr lang="ru-RU" dirty="0" smtClean="0"/>
            </a:br>
            <a:br>
              <a:rPr lang="ru-RU" dirty="0" smtClean="0"/>
            </a:br>
            <a:br>
              <a:rPr lang="ru-RU" dirty="0" smtClean="0"/>
            </a:br>
            <a:br>
              <a:rPr lang="ru-RU" dirty="0" smtClean="0"/>
            </a:br>
            <a:br>
              <a:rPr lang="ru-RU" dirty="0" smtClean="0"/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ДЕТСКИЙ МУЗЫКАЛЬНЫЙ ФОЛЬКЛОР КАК СРЕДСТВО РАЗВИТИЯ МУЗЫКАЛЬНОСТИ ДЕТЕЙ ДОШКОЛЬНОГО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4653136"/>
            <a:ext cx="3888104" cy="1800200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Подготовила</a:t>
            </a:r>
            <a:endParaRPr lang="ru-RU" dirty="0" smtClean="0"/>
          </a:p>
          <a:p>
            <a:r>
              <a:rPr lang="ru-RU" dirty="0" err="1" smtClean="0"/>
              <a:t>Шайбле</a:t>
            </a:r>
            <a:r>
              <a:rPr lang="ru-RU" dirty="0" smtClean="0"/>
              <a:t> Олеся Эдуардовна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260648"/>
            <a:ext cx="79208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Муниципальное бюджетное дошкольное образовательное учреждение “Детский сад №14”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980728"/>
            <a:ext cx="828092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Констатирующий эксперимент предусматривал решение следующих задач:</a:t>
            </a:r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компоненты, критерии, показатели, уровни развития музыкальных способностей детей;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определить средний уровень музыкально развития группы детей.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9807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1137" name="Rectangle 1"/>
          <p:cNvSpPr>
            <a:spLocks noChangeArrowheads="1"/>
          </p:cNvSpPr>
          <p:nvPr/>
        </p:nvSpPr>
        <p:spPr bwMode="auto">
          <a:xfrm>
            <a:off x="179512" y="394693"/>
            <a:ext cx="8964488" cy="667875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charset="0"/>
                <a:cs typeface="Times New Roman" panose="02020603050405020304" pitchFamily="18" charset="0"/>
              </a:rPr>
              <a:t>Компоненты развития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charset="0"/>
              <a:cs typeface="Times New Roman" panose="02020603050405020304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charset="0"/>
                <a:cs typeface="Times New Roman" panose="02020603050405020304" pitchFamily="18" charset="0"/>
              </a:rPr>
              <a:t> музыкальных способностей детей.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Ладовое чувство</a:t>
            </a:r>
            <a:endParaRPr lang="ru-RU" sz="2800" cap="al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нимание</a:t>
            </a:r>
            <a:r>
              <a:rPr lang="ru-RU" sz="2800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Наличие любимых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произведений</a:t>
            </a:r>
            <a:r>
              <a:rPr lang="ru-RU" sz="2800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Э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моциональность</a:t>
            </a:r>
            <a:r>
              <a:rPr lang="ru-RU" sz="2800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Узнавание знакомой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мелодии по фрагменту</a:t>
            </a:r>
            <a:r>
              <a:rPr lang="ru-RU" sz="2800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Высказывание о музыке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с контрастными частями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пределение правильности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интонации в пении у себя и у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других</a:t>
            </a:r>
            <a:r>
              <a:rPr lang="ru-RU" sz="2800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051720" y="1844824"/>
            <a:ext cx="1152128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3275856" y="1988840"/>
            <a:ext cx="64807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4283968" y="1988840"/>
            <a:ext cx="288032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148064" y="1988840"/>
            <a:ext cx="0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724128" y="1988840"/>
            <a:ext cx="648072" cy="24482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012160" y="1844824"/>
            <a:ext cx="2160240" cy="33843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92696"/>
            <a:ext cx="896448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34F8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Музыкально-слуховые представления</a:t>
            </a:r>
            <a:endParaRPr lang="ru-RU" sz="2800" dirty="0" smtClean="0">
              <a:solidFill>
                <a:srgbClr val="34F85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 smtClean="0">
              <a:solidFill>
                <a:srgbClr val="34F85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Пение знакомой мелодии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с сопровождением.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Пение знакомой мелодии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без сопровождения</a:t>
            </a:r>
            <a:r>
              <a:rPr lang="ru-RU" sz="2800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cap="al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Пение малознакомой мелодии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с сопровождением.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Воспроизведение хорошо знакомой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попевки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 3 – 4 звуков на металлофоне.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Подбор по слуху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малознакомой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попевки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cap="all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solidFill>
                <a:srgbClr val="34F85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solidFill>
                <a:srgbClr val="34F85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339752" y="1268760"/>
            <a:ext cx="21602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995936" y="1340768"/>
            <a:ext cx="504056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220072" y="1268760"/>
            <a:ext cx="648072" cy="2016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300192" y="1340768"/>
            <a:ext cx="648072" cy="2808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7308304" y="1268760"/>
            <a:ext cx="864096" cy="41764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764704"/>
            <a:ext cx="8820472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ритма.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Воспроизведение                                   Выразительность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хлопках, в притопах,                                </a:t>
            </a:r>
            <a:r>
              <a:rPr lang="ru-RU" sz="2800" dirty="0" smtClean="0"/>
              <a:t>движений и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музыкальных                                       </a:t>
            </a:r>
            <a:r>
              <a:rPr lang="ru-RU" sz="2800" dirty="0" smtClean="0"/>
              <a:t>соответствие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инструментах                                   </a:t>
            </a:r>
            <a:r>
              <a:rPr lang="ru-RU" sz="2800" dirty="0" smtClean="0"/>
              <a:t>их характеру музыки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ритмического                                     </a:t>
            </a:r>
            <a:r>
              <a:rPr lang="ru-RU" sz="2800" dirty="0" smtClean="0"/>
              <a:t>малоконтрастными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рисунка мелодии .</a:t>
            </a:r>
            <a:r>
              <a:rPr lang="ru-RU" sz="2800" dirty="0" smtClean="0"/>
              <a:t>                                          частями.</a:t>
            </a:r>
            <a:endParaRPr lang="ru-RU" sz="2800" dirty="0" smtClean="0"/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                            Соответствие ритма </a:t>
            </a:r>
            <a:endParaRPr lang="ru-RU" sz="2800" dirty="0" smtClean="0"/>
          </a:p>
          <a:p>
            <a:pPr algn="just"/>
            <a:r>
              <a:rPr lang="ru-RU" sz="2800" dirty="0" smtClean="0"/>
              <a:t>                        движений ритму музыки</a:t>
            </a:r>
            <a:endParaRPr lang="ru-RU" sz="2800" dirty="0" smtClean="0"/>
          </a:p>
          <a:p>
            <a:pPr algn="just"/>
            <a:r>
              <a:rPr lang="ru-RU" sz="2800" dirty="0" smtClean="0"/>
              <a:t>                 (с использованием смены ритма).</a:t>
            </a:r>
            <a:endParaRPr lang="ru-RU" sz="2800" dirty="0" smtClean="0"/>
          </a:p>
          <a:p>
            <a:pPr algn="just"/>
            <a:endParaRPr lang="ru-RU" sz="2800" dirty="0" smtClean="0"/>
          </a:p>
          <a:p>
            <a:pPr algn="just"/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555776" y="1268760"/>
            <a:ext cx="115212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5868144" y="1268760"/>
            <a:ext cx="115212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4644008" y="1340768"/>
            <a:ext cx="72008" cy="31683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63688" y="0"/>
            <a:ext cx="540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Констатирующий эксперимент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029" name="Picture 5" descr="C:\Users\Пользователь\Desktop\марш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932040" y="1124744"/>
            <a:ext cx="3800103" cy="2169762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пое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3501008"/>
            <a:ext cx="2905299" cy="3095365"/>
          </a:xfrm>
          <a:prstGeom prst="rect">
            <a:avLst/>
          </a:prstGeom>
          <a:noFill/>
        </p:spPr>
      </p:pic>
      <p:pic>
        <p:nvPicPr>
          <p:cNvPr id="1026" name="Picture 2" descr="C:\Users\Пользователь\Desktop\ме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052736"/>
            <a:ext cx="3096344" cy="2494187"/>
          </a:xfrm>
          <a:prstGeom prst="rect">
            <a:avLst/>
          </a:prstGeom>
          <a:noFill/>
        </p:spPr>
      </p:pic>
      <p:pic>
        <p:nvPicPr>
          <p:cNvPr id="1028" name="Picture 4" descr="C:\Users\Пользователь\Desktop\хлопк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293096"/>
            <a:ext cx="3744416" cy="22721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8367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764704"/>
            <a:ext cx="856895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уровень музыкального развития (констатирующий эксперимент).</a:t>
            </a:r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060848"/>
            <a:ext cx="5472608" cy="38164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588224" y="3429000"/>
            <a:ext cx="2088232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Высокий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Средний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Низкий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539552" y="5301208"/>
            <a:ext cx="56886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539552" y="4653136"/>
            <a:ext cx="56886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539552" y="4005064"/>
            <a:ext cx="56886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539552" y="3356992"/>
            <a:ext cx="56886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539552" y="2708920"/>
            <a:ext cx="56886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Куб 20"/>
          <p:cNvSpPr/>
          <p:nvPr/>
        </p:nvSpPr>
        <p:spPr>
          <a:xfrm>
            <a:off x="1259632" y="4725144"/>
            <a:ext cx="792088" cy="1152128"/>
          </a:xfrm>
          <a:prstGeom prst="cube">
            <a:avLst/>
          </a:prstGeom>
          <a:solidFill>
            <a:srgbClr val="34F855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Куб 21"/>
          <p:cNvSpPr/>
          <p:nvPr/>
        </p:nvSpPr>
        <p:spPr>
          <a:xfrm>
            <a:off x="2987824" y="2204864"/>
            <a:ext cx="792088" cy="3672408"/>
          </a:xfrm>
          <a:prstGeom prst="cub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Куб 22"/>
          <p:cNvSpPr/>
          <p:nvPr/>
        </p:nvSpPr>
        <p:spPr>
          <a:xfrm>
            <a:off x="4860032" y="4437112"/>
            <a:ext cx="792088" cy="1440160"/>
          </a:xfrm>
          <a:prstGeom prst="cub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Куб 23"/>
          <p:cNvSpPr/>
          <p:nvPr/>
        </p:nvSpPr>
        <p:spPr>
          <a:xfrm>
            <a:off x="6804248" y="3645024"/>
            <a:ext cx="360040" cy="360040"/>
          </a:xfrm>
          <a:prstGeom prst="cube">
            <a:avLst/>
          </a:prstGeom>
          <a:solidFill>
            <a:srgbClr val="34F85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Куб 24"/>
          <p:cNvSpPr/>
          <p:nvPr/>
        </p:nvSpPr>
        <p:spPr>
          <a:xfrm>
            <a:off x="6804248" y="4077072"/>
            <a:ext cx="360040" cy="360040"/>
          </a:xfrm>
          <a:prstGeom prst="cub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Куб 25"/>
          <p:cNvSpPr/>
          <p:nvPr/>
        </p:nvSpPr>
        <p:spPr>
          <a:xfrm>
            <a:off x="6804248" y="4509120"/>
            <a:ext cx="360040" cy="360040"/>
          </a:xfrm>
          <a:prstGeom prst="cub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971600" y="5949280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Высокий              Средний                 Низкий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107504" y="1196752"/>
            <a:ext cx="6120680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60 %                                                        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58 %</a:t>
            </a: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50 %                                                               </a:t>
            </a: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40 % </a:t>
            </a: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30 %</a:t>
            </a: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23 %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20 %                  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19 %</a:t>
            </a: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10 %</a:t>
            </a: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0 %</a:t>
            </a: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sOtHWaPInwUинстр.jpg"/>
          <p:cNvPicPr>
            <a:picLocks noChangeAspect="1" noChangeArrowheads="1"/>
          </p:cNvPicPr>
          <p:nvPr/>
        </p:nvPicPr>
        <p:blipFill>
          <a:blip r:embed="rId1" cstate="print"/>
          <a:srcRect l="32075"/>
          <a:stretch>
            <a:fillRect/>
          </a:stretch>
        </p:blipFill>
        <p:spPr bwMode="auto">
          <a:xfrm>
            <a:off x="971600" y="1484784"/>
            <a:ext cx="2808312" cy="224346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0"/>
            <a:ext cx="835292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Программа развития музыкальных способностей дошкольников средствами музыкального фольклора.</a:t>
            </a:r>
            <a:endParaRPr lang="ru-RU" sz="28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1026" name="Picture 2" descr="C:\Users\Пользователь\Desktop\Px9PmW_W7Z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484784"/>
            <a:ext cx="3744416" cy="2475704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yvgGMEFjOC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05064"/>
            <a:ext cx="3605633" cy="2488605"/>
          </a:xfrm>
          <a:prstGeom prst="rect">
            <a:avLst/>
          </a:prstGeom>
          <a:noFill/>
        </p:spPr>
      </p:pic>
      <p:pic>
        <p:nvPicPr>
          <p:cNvPr id="1028" name="Picture 4" descr="C:\Users\Пользователь\Desktop\ма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221088"/>
            <a:ext cx="3024336" cy="22682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556792"/>
            <a:ext cx="8352929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контрольного эксперимента:</a:t>
            </a:r>
            <a:endParaRPr lang="ru-RU" sz="2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динамику музыкального развития в дошкольном возрасте;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Tx/>
              <a:buChar char="-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определить эффективность методов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разработанных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музыкального развития детей с помощью музыкального фольклора.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92696"/>
            <a:ext cx="878497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уровень музыкального развития (контрольный эксперимент).</a:t>
            </a:r>
            <a:r>
              <a:rPr lang="ru-RU" dirty="0" smtClean="0"/>
              <a:t>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276872"/>
            <a:ext cx="5616624" cy="360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7504" y="1484784"/>
            <a:ext cx="6264696" cy="5290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60 % </a:t>
            </a: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50%</a:t>
            </a: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50 %</a:t>
            </a: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41 %</a:t>
            </a: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40 %</a:t>
            </a: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</a:pP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30 %</a:t>
            </a: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</a:pP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20 %</a:t>
            </a: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9 %</a:t>
            </a: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10 %                                                                                                           </a:t>
            </a: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</a:pP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0 %</a:t>
            </a: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Высокий                       Средний                      Низкий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588224" y="3140968"/>
            <a:ext cx="1800200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уб 6"/>
          <p:cNvSpPr/>
          <p:nvPr/>
        </p:nvSpPr>
        <p:spPr>
          <a:xfrm>
            <a:off x="6804248" y="3212976"/>
            <a:ext cx="216024" cy="216024"/>
          </a:xfrm>
          <a:prstGeom prst="cub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Куб 7"/>
          <p:cNvSpPr/>
          <p:nvPr/>
        </p:nvSpPr>
        <p:spPr>
          <a:xfrm>
            <a:off x="6804248" y="3573016"/>
            <a:ext cx="216024" cy="216024"/>
          </a:xfrm>
          <a:prstGeom prst="cub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уб 8"/>
          <p:cNvSpPr/>
          <p:nvPr/>
        </p:nvSpPr>
        <p:spPr>
          <a:xfrm>
            <a:off x="6804248" y="3933056"/>
            <a:ext cx="216024" cy="216024"/>
          </a:xfrm>
          <a:prstGeom prst="cub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7092280" y="3140968"/>
            <a:ext cx="1296144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ru-RU" dirty="0" smtClean="0"/>
              <a:t>Высокий </a:t>
            </a:r>
            <a:endParaRPr lang="ru-RU" dirty="0" smtClean="0"/>
          </a:p>
          <a:p>
            <a:pPr>
              <a:lnSpc>
                <a:spcPct val="120000"/>
              </a:lnSpc>
            </a:pPr>
            <a:r>
              <a:rPr lang="ru-RU" dirty="0" smtClean="0"/>
              <a:t>Средний</a:t>
            </a:r>
            <a:endParaRPr lang="ru-RU" dirty="0" smtClean="0"/>
          </a:p>
          <a:p>
            <a:pPr>
              <a:lnSpc>
                <a:spcPct val="120000"/>
              </a:lnSpc>
            </a:pPr>
            <a:r>
              <a:rPr lang="ru-RU" dirty="0" smtClean="0"/>
              <a:t>Низкий</a:t>
            </a:r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683568" y="5229200"/>
            <a:ext cx="56886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83568" y="4653136"/>
            <a:ext cx="56886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endCxn id="4" idx="3"/>
          </p:cNvCxnSpPr>
          <p:nvPr/>
        </p:nvCxnSpPr>
        <p:spPr>
          <a:xfrm>
            <a:off x="683568" y="4077072"/>
            <a:ext cx="56886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83568" y="3429000"/>
            <a:ext cx="56886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83568" y="2852936"/>
            <a:ext cx="56886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Куб 23"/>
          <p:cNvSpPr/>
          <p:nvPr/>
        </p:nvSpPr>
        <p:spPr>
          <a:xfrm>
            <a:off x="1691680" y="2852936"/>
            <a:ext cx="720080" cy="3024336"/>
          </a:xfrm>
          <a:prstGeom prst="cub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Куб 24"/>
          <p:cNvSpPr/>
          <p:nvPr/>
        </p:nvSpPr>
        <p:spPr>
          <a:xfrm>
            <a:off x="3347864" y="3356992"/>
            <a:ext cx="720080" cy="2520280"/>
          </a:xfrm>
          <a:prstGeom prst="cub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Куб 25"/>
          <p:cNvSpPr/>
          <p:nvPr/>
        </p:nvSpPr>
        <p:spPr>
          <a:xfrm>
            <a:off x="4932040" y="5301208"/>
            <a:ext cx="648072" cy="576064"/>
          </a:xfrm>
          <a:prstGeom prst="cub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32656"/>
            <a:ext cx="820891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Сравнительная диаграмма развития музыкальных способностей детей дошкольников «до» и «после» формирующего эксперимента в процентном соотношении.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132856"/>
            <a:ext cx="8064896" cy="3096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5589240"/>
            <a:ext cx="806489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ru-RU" dirty="0" smtClean="0"/>
              <a:t>           Высокий «до»                Средний «до»                     Низкий «до»                       </a:t>
            </a:r>
            <a:endParaRPr lang="ru-RU" dirty="0" smtClean="0"/>
          </a:p>
          <a:p>
            <a:pPr>
              <a:lnSpc>
                <a:spcPct val="130000"/>
              </a:lnSpc>
            </a:pPr>
            <a:r>
              <a:rPr lang="ru-RU" dirty="0" smtClean="0"/>
              <a:t>           Высокий «после»          Средний «после»               Низкий «после»</a:t>
            </a:r>
            <a:endParaRPr lang="ru-RU" dirty="0"/>
          </a:p>
        </p:txBody>
      </p:sp>
      <p:sp>
        <p:nvSpPr>
          <p:cNvPr id="5" name="Куб 4"/>
          <p:cNvSpPr/>
          <p:nvPr/>
        </p:nvSpPr>
        <p:spPr>
          <a:xfrm>
            <a:off x="827584" y="5733256"/>
            <a:ext cx="288032" cy="288032"/>
          </a:xfrm>
          <a:prstGeom prst="cube">
            <a:avLst/>
          </a:prstGeom>
          <a:solidFill>
            <a:srgbClr val="34F85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уб 5"/>
          <p:cNvSpPr/>
          <p:nvPr/>
        </p:nvSpPr>
        <p:spPr>
          <a:xfrm>
            <a:off x="827584" y="6165304"/>
            <a:ext cx="288032" cy="288032"/>
          </a:xfrm>
          <a:prstGeom prst="cub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уб 6"/>
          <p:cNvSpPr/>
          <p:nvPr/>
        </p:nvSpPr>
        <p:spPr>
          <a:xfrm>
            <a:off x="3275856" y="5733256"/>
            <a:ext cx="288032" cy="288032"/>
          </a:xfrm>
          <a:prstGeom prst="cub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уб 7"/>
          <p:cNvSpPr/>
          <p:nvPr/>
        </p:nvSpPr>
        <p:spPr>
          <a:xfrm>
            <a:off x="3275856" y="6165304"/>
            <a:ext cx="288032" cy="288032"/>
          </a:xfrm>
          <a:prstGeom prst="cub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уб 8"/>
          <p:cNvSpPr/>
          <p:nvPr/>
        </p:nvSpPr>
        <p:spPr>
          <a:xfrm>
            <a:off x="5940152" y="5733256"/>
            <a:ext cx="288032" cy="288032"/>
          </a:xfrm>
          <a:prstGeom prst="cub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Куб 9"/>
          <p:cNvSpPr/>
          <p:nvPr/>
        </p:nvSpPr>
        <p:spPr>
          <a:xfrm>
            <a:off x="5940152" y="6165304"/>
            <a:ext cx="288032" cy="288032"/>
          </a:xfrm>
          <a:prstGeom prst="cub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39552" y="27089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67544" y="3212976"/>
            <a:ext cx="82089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539552" y="3717032"/>
            <a:ext cx="8136904" cy="360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39552" y="4221088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39552" y="4725144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Куб 25"/>
          <p:cNvSpPr/>
          <p:nvPr/>
        </p:nvSpPr>
        <p:spPr>
          <a:xfrm>
            <a:off x="1187624" y="4293096"/>
            <a:ext cx="576064" cy="936104"/>
          </a:xfrm>
          <a:prstGeom prst="cube">
            <a:avLst/>
          </a:prstGeom>
          <a:solidFill>
            <a:srgbClr val="34F85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Куб 26"/>
          <p:cNvSpPr/>
          <p:nvPr/>
        </p:nvSpPr>
        <p:spPr>
          <a:xfrm>
            <a:off x="3707904" y="2276872"/>
            <a:ext cx="648072" cy="2952328"/>
          </a:xfrm>
          <a:prstGeom prst="cub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6372200" y="4077072"/>
            <a:ext cx="648072" cy="1152128"/>
          </a:xfrm>
          <a:prstGeom prst="cub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2339752" y="2708920"/>
            <a:ext cx="720080" cy="2520280"/>
          </a:xfrm>
          <a:prstGeom prst="cub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004048" y="3140968"/>
            <a:ext cx="720080" cy="2088232"/>
          </a:xfrm>
          <a:prstGeom prst="cub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7596336" y="4797152"/>
            <a:ext cx="576064" cy="432048"/>
          </a:xfrm>
          <a:prstGeom prst="cub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0" y="1988840"/>
            <a:ext cx="8676456" cy="3453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60 %                                                                              58%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50%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50 %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41%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40 %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30 %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23%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20 %                      19%                     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10 %                                                                                                                                                                      9%                                                                                                                                                                      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0 %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323528" y="1327118"/>
            <a:ext cx="8496944" cy="47089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457200" defTabSz="914400" rtl="0" eaLnBrk="1" fontAlgn="base" latinLnBrk="0" hangingPunct="1">
              <a:buClrTx/>
              <a:buSzTx/>
              <a:buFontTx/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музыкальное развитие дошкольников в повседневной жизни в ДОУ.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fontAlgn="base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музыкальный фольклор и методы его исследования.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fontAlgn="base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данного исследования: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изучение детского музыкального фольклора и его использование в повседневной жизни дошкольника.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fontAlgn="base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работы: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работа состоит из введения, двух глав, заключения, списка литературы и приложения.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420888"/>
            <a:ext cx="8784976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92696"/>
            <a:ext cx="8424936" cy="763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 fontAlgn="base"/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4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fontAlgn="base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изучить литературу по теме;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fontAlgn="base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дать понятие детского музыкального фольклора;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fontAlgn="base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рассмотреть различные классификации детского фольклора;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4. исследовать особенности воспитания дошкольников средствами музыкального фольклора в ДОУ;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выявить методы и приемы воспитания дошкольников средствами музыкального фольклора и дать анализ полученных результатов.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5438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подтверждается в трудах </a:t>
            </a:r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отечественных психологов, педагогов, фольклористов.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5234" name="Picture 2" descr="C:\Users\Пользователь\Desktop\радынова.jpg"/>
          <p:cNvPicPr>
            <a:picLocks noChangeAspect="1" noChangeArrowheads="1"/>
          </p:cNvPicPr>
          <p:nvPr/>
        </p:nvPicPr>
        <p:blipFill>
          <a:blip r:embed="rId1" cstate="print"/>
          <a:srcRect r="11152" b="13130"/>
          <a:stretch>
            <a:fillRect/>
          </a:stretch>
        </p:blipFill>
        <p:spPr bwMode="auto">
          <a:xfrm>
            <a:off x="395536" y="2132856"/>
            <a:ext cx="1368152" cy="187089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407707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О.П.Радынова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5235" name="Picture 3" descr="C:\Users\Пользователь\Desktop\комиссарова.jpg"/>
          <p:cNvPicPr>
            <a:picLocks noChangeAspect="1" noChangeArrowheads="1"/>
          </p:cNvPicPr>
          <p:nvPr/>
        </p:nvPicPr>
        <p:blipFill>
          <a:blip r:embed="rId2" cstate="print"/>
          <a:srcRect l="6379" t="8757"/>
          <a:stretch>
            <a:fillRect/>
          </a:stretch>
        </p:blipFill>
        <p:spPr bwMode="auto">
          <a:xfrm>
            <a:off x="2195736" y="3429000"/>
            <a:ext cx="1296144" cy="184405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691680" y="537321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Л.Н. Комиссарова</a:t>
            </a:r>
            <a:endParaRPr lang="ru-RU" dirty="0"/>
          </a:p>
        </p:txBody>
      </p:sp>
      <p:pic>
        <p:nvPicPr>
          <p:cNvPr id="95236" name="Picture 4" descr="C:\Users\Пользователь\Desktop\петруши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2132856"/>
            <a:ext cx="1368152" cy="184340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563888" y="4077072"/>
            <a:ext cx="1772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В.И. Петрушин</a:t>
            </a:r>
            <a:endParaRPr lang="ru-RU" dirty="0"/>
          </a:p>
        </p:txBody>
      </p:sp>
      <p:pic>
        <p:nvPicPr>
          <p:cNvPr id="95237" name="Picture 5" descr="C:\Users\Пользователь\Desktop\Гончарова_Ольга_Владимировна.jpg"/>
          <p:cNvPicPr>
            <a:picLocks noChangeAspect="1" noChangeArrowheads="1"/>
          </p:cNvPicPr>
          <p:nvPr/>
        </p:nvPicPr>
        <p:blipFill>
          <a:blip r:embed="rId4" cstate="print"/>
          <a:srcRect l="14094" t="8655" r="17179" b="17805"/>
          <a:stretch>
            <a:fillRect/>
          </a:stretch>
        </p:blipFill>
        <p:spPr bwMode="auto">
          <a:xfrm>
            <a:off x="5652120" y="3501008"/>
            <a:ext cx="1347990" cy="187220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436096" y="544522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О.В.Гончарова</a:t>
            </a:r>
            <a:endParaRPr lang="ru-RU" dirty="0"/>
          </a:p>
        </p:txBody>
      </p:sp>
      <p:pic>
        <p:nvPicPr>
          <p:cNvPr id="95238" name="Picture 6" descr="C:\Users\Пользователь\Desktop\богачинская.jpg"/>
          <p:cNvPicPr>
            <a:picLocks noChangeAspect="1" noChangeArrowheads="1"/>
          </p:cNvPicPr>
          <p:nvPr/>
        </p:nvPicPr>
        <p:blipFill>
          <a:blip r:embed="rId5" cstate="print"/>
          <a:srcRect l="25477" r="24124" b="8201"/>
          <a:stretch>
            <a:fillRect/>
          </a:stretch>
        </p:blipFill>
        <p:spPr bwMode="auto">
          <a:xfrm>
            <a:off x="7380312" y="2132856"/>
            <a:ext cx="1372388" cy="194421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7076318" y="4077072"/>
            <a:ext cx="2067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Ю.С. </a:t>
            </a:r>
            <a:r>
              <a:rPr lang="ru-RU" dirty="0" err="1" smtClean="0"/>
              <a:t>Богачинская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 descr="C:\Users\Пользователь\Desktop\имина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843808" y="2708920"/>
            <a:ext cx="1438275" cy="2109787"/>
          </a:xfrm>
          <a:prstGeom prst="rect">
            <a:avLst/>
          </a:prstGeom>
          <a:noFill/>
        </p:spPr>
      </p:pic>
      <p:pic>
        <p:nvPicPr>
          <p:cNvPr id="96259" name="Picture 3" descr="C:\Users\Пользователь\Desktop\осеннева.jpg"/>
          <p:cNvPicPr>
            <a:picLocks noChangeAspect="1" noChangeArrowheads="1"/>
          </p:cNvPicPr>
          <p:nvPr/>
        </p:nvPicPr>
        <p:blipFill>
          <a:blip r:embed="rId2" cstate="print"/>
          <a:srcRect l="10975" r="4087"/>
          <a:stretch>
            <a:fillRect/>
          </a:stretch>
        </p:blipFill>
        <p:spPr bwMode="auto">
          <a:xfrm>
            <a:off x="899592" y="1052736"/>
            <a:ext cx="1440160" cy="2053853"/>
          </a:xfrm>
          <a:prstGeom prst="rect">
            <a:avLst/>
          </a:prstGeom>
          <a:noFill/>
        </p:spPr>
      </p:pic>
      <p:pic>
        <p:nvPicPr>
          <p:cNvPr id="96260" name="Picture 4" descr="C:\Users\Пользователь\Desktop\гогобериде.jpg"/>
          <p:cNvPicPr>
            <a:picLocks noChangeAspect="1" noChangeArrowheads="1"/>
          </p:cNvPicPr>
          <p:nvPr/>
        </p:nvPicPr>
        <p:blipFill>
          <a:blip r:embed="rId3" cstate="print"/>
          <a:srcRect l="26429" r="32910"/>
          <a:stretch>
            <a:fillRect/>
          </a:stretch>
        </p:blipFill>
        <p:spPr bwMode="auto">
          <a:xfrm>
            <a:off x="7236296" y="4077072"/>
            <a:ext cx="1512168" cy="2016224"/>
          </a:xfrm>
          <a:prstGeom prst="rect">
            <a:avLst/>
          </a:prstGeom>
          <a:noFill/>
        </p:spPr>
      </p:pic>
      <p:pic>
        <p:nvPicPr>
          <p:cNvPr id="96261" name="Picture 5" descr="C:\Users\Пользователь\Desktop\безбородова.jpg"/>
          <p:cNvPicPr>
            <a:picLocks noChangeAspect="1" noChangeArrowheads="1"/>
          </p:cNvPicPr>
          <p:nvPr/>
        </p:nvPicPr>
        <p:blipFill>
          <a:blip r:embed="rId4" cstate="print"/>
          <a:srcRect l="16016" r="14004"/>
          <a:stretch>
            <a:fillRect/>
          </a:stretch>
        </p:blipFill>
        <p:spPr bwMode="auto">
          <a:xfrm>
            <a:off x="395536" y="4077072"/>
            <a:ext cx="1552045" cy="2016223"/>
          </a:xfrm>
          <a:prstGeom prst="rect">
            <a:avLst/>
          </a:prstGeom>
          <a:noFill/>
        </p:spPr>
      </p:pic>
      <p:pic>
        <p:nvPicPr>
          <p:cNvPr id="96262" name="Picture 6" descr="C:\Users\Пользователь\Desktop\Алиев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2708920"/>
            <a:ext cx="1584176" cy="2127389"/>
          </a:xfrm>
          <a:prstGeom prst="rect">
            <a:avLst/>
          </a:prstGeom>
          <a:noFill/>
        </p:spPr>
      </p:pic>
      <p:pic>
        <p:nvPicPr>
          <p:cNvPr id="96263" name="Picture 7" descr="C:\Users\Пользователь\Desktop\школяр.jpg"/>
          <p:cNvPicPr>
            <a:picLocks noChangeAspect="1" noChangeArrowheads="1"/>
          </p:cNvPicPr>
          <p:nvPr/>
        </p:nvPicPr>
        <p:blipFill>
          <a:blip r:embed="rId6" cstate="print"/>
          <a:srcRect l="14686" r="13495"/>
          <a:stretch>
            <a:fillRect/>
          </a:stretch>
        </p:blipFill>
        <p:spPr bwMode="auto">
          <a:xfrm>
            <a:off x="6732240" y="1052736"/>
            <a:ext cx="1440160" cy="2005263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827584" y="3140968"/>
            <a:ext cx="1591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М.С.Осеннева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32240" y="3140968"/>
            <a:ext cx="1405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Л.А.Школяр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520" y="6093296"/>
            <a:ext cx="1851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Л.А.Безбородова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92280" y="6093296"/>
            <a:ext cx="1775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А.Г.Гогоберидзе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43808" y="4941168"/>
            <a:ext cx="1367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А.Н.Зимина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88024" y="4941168"/>
            <a:ext cx="1316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Ю.Б.Алиев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836712"/>
            <a:ext cx="8136904" cy="787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Глава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музыкального фольклора в развитии детей дошкольного возраста.</a:t>
            </a:r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1.1Воспитательная роль фольклора в воспитании ребенка дошкольника.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1.2 Жанры детского музыкального фольклора 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1.3 Методы использования детского музыкального фольклора в повседневной жизни дошкольника.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1.4 Структура музыкальности ребёнка дошкольного возраста.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980728"/>
            <a:ext cx="8352928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Разделы фольклора:</a:t>
            </a:r>
            <a:endParaRPr lang="ru-RU" sz="3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Календарный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Потешный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800" dirty="0" smtClean="0">
                <a:solidFill>
                  <a:srgbClr val="34F8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</a:t>
            </a:r>
            <a:endParaRPr lang="ru-RU" sz="2800" dirty="0" smtClean="0">
              <a:solidFill>
                <a:srgbClr val="34F85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2800" dirty="0" err="1" smtClean="0">
                <a:solidFill>
                  <a:srgbClr val="34F8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</a:t>
            </a:r>
            <a:endParaRPr lang="ru-RU" sz="2800" dirty="0" smtClean="0">
              <a:solidFill>
                <a:srgbClr val="34F85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</a:t>
            </a:r>
            <a:endParaRPr lang="ru-RU" sz="28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заклички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прибаутки           </a:t>
            </a:r>
            <a:r>
              <a:rPr lang="ru-RU" sz="2800" dirty="0" smtClean="0">
                <a:solidFill>
                  <a:srgbClr val="34F8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драматические</a:t>
            </a: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приговорки            </a:t>
            </a: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небылицы             </a:t>
            </a:r>
            <a:r>
              <a:rPr lang="ru-RU" sz="2800" dirty="0" smtClean="0">
                <a:solidFill>
                  <a:srgbClr val="34F8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</a:t>
            </a:r>
            <a:endParaRPr lang="ru-RU" sz="2800" dirty="0" smtClean="0">
              <a:solidFill>
                <a:srgbClr val="34F85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колядки               </a:t>
            </a: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дразнилки             </a:t>
            </a:r>
            <a:r>
              <a:rPr lang="ru-RU" sz="2800" dirty="0" smtClean="0">
                <a:solidFill>
                  <a:srgbClr val="34F8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хороводные</a:t>
            </a:r>
            <a:endParaRPr lang="ru-RU" sz="2800" dirty="0" smtClean="0">
              <a:solidFill>
                <a:srgbClr val="34F85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веснянки                </a:t>
            </a:r>
            <a:r>
              <a:rPr lang="ru-RU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заклинания                  </a:t>
            </a: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т.д.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заговоры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и  т.д.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1763688" y="299695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499992" y="2924944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7452320" y="299695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908720"/>
            <a:ext cx="8676456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Принципы:</a:t>
            </a:r>
            <a:endParaRPr lang="ru-RU" sz="3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принцип воспитывающего обучения;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принцип доступности;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принцип постепенности, последовательности и систематичности;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принцип наглядности;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принцип сознательности;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принцип прочности.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772816"/>
            <a:ext cx="8456482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Глава 2. </a:t>
            </a:r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работа по развитию музыкальных </a:t>
            </a:r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 детей средствами музыкального </a:t>
            </a:r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фольклора.</a:t>
            </a:r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2.1 Диагностика музыкальности детей и методы её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с помощью детского фольклора.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2.2 Результаты экспериментальной работы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0</TotalTime>
  <Words>6788</Words>
  <Application>WPS Presentation</Application>
  <PresentationFormat>Экран (4:3)</PresentationFormat>
  <Paragraphs>253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Arial</vt:lpstr>
      <vt:lpstr>SimSun</vt:lpstr>
      <vt:lpstr>Wingdings</vt:lpstr>
      <vt:lpstr>Wingdings 2</vt:lpstr>
      <vt:lpstr>Verdana</vt:lpstr>
      <vt:lpstr>Times New Roman</vt:lpstr>
      <vt:lpstr>Century Gothic</vt:lpstr>
      <vt:lpstr>Microsoft YaHei</vt:lpstr>
      <vt:lpstr>Arial Unicode MS</vt:lpstr>
      <vt:lpstr>Calibri</vt:lpstr>
      <vt:lpstr>Яркая</vt:lpstr>
      <vt:lpstr>              ДЕТСКИЙ МУЗЫКАЛЬНЫЙ ФОЛЬКЛОР КАК СРЕДСТВО РАЗВИТИЯ МУЗЫКАЛЬНОСТИ ДЕТЕЙ ДОШКОЛЬНОГО ВОЗРАСТА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ДЕТСКИЙ МУЗЫКАЛЬНЫЙ ФОЛЬКЛОР КАК СРЕДСТВО РАЗВИТИЯ МУЗЫКАЛЬНОСТИ ДЕТЕЙ ДОШКОЛЬНОГО ВОЗРАСТА </dc:title>
  <dc:creator>Дмитрий Юдинцев</dc:creator>
  <cp:lastModifiedBy>Пользователь</cp:lastModifiedBy>
  <cp:revision>116</cp:revision>
  <dcterms:created xsi:type="dcterms:W3CDTF">2021-05-31T08:26:00Z</dcterms:created>
  <dcterms:modified xsi:type="dcterms:W3CDTF">2022-04-11T15:43:23Z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667480EABE1C41E8BC7827725DFEFF01</vt:lpwstr>
  </property>
  <property fmtid="{D5CDD505-2E9C-101B-9397-08002B2CF9AE}" pid="3" name="KSOProductBuildVer">
    <vt:lpwstr>1033-11.2.0.11029</vt:lpwstr>
  </property>
</Properties>
</file>