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77" r:id="rId3"/>
    <p:sldId id="262" r:id="rId4"/>
    <p:sldId id="279" r:id="rId5"/>
    <p:sldId id="289" r:id="rId6"/>
    <p:sldId id="268" r:id="rId7"/>
    <p:sldId id="296" r:id="rId8"/>
    <p:sldId id="298" r:id="rId9"/>
    <p:sldId id="29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5" autoAdjust="0"/>
    <p:restoredTop sz="94660"/>
  </p:normalViewPr>
  <p:slideViewPr>
    <p:cSldViewPr>
      <p:cViewPr varScale="1">
        <p:scale>
          <a:sx n="85" d="100"/>
          <a:sy n="85" d="100"/>
        </p:scale>
        <p:origin x="15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получали оскорбления/угрозы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7-классники</c:v>
                </c:pt>
                <c:pt idx="1">
                  <c:v>9-классники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12-457E-B17B-0F62EE3D958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анонимность агрессора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7-классники</c:v>
                </c:pt>
                <c:pt idx="1">
                  <c:v>9-классники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20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12-457E-B17B-0F62EE3D9584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случаи оскорбления у знакомых 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7-классники</c:v>
                </c:pt>
                <c:pt idx="1">
                  <c:v>9-классники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35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12-457E-B17B-0F62EE3D95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815040"/>
        <c:axId val="147820928"/>
      </c:barChart>
      <c:catAx>
        <c:axId val="147815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7820928"/>
        <c:crosses val="autoZero"/>
        <c:auto val="1"/>
        <c:lblAlgn val="ctr"/>
        <c:lblOffset val="100"/>
        <c:noMultiLvlLbl val="0"/>
      </c:catAx>
      <c:valAx>
        <c:axId val="147820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7815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072B3F-34C4-4420-BF51-DB2C87C7DA1A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25C731-0560-4A34-B5E1-83B29FDCE9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-315416"/>
            <a:ext cx="42862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Внимание: кибербуллинг!</a:t>
            </a:r>
            <a:r>
              <a:rPr lang="ru-RU" sz="3600" dirty="0"/>
              <a:t> </a:t>
            </a:r>
          </a:p>
          <a:p>
            <a:r>
              <a:rPr lang="ru-RU" sz="2400" dirty="0"/>
              <a:t>*использование мобильных телефонов; </a:t>
            </a:r>
          </a:p>
          <a:p>
            <a:r>
              <a:rPr lang="ru-RU" sz="2400" dirty="0"/>
              <a:t>*использование </a:t>
            </a:r>
            <a:r>
              <a:rPr lang="en-US" sz="2400" dirty="0"/>
              <a:t>e-mail; </a:t>
            </a:r>
          </a:p>
          <a:p>
            <a:r>
              <a:rPr lang="ru-RU" sz="2400" dirty="0"/>
              <a:t>*использование социальных сетей; </a:t>
            </a:r>
          </a:p>
          <a:p>
            <a:r>
              <a:rPr lang="ru-RU" sz="2400" dirty="0"/>
              <a:t>*использование видео-порталов</a:t>
            </a:r>
          </a:p>
          <a:p>
            <a:endParaRPr lang="ru-RU" sz="2400" dirty="0"/>
          </a:p>
          <a:p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можно сделать?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69483"/>
            <a:ext cx="3096344" cy="1930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071678"/>
            <a:ext cx="3071834" cy="2353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643446"/>
            <a:ext cx="2902941" cy="1995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1"/>
            <a:ext cx="75724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Результаты анкетирования обучающихся</a:t>
            </a:r>
          </a:p>
          <a:p>
            <a:r>
              <a:rPr lang="ru-RU" sz="2000" dirty="0"/>
              <a:t>С понятием «кибербуллинг» знакомы 4 % опрошенных семиклассников и 35 % девятиклассников. </a:t>
            </a:r>
          </a:p>
          <a:p>
            <a:endParaRPr lang="ru-RU" sz="2000" dirty="0"/>
          </a:p>
          <a:p>
            <a:endParaRPr lang="ru-RU" sz="2400" dirty="0"/>
          </a:p>
          <a:p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23528" y="1700808"/>
          <a:ext cx="727280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260648"/>
            <a:ext cx="12241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3"/>
            <a:ext cx="86409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Мотивами буллинга являются:</a:t>
            </a:r>
            <a:r>
              <a:rPr lang="ru-RU" sz="3200" b="1" dirty="0"/>
              <a:t> </a:t>
            </a:r>
          </a:p>
          <a:p>
            <a:r>
              <a:rPr lang="ru-RU" sz="2400" dirty="0"/>
              <a:t>•Зависть; </a:t>
            </a:r>
          </a:p>
          <a:p>
            <a:r>
              <a:rPr lang="ru-RU" sz="2400" dirty="0"/>
              <a:t>•Месть; </a:t>
            </a:r>
          </a:p>
          <a:p>
            <a:r>
              <a:rPr lang="ru-RU" sz="2400" dirty="0"/>
              <a:t>•Чувство неприязни; </a:t>
            </a:r>
          </a:p>
          <a:p>
            <a:r>
              <a:rPr lang="ru-RU" sz="2400" dirty="0"/>
              <a:t>•Борьба за власть; </a:t>
            </a:r>
          </a:p>
          <a:p>
            <a:r>
              <a:rPr lang="ru-RU" sz="2400" dirty="0"/>
              <a:t>•Нейтрализация соперника через показ преимущества над ним; </a:t>
            </a:r>
          </a:p>
          <a:p>
            <a:r>
              <a:rPr lang="ru-RU" sz="2400" dirty="0"/>
              <a:t>•Самоутверждение вплоть до удовлетворения садистских потребностей отдельных личностей; </a:t>
            </a:r>
          </a:p>
          <a:p>
            <a:r>
              <a:rPr lang="ru-RU" sz="2400" dirty="0"/>
              <a:t>•Стремление быть в центре внимания, выглядеть круто; </a:t>
            </a:r>
          </a:p>
          <a:p>
            <a:r>
              <a:rPr lang="ru-RU" sz="2400" dirty="0"/>
              <a:t>•Стремление удивить, поразить; </a:t>
            </a:r>
          </a:p>
          <a:p>
            <a:r>
              <a:rPr lang="ru-RU" sz="2400" dirty="0"/>
              <a:t>•Стремление разрядиться, «приколоться»; </a:t>
            </a:r>
          </a:p>
          <a:p>
            <a:r>
              <a:rPr lang="ru-RU" sz="2400" dirty="0"/>
              <a:t>•Желание унизить, запугать </a:t>
            </a:r>
          </a:p>
          <a:p>
            <a:r>
              <a:rPr lang="ru-RU" sz="2400" dirty="0"/>
              <a:t>                       непонравившегося человека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933057"/>
            <a:ext cx="327585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3941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Результаты анкетирования обучающихся</a:t>
            </a:r>
          </a:p>
          <a:p>
            <a:r>
              <a:rPr lang="ru-RU" sz="2000" b="1" dirty="0"/>
              <a:t>Что должен сделать ученик, чтобы не стать жертвой травли, </a:t>
            </a:r>
          </a:p>
          <a:p>
            <a:r>
              <a:rPr lang="ru-RU" sz="2000" b="1" dirty="0"/>
              <a:t>агрессивного отношения к себе?</a:t>
            </a:r>
          </a:p>
          <a:p>
            <a:endParaRPr lang="ru-RU" sz="2000" b="1" dirty="0"/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Наиболее распространенные ответы 9-классников: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«Не обращать внимание»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«Ничего, все равно загнобят», «Нельзя понять на 100%, что именно является критерием для травли в глазах обидчика»,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«Все зависит от поведения», «Поставить правильно себя в обществе»,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«Не быть трусливым, уметь постоять за себя»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Наиболее распространенные ответы 7-классников: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000" dirty="0"/>
              <a:t>«Не вести себя плохо»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«Хорошо общаться (подружиться) с одноклассниками»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«Не выкладывать фотки, не писать и не отвечать незнакомцам»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«Не распускать сплетни, не оскорблять, не дразнить других»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«Не лезть в конфликты, не нарываться» </a:t>
            </a:r>
            <a:endParaRPr lang="ru-RU" sz="2000" dirty="0">
              <a:solidFill>
                <a:srgbClr val="C00000"/>
              </a:solidFill>
            </a:endParaRPr>
          </a:p>
          <a:p>
            <a:pPr algn="ctr"/>
            <a:endParaRPr lang="ru-RU" sz="2000" dirty="0"/>
          </a:p>
          <a:p>
            <a:endParaRPr lang="ru-RU" sz="2400" dirty="0">
              <a:solidFill>
                <a:srgbClr val="C00000"/>
              </a:solidFill>
            </a:endParaRP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260648"/>
            <a:ext cx="12241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148" t="12894" r="20251" b="5247"/>
          <a:stretch>
            <a:fillRect/>
          </a:stretch>
        </p:blipFill>
        <p:spPr bwMode="auto">
          <a:xfrm>
            <a:off x="251520" y="260648"/>
            <a:ext cx="54006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23325" t="9051" r="23519" b="8001"/>
          <a:stretch>
            <a:fillRect/>
          </a:stretch>
        </p:blipFill>
        <p:spPr bwMode="auto">
          <a:xfrm>
            <a:off x="4572000" y="260648"/>
            <a:ext cx="432048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2700" b="1" i="1" dirty="0">
                <a:solidFill>
                  <a:srgbClr val="C00000"/>
                </a:solidFill>
              </a:rPr>
              <a:t>Признаки буллинга, которые должны насторожить учителя:</a:t>
            </a:r>
            <a:endParaRPr lang="ru-RU" sz="27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pPr>
              <a:buSzPct val="50000"/>
              <a:buFont typeface="Arial" panose="020B0604020202020204" pitchFamily="34" charset="0"/>
              <a:buChar char="•"/>
            </a:pPr>
            <a:r>
              <a:rPr lang="ru-RU" sz="8000" b="1" dirty="0"/>
              <a:t>Негативизм при обсуждении темы буллинга;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/>
              <a:t>Агрессивность к взрослым и детям;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/>
              <a:t>Обидчивость и раздражительность;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8000" b="1" dirty="0"/>
              <a:t>Грусть, неустойчивое настроение;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Отсутствие друзей;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Никто не хочет с ним сидеть за партой;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Ребенок является постоянным объектом шуток и юмора;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Пользуется интернетом больше обычного или перестал пользоваться вообще;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У ребенка снижается успеваемость;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Ребенок часто приходит с подранными вещами;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Ребенок говорит, что ему не у кого спросить домашнее задание, когда приходит на занятия с невыученными уроками;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На соревнованиях дети говорят «только не с ним!»; 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8000" b="1" dirty="0"/>
              <a:t>Ребенок часто проводит время на переменах в одиночестве. </a:t>
            </a:r>
          </a:p>
          <a:p>
            <a:pPr>
              <a:lnSpc>
                <a:spcPct val="120000"/>
              </a:lnSpc>
              <a:buNone/>
            </a:pPr>
            <a:endParaRPr lang="ru-RU" sz="55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340768"/>
            <a:ext cx="264203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36904" cy="606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Профилактика буллинга классным руководителем: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Просветительская работа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(классные часы, памятки, родительский лекторий);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Развитие эмпатии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, сопереживании (эти качества нужны и при общении в сети, словом можно ранить не только в реальной жизни);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Переориентация с мира виртуального на мир реальный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(живое общение, спорт, искусство и др.);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Трансформация интернет-активности 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(онлайн кинотеатр (просмотр и обсуждение фильмов), волонтерские онлайн проекты);</a:t>
            </a:r>
            <a:r>
              <a:rPr lang="ru-RU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b="1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Выстраивание классного коллектива: </a:t>
            </a:r>
            <a:endParaRPr lang="ru-RU" sz="1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Правила класса,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Вместо конкуренции – сотрудничество,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Переориентация отношений «доминирование – подчинение» на отношения равенства и уважения,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Незамедлительное пресекание действий, относящихся к травле.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56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solidFill>
                  <a:srgbClr val="C00000"/>
                </a:solidFill>
              </a:rPr>
              <a:t>В классе травля. Что делать?</a:t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8229600" cy="30243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обозначить травлю, назвать явление;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дать однозначную оценку травле;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обсуждать с учениками буллинг как болезнь всей группы, а не только преследователей и жертвы;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активировать моральное чувство, вывести из «стайного» азарта;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в личной беседе оказать поддержку пострадавшему от буллинга ребенку.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13333" b="4444"/>
          <a:stretch>
            <a:fillRect/>
          </a:stretch>
        </p:blipFill>
        <p:spPr bwMode="auto">
          <a:xfrm>
            <a:off x="457200" y="3140968"/>
            <a:ext cx="82296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0967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+mn-lt"/>
              </a:rPr>
              <a:t>Кибертравля. Что делать?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sz="2000" dirty="0"/>
              <a:t>Поддержите ребенка, не ругайте, не пугайте последствиями </a:t>
            </a:r>
            <a:r>
              <a:rPr lang="ru-RU" sz="2000" dirty="0">
                <a:solidFill>
                  <a:schemeClr val="bg1"/>
                </a:solidFill>
              </a:rPr>
              <a:t>(Не следует преуменьшать значение агрессии против вашего ребенка, но и пугать также не следует: нужно дать ребенку уверенность в том, что проблему можно преодолеть). 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sz="2000" dirty="0"/>
              <a:t>Если травля происходит в </a:t>
            </a:r>
            <a:r>
              <a:rPr lang="ru-RU" sz="2000" dirty="0" err="1"/>
              <a:t>соцсети</a:t>
            </a:r>
            <a:r>
              <a:rPr lang="ru-RU" sz="2000" dirty="0"/>
              <a:t>, нужно сохранить издевательские сообщения, оскорбительные фото и подать жалобу ее администрации. </a:t>
            </a:r>
            <a:r>
              <a:rPr lang="ru-RU" sz="2000" dirty="0">
                <a:solidFill>
                  <a:schemeClr val="bg1"/>
                </a:solidFill>
              </a:rPr>
              <a:t>На главной странице всегда есть ссылка, позволяющая связаться с координаторами проекта.</a:t>
            </a:r>
          </a:p>
          <a:p>
            <a:pPr>
              <a:buFontTx/>
              <a:buChar char="-"/>
            </a:pPr>
            <a:r>
              <a:rPr lang="ru-RU" sz="2000" dirty="0"/>
              <a:t>Важное значение имеет выражение в общем виртуальном пространстве поддержки жертвы и негативной оценки действий агрессора.</a:t>
            </a:r>
          </a:p>
          <a:p>
            <a:pPr>
              <a:buFontTx/>
              <a:buChar char="-"/>
            </a:pPr>
            <a:r>
              <a:rPr lang="ru-RU" sz="2000" dirty="0">
                <a:solidFill>
                  <a:schemeClr val="bg1"/>
                </a:solidFill>
              </a:rPr>
              <a:t>Блокировка агрессора.</a:t>
            </a:r>
          </a:p>
          <a:p>
            <a:pPr>
              <a:buFontTx/>
              <a:buChar char="-"/>
            </a:pPr>
            <a:r>
              <a:rPr lang="ru-RU" sz="2000" dirty="0"/>
              <a:t>Если ситуация вышла из-под контроля, родители могут обратиться с заявлением в правоохранительные органы.</a:t>
            </a:r>
            <a:r>
              <a:rPr lang="ru-RU" dirty="0"/>
              <a:t> </a:t>
            </a:r>
            <a:r>
              <a:rPr lang="ru-RU" sz="2200" dirty="0">
                <a:solidFill>
                  <a:schemeClr val="bg1"/>
                </a:solidFill>
              </a:rPr>
              <a:t>Действия интернет-хулиганов подпадают под целый «букет» статей УК РФ </a:t>
            </a:r>
            <a:r>
              <a:rPr lang="ru-RU" sz="1900" dirty="0">
                <a:solidFill>
                  <a:schemeClr val="bg1"/>
                </a:solidFill>
              </a:rPr>
              <a:t>(«Клевета», «Угроза убийством или причинением тяжкого вреда здоровью» и др.)</a:t>
            </a:r>
          </a:p>
          <a:p>
            <a:pPr>
              <a:buFontTx/>
              <a:buChar char="-"/>
            </a:pP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520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1503</TotalTime>
  <Words>656</Words>
  <Application>Microsoft Office PowerPoint</Application>
  <PresentationFormat>Экран 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Признаки буллинга, которые должны насторожить учителя:</vt:lpstr>
      <vt:lpstr>Презентация PowerPoint</vt:lpstr>
      <vt:lpstr>В классе травля. Что делать? </vt:lpstr>
      <vt:lpstr>Кибертравля. Что делать?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Буллинг – причины, формы, профилактика</dc:title>
  <dc:creator>Black.User</dc:creator>
  <cp:lastModifiedBy>Курбатова Юлия Николаевна</cp:lastModifiedBy>
  <cp:revision>105</cp:revision>
  <dcterms:created xsi:type="dcterms:W3CDTF">2018-02-04T10:31:23Z</dcterms:created>
  <dcterms:modified xsi:type="dcterms:W3CDTF">2022-04-11T09:59:24Z</dcterms:modified>
</cp:coreProperties>
</file>