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60" r:id="rId3"/>
    <p:sldId id="259" r:id="rId4"/>
    <p:sldId id="258" r:id="rId5"/>
    <p:sldId id="257" r:id="rId6"/>
    <p:sldId id="263" r:id="rId7"/>
    <p:sldId id="262" r:id="rId8"/>
    <p:sldId id="261" r:id="rId9"/>
    <p:sldId id="273" r:id="rId10"/>
    <p:sldId id="274" r:id="rId11"/>
    <p:sldId id="265" r:id="rId12"/>
    <p:sldId id="264" r:id="rId13"/>
    <p:sldId id="268" r:id="rId14"/>
    <p:sldId id="267" r:id="rId15"/>
    <p:sldId id="275" r:id="rId16"/>
    <p:sldId id="269" r:id="rId17"/>
    <p:sldId id="271" r:id="rId18"/>
    <p:sldId id="28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5E5919-C052-4689-8BC5-1CF1BF229932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3F4D88-3C06-4FDC-9A34-F94EBD5FAA8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3F4D88-3C06-4FDC-9A34-F94EBD5FAA8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mg0.liveinternet.ru/images/attach/c/5/85/498/85498458_073c7bf6ea8a2c2e584697fc3ab64a82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928662" y="-142900"/>
            <a:ext cx="85010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rgbClr val="FFFF00"/>
                </a:solidFill>
                <a:latin typeface="Monotype Corsiva" pitchFamily="66" charset="0"/>
              </a:rPr>
              <a:t>День космонавтики</a:t>
            </a:r>
            <a:endParaRPr lang="ru-RU" sz="7200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68434" y="6021288"/>
            <a:ext cx="471373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dirty="0" smtClean="0">
                <a:solidFill>
                  <a:srgbClr val="FFFF00"/>
                </a:solidFill>
              </a:rPr>
              <a:t>Подготовила </a:t>
            </a:r>
            <a:r>
              <a:rPr lang="ru-RU" sz="2000" dirty="0">
                <a:solidFill>
                  <a:srgbClr val="FFFF00"/>
                </a:solidFill>
              </a:rPr>
              <a:t>учитель начальных классов Пешкова Елена </a:t>
            </a:r>
            <a:r>
              <a:rPr lang="ru-RU" sz="2000" dirty="0" smtClean="0">
                <a:solidFill>
                  <a:srgbClr val="FFFF00"/>
                </a:solidFill>
              </a:rPr>
              <a:t>Александровна</a:t>
            </a:r>
            <a:endParaRPr lang="ru-RU" sz="2000" dirty="0">
              <a:solidFill>
                <a:srgbClr val="FFFF00"/>
              </a:solidFill>
            </a:endParaRPr>
          </a:p>
        </p:txBody>
      </p:sp>
      <p:sp>
        <p:nvSpPr>
          <p:cNvPr id="8" name="Заголовок 1"/>
          <p:cNvSpPr>
            <a:spLocks noGrp="1"/>
          </p:cNvSpPr>
          <p:nvPr/>
        </p:nvSpPr>
        <p:spPr>
          <a:xfrm>
            <a:off x="1044310" y="2728735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7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http://i037.radikal.ru/1301/96/8eecfa134cd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1"/>
            <a:ext cx="4357686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14348" y="4786322"/>
            <a:ext cx="35004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FF00"/>
                </a:solidFill>
                <a:latin typeface="Monotype Corsiva" pitchFamily="66" charset="0"/>
              </a:rPr>
              <a:t>С. П. Королев</a:t>
            </a:r>
            <a:endParaRPr lang="ru-RU" sz="4400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pic>
        <p:nvPicPr>
          <p:cNvPr id="34818" name="Picture 2" descr="http://kafanews.com/new/images/img267dc3640b83fad744485c353bde5a29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803084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image.newsru.ua/pict/id/large/37490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14687"/>
            <a:ext cx="4714876" cy="3643314"/>
          </a:xfrm>
          <a:prstGeom prst="rect">
            <a:avLst/>
          </a:prstGeom>
          <a:noFill/>
        </p:spPr>
      </p:pic>
      <p:pic>
        <p:nvPicPr>
          <p:cNvPr id="22532" name="Picture 4" descr="http://content.foto.mail.ru/mail/olga197403/_answers/i-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714488"/>
            <a:ext cx="4429124" cy="4290715"/>
          </a:xfrm>
          <a:prstGeom prst="rect">
            <a:avLst/>
          </a:prstGeom>
          <a:noFill/>
        </p:spPr>
      </p:pic>
      <p:pic>
        <p:nvPicPr>
          <p:cNvPr id="22534" name="Picture 6" descr="http://stat16.privet.ru/lr/0b05eaa9540039af43c6164d84ecbda4"/>
          <p:cNvPicPr>
            <a:picLocks noChangeAspect="1" noChangeArrowheads="1"/>
          </p:cNvPicPr>
          <p:nvPr/>
        </p:nvPicPr>
        <p:blipFill>
          <a:blip r:embed="rId4" cstate="print"/>
          <a:srcRect r="86" b="124"/>
          <a:stretch>
            <a:fillRect/>
          </a:stretch>
        </p:blipFill>
        <p:spPr bwMode="auto">
          <a:xfrm>
            <a:off x="0" y="0"/>
            <a:ext cx="4714908" cy="324532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572132" y="571480"/>
            <a:ext cx="32861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FF00"/>
                </a:solidFill>
                <a:latin typeface="Monotype Corsiva" pitchFamily="66" charset="0"/>
              </a:rPr>
              <a:t>Животные-</a:t>
            </a:r>
            <a:endParaRPr lang="ru-RU" sz="4800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29256" y="6027003"/>
            <a:ext cx="32861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FF00"/>
                </a:solidFill>
                <a:latin typeface="Monotype Corsiva" pitchFamily="66" charset="0"/>
              </a:rPr>
              <a:t>космонавты</a:t>
            </a:r>
            <a:endParaRPr lang="ru-RU" sz="4800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img1.liveinternet.ru/images/attach/c/7/94/500/94500831_4682843_dogdrawing_1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15026"/>
            <a:ext cx="4863987" cy="687302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214942" y="3071810"/>
            <a:ext cx="3714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rgbClr val="FFFF00"/>
                </a:solidFill>
                <a:latin typeface="Monotype Corsiva" pitchFamily="66" charset="0"/>
              </a:rPr>
              <a:t>Лайка</a:t>
            </a:r>
            <a:endParaRPr lang="ru-RU" sz="9600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rg.ru/i/gallery/e50ed704/547986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09227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0"/>
            <a:ext cx="58579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FF00"/>
                </a:solidFill>
                <a:latin typeface="Monotype Corsiva" pitchFamily="66" charset="0"/>
              </a:rPr>
              <a:t>Белка и Стрелка</a:t>
            </a:r>
            <a:endParaRPr lang="ru-RU" sz="6000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s53.radikal.ru/i141/0904/3b/3c0edec529c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282" y="285728"/>
            <a:ext cx="31432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FF00"/>
                </a:solidFill>
                <a:latin typeface="Monotype Corsiva" pitchFamily="66" charset="0"/>
              </a:rPr>
              <a:t>Юрий Алексеевич Гагарин</a:t>
            </a:r>
            <a:endParaRPr lang="ru-RU" sz="4800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6186" y="2675162"/>
            <a:ext cx="36099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FFFF00"/>
                </a:solidFill>
              </a:rPr>
              <a:t>(9 марта 1934 – 27 марта 1968)</a:t>
            </a:r>
            <a:endParaRPr lang="ru-RU" sz="2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http://imgs.mi9.com/uploads/other/4173/space-and-satellite_1920x1200_763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99339"/>
            <a:ext cx="9143999" cy="625866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57158" y="0"/>
            <a:ext cx="86439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FF00"/>
                </a:solidFill>
                <a:latin typeface="Monotype Corsiva" pitchFamily="66" charset="0"/>
              </a:rPr>
              <a:t>Космическая орбитальная станция</a:t>
            </a:r>
            <a:endParaRPr lang="ru-RU" sz="4800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www.iwishihadthis.com/wp-content/uploads/2010/12/spacesui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29102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786314" y="2428868"/>
            <a:ext cx="40005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rgbClr val="FFFF00"/>
                </a:solidFill>
                <a:latin typeface="Monotype Corsiva" pitchFamily="66" charset="0"/>
              </a:rPr>
              <a:t>Скафандр</a:t>
            </a:r>
            <a:endParaRPr lang="ru-RU" sz="8000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moskva.myrbs.ru/img/upload/0640x0480/00006065_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0"/>
            <a:ext cx="7215238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85852" y="0"/>
            <a:ext cx="6858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FFFF00"/>
                </a:solidFill>
                <a:latin typeface="Monotype Corsiva" pitchFamily="66" charset="0"/>
              </a:rPr>
              <a:t>Искусственный</a:t>
            </a:r>
            <a:r>
              <a:rPr lang="ru-RU" sz="5400" dirty="0" smtClean="0">
                <a:solidFill>
                  <a:srgbClr val="C00000"/>
                </a:solidFill>
                <a:latin typeface="Monotype Corsiva" pitchFamily="66" charset="0"/>
              </a:rPr>
              <a:t> </a:t>
            </a:r>
            <a:r>
              <a:rPr lang="ru-RU" sz="5400" dirty="0" smtClean="0">
                <a:solidFill>
                  <a:srgbClr val="FFFF00"/>
                </a:solidFill>
                <a:latin typeface="Monotype Corsiva" pitchFamily="66" charset="0"/>
              </a:rPr>
              <a:t>спутник</a:t>
            </a:r>
            <a:endParaRPr lang="ru-RU" sz="5400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img0.liveinternet.ru/images/attach/c/0/40/531/40531872_Widescreen_Earth_from_space_005211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542157" y="1357298"/>
            <a:ext cx="6194324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9600" dirty="0" smtClean="0">
                <a:solidFill>
                  <a:srgbClr val="FFFF00"/>
                </a:solidFill>
                <a:latin typeface="Monotype Corsiva" pitchFamily="66" charset="0"/>
              </a:rPr>
              <a:t>Спасибо </a:t>
            </a:r>
          </a:p>
          <a:p>
            <a:pPr algn="ctr"/>
            <a:r>
              <a:rPr lang="ru-RU" sz="9600" dirty="0" smtClean="0">
                <a:solidFill>
                  <a:srgbClr val="FFFF00"/>
                </a:solidFill>
                <a:latin typeface="Monotype Corsiva" pitchFamily="66" charset="0"/>
              </a:rPr>
              <a:t>за внимание!</a:t>
            </a:r>
            <a:endParaRPr lang="ru-RU" sz="9600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.progorodnn.ru/userfiles/picitem/img-20130702002011-205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14282" y="214290"/>
            <a:ext cx="3317898" cy="1571636"/>
          </a:xfrm>
          <a:prstGeom prst="rect">
            <a:avLst/>
          </a:prstGeom>
          <a:noFill/>
        </p:spPr>
      </p:pic>
      <p:pic>
        <p:nvPicPr>
          <p:cNvPr id="1028" name="Picture 4" descr="http://stat16.privet.ru/lr/0b0b8c552d601ad98bbf5b44a067a4d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2857496"/>
            <a:ext cx="2645653" cy="3047988"/>
          </a:xfrm>
          <a:prstGeom prst="rect">
            <a:avLst/>
          </a:prstGeom>
          <a:noFill/>
        </p:spPr>
      </p:pic>
      <p:pic>
        <p:nvPicPr>
          <p:cNvPr id="1038" name="Picture 14" descr="http://www.ulbiz.ru/afisha/photos/performances/120/main_bi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2000240"/>
            <a:ext cx="2234494" cy="2562221"/>
          </a:xfrm>
          <a:prstGeom prst="rect">
            <a:avLst/>
          </a:prstGeom>
          <a:noFill/>
        </p:spPr>
      </p:pic>
      <p:pic>
        <p:nvPicPr>
          <p:cNvPr id="1048" name="Picture 24" descr="http://www.defesanet.com.br/site/upload/news_image/2013/02/1215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0760" y="214290"/>
            <a:ext cx="2878281" cy="1759349"/>
          </a:xfrm>
          <a:prstGeom prst="rect">
            <a:avLst/>
          </a:prstGeom>
          <a:noFill/>
        </p:spPr>
      </p:pic>
      <p:pic>
        <p:nvPicPr>
          <p:cNvPr id="1050" name="Picture 26" descr="http://wallpaper.getwall.ru/9/preview/7495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71802" y="4147691"/>
            <a:ext cx="3201903" cy="2353119"/>
          </a:xfrm>
          <a:prstGeom prst="rect">
            <a:avLst/>
          </a:prstGeom>
          <a:noFill/>
        </p:spPr>
      </p:pic>
      <p:pic>
        <p:nvPicPr>
          <p:cNvPr id="15" name="Picture 10" descr="Ракта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3714744" y="214290"/>
            <a:ext cx="2182813" cy="3571876"/>
          </a:xfrm>
          <a:prstGeom prst="rect">
            <a:avLst/>
          </a:prstGeom>
        </p:spPr>
      </p:pic>
      <p:pic>
        <p:nvPicPr>
          <p:cNvPr id="1054" name="Picture 30" descr="http://www.langled.com/uploads_user/1000/665/0_2099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0034" y="4857760"/>
            <a:ext cx="2194614" cy="16240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vividvoyages.com/images/new-zealand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43042" y="5429264"/>
            <a:ext cx="60007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rgbClr val="FFFF00"/>
                </a:solidFill>
                <a:latin typeface="Monotype Corsiva" pitchFamily="66" charset="0"/>
              </a:rPr>
              <a:t>Воздушный</a:t>
            </a:r>
            <a:r>
              <a:rPr lang="ru-RU" sz="6000" dirty="0" smtClean="0">
                <a:solidFill>
                  <a:srgbClr val="FFFF00"/>
                </a:solidFill>
                <a:latin typeface="Monotype Corsiva" pitchFamily="66" charset="0"/>
              </a:rPr>
              <a:t> шар</a:t>
            </a:r>
            <a:endParaRPr lang="ru-RU" sz="6000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http://img.rufox.ru/files/big2/5646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357422" y="5842337"/>
            <a:ext cx="635798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rgbClr val="FFFF00"/>
                </a:solidFill>
                <a:latin typeface="Monotype Corsiva" pitchFamily="66" charset="0"/>
              </a:rPr>
              <a:t>Дирижабль</a:t>
            </a:r>
            <a:endParaRPr lang="ru-RU" sz="6600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54.fastpic.ru/big/2013/0317/b9/7b622a9869a26ab32a5a0748c8fa04b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11222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929058" y="5286388"/>
            <a:ext cx="392909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rgbClr val="FFFF00"/>
                </a:solidFill>
                <a:latin typeface="Monotype Corsiva" pitchFamily="66" charset="0"/>
              </a:rPr>
              <a:t>Аэроплан</a:t>
            </a:r>
          </a:p>
          <a:p>
            <a:endParaRPr lang="ru-RU" sz="6000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i46.fastpic.ru/big/2013/0418/01/7c55ba287fad304b090a87e659287d01.jpg"/>
          <p:cNvPicPr>
            <a:picLocks noChangeAspect="1" noChangeArrowheads="1"/>
          </p:cNvPicPr>
          <p:nvPr/>
        </p:nvPicPr>
        <p:blipFill>
          <a:blip r:embed="rId2" cstate="print"/>
          <a:srcRect b="85"/>
          <a:stretch>
            <a:fillRect/>
          </a:stretch>
        </p:blipFill>
        <p:spPr bwMode="auto">
          <a:xfrm>
            <a:off x="11670" y="0"/>
            <a:ext cx="913233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786314" y="642918"/>
            <a:ext cx="40005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FF00"/>
                </a:solidFill>
                <a:latin typeface="Monotype Corsiva" pitchFamily="66" charset="0"/>
              </a:rPr>
              <a:t>Вертолет</a:t>
            </a:r>
            <a:endParaRPr lang="ru-RU" sz="4400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628" y="6000768"/>
            <a:ext cx="37147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FF00"/>
                </a:solidFill>
                <a:latin typeface="Monotype Corsiva" pitchFamily="66" charset="0"/>
              </a:rPr>
              <a:t>Самолет</a:t>
            </a:r>
            <a:endParaRPr lang="ru-RU" sz="6000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714356"/>
            <a:ext cx="457200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>
                <a:solidFill>
                  <a:srgbClr val="FFFF00"/>
                </a:solidFill>
                <a:latin typeface="Monotype Corsiva" pitchFamily="66" charset="0"/>
              </a:rPr>
              <a:t>Ни хвоста, ни крыльев нет,</a:t>
            </a:r>
            <a:br>
              <a:rPr lang="ru-RU" sz="6600" dirty="0" smtClean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sz="6600" dirty="0" smtClean="0">
                <a:solidFill>
                  <a:srgbClr val="FFFF00"/>
                </a:solidFill>
                <a:latin typeface="Monotype Corsiva" pitchFamily="66" charset="0"/>
              </a:rPr>
              <a:t>а летает до планет.</a:t>
            </a:r>
            <a:endParaRPr lang="ru-RU" sz="6600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pic>
        <p:nvPicPr>
          <p:cNvPr id="19458" name="Picture 2" descr="http://img0.liveinternet.ru/images/attach/c/0/39/288/39288084_159989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85100" y="0"/>
            <a:ext cx="45589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857984" y="142852"/>
            <a:ext cx="22860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FFFF00"/>
                </a:solidFill>
                <a:latin typeface="Monotype Corsiva" pitchFamily="66" charset="0"/>
              </a:rPr>
              <a:t>ракета</a:t>
            </a:r>
            <a:endParaRPr lang="ru-RU" sz="5400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500042"/>
            <a:ext cx="45720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4800" dirty="0" smtClean="0">
                <a:solidFill>
                  <a:srgbClr val="FFFF00"/>
                </a:solidFill>
                <a:latin typeface="Monotype Corsiva" pitchFamily="66" charset="0"/>
              </a:rPr>
              <a:t>Он не летчик, не пилот,</a:t>
            </a:r>
          </a:p>
          <a:p>
            <a:pPr fontAlgn="base"/>
            <a:r>
              <a:rPr lang="ru-RU" sz="4800" dirty="0" smtClean="0">
                <a:solidFill>
                  <a:srgbClr val="FFFF00"/>
                </a:solidFill>
                <a:latin typeface="Monotype Corsiva" pitchFamily="66" charset="0"/>
              </a:rPr>
              <a:t>Он ведет не самолет,</a:t>
            </a:r>
          </a:p>
          <a:p>
            <a:pPr fontAlgn="base"/>
            <a:r>
              <a:rPr lang="ru-RU" sz="4800" dirty="0" smtClean="0">
                <a:solidFill>
                  <a:srgbClr val="FFFF00"/>
                </a:solidFill>
                <a:latin typeface="Monotype Corsiva" pitchFamily="66" charset="0"/>
              </a:rPr>
              <a:t>А огромную ракету,</a:t>
            </a:r>
          </a:p>
          <a:p>
            <a:pPr fontAlgn="base"/>
            <a:r>
              <a:rPr lang="ru-RU" sz="4800" dirty="0" smtClean="0">
                <a:solidFill>
                  <a:srgbClr val="FFFF00"/>
                </a:solidFill>
                <a:latin typeface="Monotype Corsiva" pitchFamily="66" charset="0"/>
              </a:rPr>
              <a:t>Дети, кто, скажите, это?</a:t>
            </a:r>
            <a:endParaRPr lang="ru-RU" sz="4800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pic>
        <p:nvPicPr>
          <p:cNvPr id="20484" name="Picture 4" descr="http://www.mk.ru/upload/iblock_mk/475/6f/28/95/DETAIL_PICTURE__394534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68791" y="0"/>
            <a:ext cx="457521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214942" y="-142900"/>
            <a:ext cx="36433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FFFF00"/>
                </a:solidFill>
                <a:latin typeface="Monotype Corsiva" pitchFamily="66" charset="0"/>
              </a:rPr>
              <a:t>космонавт</a:t>
            </a:r>
            <a:endParaRPr lang="ru-RU" sz="5400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zgrad.net/images/umor/images/d31/ee5b49999a6ca429383d939f408009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903"/>
            <a:ext cx="4786314" cy="681209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929190" y="5643578"/>
            <a:ext cx="40719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FF00"/>
                </a:solidFill>
                <a:latin typeface="Monotype Corsiva" pitchFamily="66" charset="0"/>
              </a:rPr>
              <a:t>К. Э. Циолковский</a:t>
            </a:r>
            <a:endParaRPr lang="ru-RU" sz="4400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pic>
        <p:nvPicPr>
          <p:cNvPr id="1034" name="Picture 10" descr="http://cs5943.vkontakte.ru/u2008214/138062462/x_33807d9d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786314" y="-1"/>
            <a:ext cx="4357686" cy="50570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</TotalTime>
  <Words>87</Words>
  <Application>Microsoft Office PowerPoint</Application>
  <PresentationFormat>Экран (4:3)</PresentationFormat>
  <Paragraphs>28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Monotype Corsiva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Елена</cp:lastModifiedBy>
  <cp:revision>32</cp:revision>
  <dcterms:modified xsi:type="dcterms:W3CDTF">2022-04-11T18:35:58Z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922405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