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9" r:id="rId1"/>
  </p:sldMasterIdLst>
  <p:notesMasterIdLst>
    <p:notesMasterId r:id="rId7"/>
  </p:notesMasterIdLst>
  <p:sldIdLst>
    <p:sldId id="256" r:id="rId2"/>
    <p:sldId id="272" r:id="rId3"/>
    <p:sldId id="257" r:id="rId4"/>
    <p:sldId id="265" r:id="rId5"/>
    <p:sldId id="262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304"/>
    <a:srgbClr val="CCFFCC"/>
    <a:srgbClr val="DAB66F"/>
    <a:srgbClr val="6A4A3A"/>
    <a:srgbClr val="FEFEEF"/>
    <a:srgbClr val="B43C00"/>
    <a:srgbClr val="FFFFCC"/>
    <a:srgbClr val="66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1" autoAdjust="0"/>
    <p:restoredTop sz="94578" autoAdjust="0"/>
  </p:normalViewPr>
  <p:slideViewPr>
    <p:cSldViewPr>
      <p:cViewPr varScale="1">
        <p:scale>
          <a:sx n="56" d="100"/>
          <a:sy n="56" d="100"/>
        </p:scale>
        <p:origin x="-10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4429A90-8224-4999-A40A-CFA2C83738F5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59E2539-3DF2-4E7F-9D19-C2C78663D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41E9F1-D67C-49C3-9957-E69DA416AF4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AD0DE5-584B-4DB0-8C72-C16B65FA8A4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7ADDAB-A0D5-4894-AFC3-4F65564E9ED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5B0598-11B3-441E-9C67-B53178BF14B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1190AD-EC40-4542-B1F0-188E7A7D75F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90EB2A3-497F-4351-A454-D14458C6FF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30C53-07BA-47B6-A001-3A3AA6BFBE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58D0B3-58CC-4D15-88EE-257DE7FDD2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6370272-A054-4E20-A638-C8ED25603F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EE990-CE9F-4A2B-B9C3-F415A11324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50711B-7CF0-40D6-BF8E-796D758271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FEAD78C9-2CF2-4A66-A47B-E9D5491AB5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E49E5E-8EAE-42C8-ADED-BFB575AAC4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D04F4-0330-4BA5-8A7A-061A04ACF3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4D1379-C6F2-463D-8F78-080061E673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1DD07-2505-4F7E-9289-761E217BCD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4BE1F60-F75E-489E-BFE8-D294B4F950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1285875" y="1085850"/>
            <a:ext cx="7143750" cy="212883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" charset="0"/>
                <a:cs typeface="Arial" charset="0"/>
              </a:rPr>
              <a:t>Технология организации групповой работы</a:t>
            </a:r>
            <a:br>
              <a:rPr lang="ru-RU" sz="4000" dirty="0" smtClean="0">
                <a:latin typeface="Arial" charset="0"/>
                <a:cs typeface="Arial" charset="0"/>
              </a:rPr>
            </a:br>
            <a:endParaRPr lang="ru-RU" sz="4000" dirty="0" smtClean="0">
              <a:latin typeface="Arial" charset="0"/>
              <a:cs typeface="Arial" charset="0"/>
            </a:endParaRPr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140968"/>
            <a:ext cx="8458200" cy="1659632"/>
          </a:xfrm>
        </p:spPr>
        <p:txBody>
          <a:bodyPr>
            <a:noAutofit/>
          </a:bodyPr>
          <a:lstStyle/>
          <a:p>
            <a:r>
              <a:rPr lang="ru-RU" i="1" dirty="0" smtClean="0">
                <a:latin typeface="Arial" charset="0"/>
                <a:cs typeface="Arial" charset="0"/>
              </a:rPr>
              <a:t>Умение учиться – это новообразование, которое, в первую  очередь, связано с освоением формы учебного сотрудничества</a:t>
            </a:r>
          </a:p>
          <a:p>
            <a:pPr algn="r"/>
            <a:r>
              <a:rPr lang="ru-RU" i="1" dirty="0" smtClean="0">
                <a:latin typeface="Arial" charset="0"/>
                <a:cs typeface="Arial" charset="0"/>
              </a:rPr>
              <a:t>Г.А. </a:t>
            </a:r>
            <a:r>
              <a:rPr lang="ru-RU" i="1" dirty="0" err="1" smtClean="0">
                <a:latin typeface="Arial" charset="0"/>
                <a:cs typeface="Arial" charset="0"/>
              </a:rPr>
              <a:t>Цукерман</a:t>
            </a:r>
            <a:endParaRPr lang="ru-RU" i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latin typeface="Arial" charset="0"/>
                <a:cs typeface="Arial" charset="0"/>
              </a:rPr>
              <a:t>Цель групповой работы</a:t>
            </a:r>
          </a:p>
        </p:txBody>
      </p:sp>
      <p:grpSp>
        <p:nvGrpSpPr>
          <p:cNvPr id="3" name="Содержимое 2"/>
          <p:cNvGrpSpPr>
            <a:grpSpLocks noGrp="1"/>
          </p:cNvGrpSpPr>
          <p:nvPr/>
        </p:nvGrpSpPr>
        <p:grpSpPr bwMode="auto">
          <a:xfrm>
            <a:off x="1554163" y="2341563"/>
            <a:ext cx="4816475" cy="2601912"/>
            <a:chOff x="979" y="1475"/>
            <a:chExt cx="3034" cy="1639"/>
          </a:xfrm>
        </p:grpSpPr>
        <p:pic>
          <p:nvPicPr>
            <p:cNvPr id="15363" name="Содержимое 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9" y="1475"/>
              <a:ext cx="3034" cy="1639"/>
            </a:xfrm>
            <a:prstGeom prst="rect">
              <a:avLst/>
            </a:prstGeom>
            <a:noFill/>
          </p:spPr>
        </p:pic>
        <p:sp>
          <p:nvSpPr>
            <p:cNvPr id="15364" name="Text Box 4"/>
            <p:cNvSpPr txBox="1">
              <a:spLocks noChangeArrowheads="1"/>
            </p:cNvSpPr>
            <p:nvPr/>
          </p:nvSpPr>
          <p:spPr bwMode="auto">
            <a:xfrm>
              <a:off x="990" y="1485"/>
              <a:ext cx="3015" cy="1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 anchorCtr="1"/>
            <a:lstStyle/>
            <a:p>
              <a:pPr marL="341313" indent="-341313" algn="ctr" eaLnBrk="0" hangingPunct="0">
                <a:spcBef>
                  <a:spcPct val="20000"/>
                </a:spcBef>
                <a:buFontTx/>
                <a:buChar char="•"/>
              </a:pPr>
              <a:r>
                <a:rPr lang="ru-RU" sz="3200" dirty="0">
                  <a:solidFill>
                    <a:srgbClr val="4C2B09"/>
                  </a:solidFill>
                  <a:cs typeface="Arial" charset="0"/>
                </a:rPr>
                <a:t>активное включение </a:t>
              </a:r>
              <a:br>
                <a:rPr lang="ru-RU" sz="3200" dirty="0">
                  <a:solidFill>
                    <a:srgbClr val="4C2B09"/>
                  </a:solidFill>
                  <a:cs typeface="Arial" charset="0"/>
                </a:rPr>
              </a:br>
              <a:r>
                <a:rPr lang="ru-RU" sz="3200" dirty="0">
                  <a:solidFill>
                    <a:srgbClr val="4C2B09"/>
                  </a:solidFill>
                  <a:cs typeface="Arial" charset="0"/>
                </a:rPr>
                <a:t>каждого ученика </a:t>
              </a:r>
              <a:br>
                <a:rPr lang="ru-RU" sz="3200" dirty="0">
                  <a:solidFill>
                    <a:srgbClr val="4C2B09"/>
                  </a:solidFill>
                  <a:cs typeface="Arial" charset="0"/>
                </a:rPr>
              </a:br>
              <a:r>
                <a:rPr lang="ru-RU" sz="3200" dirty="0">
                  <a:solidFill>
                    <a:srgbClr val="4C2B09"/>
                  </a:solidFill>
                  <a:cs typeface="Arial" charset="0"/>
                </a:rPr>
                <a:t>в процесс усвоения </a:t>
              </a:r>
              <a:br>
                <a:rPr lang="ru-RU" sz="3200" dirty="0">
                  <a:solidFill>
                    <a:srgbClr val="4C2B09"/>
                  </a:solidFill>
                  <a:cs typeface="Arial" charset="0"/>
                </a:rPr>
              </a:br>
              <a:r>
                <a:rPr lang="ru-RU" sz="3200" dirty="0">
                  <a:solidFill>
                    <a:srgbClr val="4C2B09"/>
                  </a:solidFill>
                  <a:cs typeface="Arial" charset="0"/>
                </a:rPr>
                <a:t>учебного материала</a:t>
              </a:r>
            </a:p>
          </p:txBody>
        </p:sp>
      </p:grp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2276475"/>
            <a:ext cx="1981200" cy="254793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 bwMode="auto">
          <a:xfrm rot="16200000" flipH="1">
            <a:off x="5018882" y="488156"/>
            <a:ext cx="0" cy="6037263"/>
          </a:xfrm>
          <a:prstGeom prst="line">
            <a:avLst/>
          </a:prstGeom>
          <a:solidFill>
            <a:schemeClr val="accent1"/>
          </a:solidFill>
          <a:ln w="44450" cap="rnd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/>
          <p:nvPr/>
        </p:nvCxnSpPr>
        <p:spPr bwMode="auto">
          <a:xfrm rot="16200000" flipH="1">
            <a:off x="5018882" y="1481931"/>
            <a:ext cx="0" cy="6037263"/>
          </a:xfrm>
          <a:prstGeom prst="line">
            <a:avLst/>
          </a:prstGeom>
          <a:solidFill>
            <a:schemeClr val="accent1"/>
          </a:solidFill>
          <a:ln w="44450" cap="rnd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Прямая соединительная линия 15"/>
          <p:cNvCxnSpPr/>
          <p:nvPr/>
        </p:nvCxnSpPr>
        <p:spPr bwMode="auto">
          <a:xfrm rot="16200000" flipH="1">
            <a:off x="5018882" y="2553493"/>
            <a:ext cx="0" cy="6037263"/>
          </a:xfrm>
          <a:prstGeom prst="line">
            <a:avLst/>
          </a:prstGeom>
          <a:solidFill>
            <a:schemeClr val="accent1"/>
          </a:solidFill>
          <a:ln w="44450" cap="rnd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Прямая соединительная линия 7"/>
          <p:cNvCxnSpPr>
            <a:stCxn id="6" idx="4"/>
          </p:cNvCxnSpPr>
          <p:nvPr/>
        </p:nvCxnSpPr>
        <p:spPr bwMode="auto">
          <a:xfrm rot="16200000" flipH="1">
            <a:off x="4910932" y="-446882"/>
            <a:ext cx="0" cy="6037263"/>
          </a:xfrm>
          <a:prstGeom prst="line">
            <a:avLst/>
          </a:prstGeom>
          <a:solidFill>
            <a:schemeClr val="accent1"/>
          </a:solidFill>
          <a:ln w="44450" cap="rnd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639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Задачи групповой работы</a:t>
            </a:r>
          </a:p>
        </p:txBody>
      </p:sp>
      <p:sp>
        <p:nvSpPr>
          <p:cNvPr id="6" name="Овал 5"/>
          <p:cNvSpPr/>
          <p:nvPr/>
        </p:nvSpPr>
        <p:spPr bwMode="auto">
          <a:xfrm>
            <a:off x="1571625" y="2000250"/>
            <a:ext cx="642938" cy="571500"/>
          </a:xfrm>
          <a:prstGeom prst="ellipse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 anchorCtr="1"/>
          <a:lstStyle/>
          <a:p>
            <a:pPr>
              <a:defRPr/>
            </a:pPr>
            <a:r>
              <a:rPr lang="ru-RU" sz="2400" dirty="0">
                <a:solidFill>
                  <a:schemeClr val="tx1"/>
                </a:solidFill>
              </a:rPr>
              <a:t>1.</a:t>
            </a:r>
          </a:p>
        </p:txBody>
      </p:sp>
      <p:sp>
        <p:nvSpPr>
          <p:cNvPr id="16392" name="TextBox 9"/>
          <p:cNvSpPr txBox="1">
            <a:spLocks noChangeArrowheads="1"/>
          </p:cNvSpPr>
          <p:nvPr/>
        </p:nvSpPr>
        <p:spPr bwMode="auto">
          <a:xfrm>
            <a:off x="2428875" y="2132856"/>
            <a:ext cx="681122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Активизация познавательной деятельности</a:t>
            </a:r>
          </a:p>
        </p:txBody>
      </p:sp>
      <p:sp>
        <p:nvSpPr>
          <p:cNvPr id="11" name="Овал 10"/>
          <p:cNvSpPr/>
          <p:nvPr/>
        </p:nvSpPr>
        <p:spPr bwMode="auto">
          <a:xfrm>
            <a:off x="1571625" y="2935288"/>
            <a:ext cx="642938" cy="571500"/>
          </a:xfrm>
          <a:prstGeom prst="ellipse">
            <a:avLst/>
          </a:prstGeom>
          <a:ln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 anchorCtr="1"/>
          <a:lstStyle/>
          <a:p>
            <a:pPr>
              <a:defRPr/>
            </a:pPr>
            <a:r>
              <a:rPr lang="ru-RU" sz="2400" dirty="0">
                <a:solidFill>
                  <a:schemeClr val="tx1"/>
                </a:solidFill>
              </a:rPr>
              <a:t>2.</a:t>
            </a:r>
          </a:p>
        </p:txBody>
      </p:sp>
      <p:sp>
        <p:nvSpPr>
          <p:cNvPr id="12" name="Овал 11"/>
          <p:cNvSpPr/>
          <p:nvPr/>
        </p:nvSpPr>
        <p:spPr bwMode="auto">
          <a:xfrm>
            <a:off x="1643063" y="5000625"/>
            <a:ext cx="642937" cy="571500"/>
          </a:xfrm>
          <a:prstGeom prst="ellipse">
            <a:avLst/>
          </a:prstGeom>
          <a:ln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 anchorCtr="1"/>
          <a:lstStyle/>
          <a:p>
            <a:pPr>
              <a:defRPr/>
            </a:pPr>
            <a:r>
              <a:rPr lang="ru-RU" sz="2400" dirty="0">
                <a:solidFill>
                  <a:schemeClr val="tx1"/>
                </a:solidFill>
              </a:rPr>
              <a:t>4.</a:t>
            </a:r>
          </a:p>
        </p:txBody>
      </p:sp>
      <p:sp>
        <p:nvSpPr>
          <p:cNvPr id="13" name="Овал 12"/>
          <p:cNvSpPr/>
          <p:nvPr/>
        </p:nvSpPr>
        <p:spPr bwMode="auto">
          <a:xfrm>
            <a:off x="1571625" y="3929063"/>
            <a:ext cx="642938" cy="571500"/>
          </a:xfrm>
          <a:prstGeom prst="ellipse">
            <a:avLst/>
          </a:prstGeom>
          <a:ln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 anchorCtr="1"/>
          <a:lstStyle/>
          <a:p>
            <a:pPr>
              <a:defRPr/>
            </a:pPr>
            <a:r>
              <a:rPr lang="ru-RU" sz="2400" dirty="0">
                <a:solidFill>
                  <a:schemeClr val="tx1"/>
                </a:solidFill>
              </a:rPr>
              <a:t>3.</a:t>
            </a:r>
          </a:p>
        </p:txBody>
      </p:sp>
      <p:sp>
        <p:nvSpPr>
          <p:cNvPr id="16396" name="TextBox 16"/>
          <p:cNvSpPr txBox="1">
            <a:spLocks noChangeArrowheads="1"/>
          </p:cNvSpPr>
          <p:nvPr/>
        </p:nvSpPr>
        <p:spPr bwMode="auto">
          <a:xfrm>
            <a:off x="2428875" y="2636912"/>
            <a:ext cx="64803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Развитие навыков самостоятельной учебной</a:t>
            </a:r>
            <a:br>
              <a:rPr lang="ru-RU" sz="2600" dirty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деятельности</a:t>
            </a:r>
          </a:p>
        </p:txBody>
      </p:sp>
      <p:sp>
        <p:nvSpPr>
          <p:cNvPr id="16397" name="TextBox 17"/>
          <p:cNvSpPr txBox="1">
            <a:spLocks noChangeArrowheads="1"/>
          </p:cNvSpPr>
          <p:nvPr/>
        </p:nvSpPr>
        <p:spPr bwMode="auto">
          <a:xfrm>
            <a:off x="2428875" y="4000500"/>
            <a:ext cx="554683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Развитие умений успешного общения</a:t>
            </a:r>
          </a:p>
        </p:txBody>
      </p:sp>
      <p:sp>
        <p:nvSpPr>
          <p:cNvPr id="16398" name="TextBox 18"/>
          <p:cNvSpPr txBox="1">
            <a:spLocks noChangeArrowheads="1"/>
          </p:cNvSpPr>
          <p:nvPr/>
        </p:nvSpPr>
        <p:spPr bwMode="auto">
          <a:xfrm>
            <a:off x="2428875" y="4725144"/>
            <a:ext cx="5528693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Совершенствование межличностных </a:t>
            </a:r>
            <a:br>
              <a:rPr lang="ru-RU" sz="2600" dirty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отношений в классе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2" grpId="0"/>
      <p:bldP spid="16396" grpId="0"/>
      <p:bldP spid="16397" grpId="0"/>
      <p:bldP spid="163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357313" y="274638"/>
            <a:ext cx="7329487" cy="1143000"/>
          </a:xfrm>
        </p:spPr>
        <p:txBody>
          <a:bodyPr/>
          <a:lstStyle/>
          <a:p>
            <a:pPr algn="ctr"/>
            <a:r>
              <a:rPr lang="ru-RU" sz="3200" b="1" dirty="0" smtClean="0">
                <a:latin typeface="Arial" charset="0"/>
                <a:cs typeface="Arial" charset="0"/>
              </a:rPr>
              <a:t>Плюсы и минусы </a:t>
            </a:r>
            <a:r>
              <a:rPr lang="en-US" sz="3200" b="1" dirty="0" smtClean="0"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latin typeface="Arial" charset="0"/>
                <a:cs typeface="Arial" charset="0"/>
              </a:rPr>
            </a:br>
            <a:r>
              <a:rPr lang="ru-RU" sz="3200" b="1" dirty="0" smtClean="0">
                <a:latin typeface="Arial" charset="0"/>
                <a:cs typeface="Arial" charset="0"/>
              </a:rPr>
              <a:t>групповой </a:t>
            </a:r>
            <a:r>
              <a:rPr lang="ru-RU" sz="3200" b="1" dirty="0" smtClean="0">
                <a:latin typeface="Arial" charset="0"/>
                <a:cs typeface="Arial" charset="0"/>
              </a:rPr>
              <a:t>работы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071563" y="1535113"/>
            <a:ext cx="3786187" cy="639762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>
              <a:defRPr/>
            </a:pPr>
            <a:r>
              <a:rPr lang="ru-RU" dirty="0" smtClean="0"/>
              <a:t>Плюсы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857750" y="1535113"/>
            <a:ext cx="3829050" cy="639762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>
              <a:defRPr/>
            </a:pPr>
            <a:r>
              <a:rPr lang="ru-RU" dirty="0" smtClean="0"/>
              <a:t>Минусы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071563" y="2174875"/>
            <a:ext cx="3786187" cy="39512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dirty="0" smtClean="0"/>
              <a:t>Повышается учебная и познавательная мотивация</a:t>
            </a:r>
          </a:p>
          <a:p>
            <a:pPr>
              <a:defRPr/>
            </a:pPr>
            <a:r>
              <a:rPr lang="ru-RU" sz="2000" dirty="0" smtClean="0"/>
              <a:t>Снижается уровень тревожности учащихся</a:t>
            </a:r>
          </a:p>
          <a:p>
            <a:pPr>
              <a:defRPr/>
            </a:pPr>
            <a:r>
              <a:rPr lang="ru-RU" sz="2000" dirty="0" smtClean="0"/>
              <a:t>В группе выше обучаемость, эффективность усвоения и актуализации знаний.</a:t>
            </a:r>
          </a:p>
          <a:p>
            <a:pPr>
              <a:defRPr/>
            </a:pPr>
            <a:r>
              <a:rPr lang="ru-RU" sz="2000" dirty="0" smtClean="0"/>
              <a:t>Улучшается психологический климат в классе</a:t>
            </a:r>
            <a:endParaRPr lang="ru-RU" sz="20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857750" y="2174875"/>
            <a:ext cx="3829050" cy="39512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defRPr/>
            </a:pPr>
            <a:r>
              <a:rPr lang="ru-RU" sz="2000" dirty="0" smtClean="0"/>
              <a:t>Групповой работе надо сначала научить</a:t>
            </a:r>
          </a:p>
          <a:p>
            <a:pPr>
              <a:defRPr/>
            </a:pPr>
            <a:r>
              <a:rPr lang="ru-RU" sz="2000" dirty="0" smtClean="0"/>
              <a:t>Организация групповой работы требует от учителя особых умений, усилий</a:t>
            </a:r>
          </a:p>
          <a:p>
            <a:pPr>
              <a:defRPr/>
            </a:pPr>
            <a:r>
              <a:rPr lang="ru-RU" sz="2000" dirty="0" smtClean="0"/>
              <a:t>Некоторые ученики могут пользоваться результатами труда более сильных одноклассников</a:t>
            </a:r>
          </a:p>
          <a:p>
            <a:pPr>
              <a:defRPr/>
            </a:pPr>
            <a:r>
              <a:rPr lang="ru-RU" sz="2000" dirty="0" smtClean="0"/>
              <a:t>Для некоторых детей разделение на группы – процесс болезненный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Варианты комплектования групп</a:t>
            </a:r>
          </a:p>
        </p:txBody>
      </p:sp>
      <p:pic>
        <p:nvPicPr>
          <p:cNvPr id="4" name="Содержимое 3"/>
          <p:cNvPicPr>
            <a:picLocks noGrp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8872" y="1554163"/>
            <a:ext cx="7338655" cy="452596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1405</TotalTime>
  <Words>114</Words>
  <Application>Microsoft Office PowerPoint</Application>
  <PresentationFormat>Экран (4:3)</PresentationFormat>
  <Paragraphs>31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Times New Roman</vt:lpstr>
      <vt:lpstr>Arial</vt:lpstr>
      <vt:lpstr>Calibri</vt:lpstr>
      <vt:lpstr>Трек</vt:lpstr>
      <vt:lpstr>Технология организации групповой работы </vt:lpstr>
      <vt:lpstr>Цель групповой работы</vt:lpstr>
      <vt:lpstr>Задачи групповой работы</vt:lpstr>
      <vt:lpstr>Плюсы и минусы  групповой работы</vt:lpstr>
      <vt:lpstr>Варианты комплектования групп</vt:lpstr>
    </vt:vector>
  </TitlesOfParts>
  <Company>Амвей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организация групповой работы</dc:title>
  <dc:creator>Наталья</dc:creator>
  <cp:lastModifiedBy>руденковы</cp:lastModifiedBy>
  <cp:revision>124</cp:revision>
  <dcterms:created xsi:type="dcterms:W3CDTF">2009-10-15T06:39:47Z</dcterms:created>
  <dcterms:modified xsi:type="dcterms:W3CDTF">2017-12-17T18:55:04Z</dcterms:modified>
</cp:coreProperties>
</file>