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9" r:id="rId3"/>
    <p:sldId id="280" r:id="rId4"/>
    <p:sldId id="281" r:id="rId5"/>
    <p:sldId id="282" r:id="rId6"/>
    <p:sldId id="283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2" r:id="rId15"/>
    <p:sldId id="273" r:id="rId16"/>
    <p:sldId id="279" r:id="rId17"/>
    <p:sldId id="275" r:id="rId18"/>
    <p:sldId id="276" r:id="rId19"/>
    <p:sldId id="277" r:id="rId20"/>
    <p:sldId id="278" r:id="rId21"/>
    <p:sldId id="284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8D23E8F-A574-4E8A-8E5E-0DD7D2204BC8}">
          <p14:sldIdLst>
            <p14:sldId id="256"/>
            <p14:sldId id="259"/>
            <p14:sldId id="280"/>
            <p14:sldId id="281"/>
            <p14:sldId id="282"/>
            <p14:sldId id="283"/>
            <p14:sldId id="261"/>
            <p14:sldId id="262"/>
            <p14:sldId id="263"/>
            <p14:sldId id="264"/>
            <p14:sldId id="265"/>
            <p14:sldId id="266"/>
            <p14:sldId id="267"/>
            <p14:sldId id="272"/>
            <p14:sldId id="273"/>
            <p14:sldId id="279"/>
            <p14:sldId id="275"/>
            <p14:sldId id="276"/>
            <p14:sldId id="277"/>
            <p14:sldId id="278"/>
            <p14:sldId id="28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58" autoAdjust="0"/>
    <p:restoredTop sz="94660"/>
  </p:normalViewPr>
  <p:slideViewPr>
    <p:cSldViewPr snapToGrid="0">
      <p:cViewPr varScale="1">
        <p:scale>
          <a:sx n="48" d="100"/>
          <a:sy n="48" d="100"/>
        </p:scale>
        <p:origin x="96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37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578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4/11/2022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8137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4/11/2022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695100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4/11/2022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94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2827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364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2938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459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940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171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122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160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796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978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321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811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3518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9" Type="http://schemas.openxmlformats.org/officeDocument/2006/relationships/image" Target="../media/image11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863118">
            <a:off x="-350265" y="1398180"/>
            <a:ext cx="9448800" cy="179576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Мяч – игрушка из древности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60812" y="1638336"/>
            <a:ext cx="9448800" cy="3202605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Выполнила: воспитанница </a:t>
            </a:r>
          </a:p>
          <a:p>
            <a:pPr algn="r"/>
            <a:r>
              <a:rPr lang="ru-RU" dirty="0" err="1"/>
              <a:t>п</a:t>
            </a:r>
            <a:r>
              <a:rPr lang="ru-RU" dirty="0" err="1" smtClean="0"/>
              <a:t>одготовителной</a:t>
            </a:r>
            <a:r>
              <a:rPr lang="ru-RU" dirty="0" smtClean="0"/>
              <a:t> группы «</a:t>
            </a:r>
            <a:r>
              <a:rPr lang="ru-RU" dirty="0" err="1" smtClean="0"/>
              <a:t>Дюймовочка</a:t>
            </a:r>
            <a:r>
              <a:rPr lang="ru-RU" dirty="0" smtClean="0"/>
              <a:t>»</a:t>
            </a:r>
          </a:p>
          <a:p>
            <a:pPr algn="r"/>
            <a:r>
              <a:rPr lang="ru-RU" dirty="0" smtClean="0"/>
              <a:t> МБДОУ «ЦРР – детский сад «Сказка»</a:t>
            </a:r>
          </a:p>
          <a:p>
            <a:pPr algn="r"/>
            <a:r>
              <a:rPr lang="ru-RU" dirty="0" err="1" smtClean="0"/>
              <a:t>Устенкова</a:t>
            </a:r>
            <a:r>
              <a:rPr lang="ru-RU" dirty="0" smtClean="0"/>
              <a:t> </a:t>
            </a:r>
            <a:r>
              <a:rPr lang="ru-RU" dirty="0" err="1" smtClean="0"/>
              <a:t>Амелия</a:t>
            </a:r>
            <a:endParaRPr lang="ru-RU" dirty="0" smtClean="0"/>
          </a:p>
          <a:p>
            <a:pPr algn="r"/>
            <a:r>
              <a:rPr lang="ru-RU" dirty="0" smtClean="0"/>
              <a:t>Руководитель:</a:t>
            </a:r>
          </a:p>
          <a:p>
            <a:pPr algn="r"/>
            <a:r>
              <a:rPr lang="ru-RU" dirty="0" smtClean="0"/>
              <a:t>Инструктор по физической культуре</a:t>
            </a:r>
          </a:p>
          <a:p>
            <a:pPr algn="r"/>
            <a:r>
              <a:rPr lang="ru-RU" dirty="0"/>
              <a:t>МБДОУ «ЦРР – детский сад «Сказка</a:t>
            </a:r>
            <a:r>
              <a:rPr lang="ru-RU" dirty="0" smtClean="0"/>
              <a:t>»</a:t>
            </a:r>
          </a:p>
          <a:p>
            <a:pPr algn="r"/>
            <a:r>
              <a:rPr lang="ru-RU" dirty="0" err="1" smtClean="0"/>
              <a:t>Устенкова</a:t>
            </a:r>
            <a:r>
              <a:rPr lang="ru-RU" dirty="0" smtClean="0"/>
              <a:t> Александра </a:t>
            </a:r>
            <a:r>
              <a:rPr lang="ru-RU" dirty="0"/>
              <a:t>И</a:t>
            </a:r>
            <a:r>
              <a:rPr lang="ru-RU" dirty="0" smtClean="0"/>
              <a:t>вановна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959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5558" y="561431"/>
            <a:ext cx="8610600" cy="150804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Мяч в Америке.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315452"/>
            <a:ext cx="10820400" cy="4903233"/>
          </a:xfrm>
        </p:spPr>
        <p:txBody>
          <a:bodyPr/>
          <a:lstStyle/>
          <a:p>
            <a:r>
              <a:rPr lang="ru-RU" sz="2800" dirty="0" smtClean="0">
                <a:solidFill>
                  <a:srgbClr val="002060"/>
                </a:solidFill>
              </a:rPr>
              <a:t>Индейцы </a:t>
            </a:r>
            <a:r>
              <a:rPr lang="ru-RU" sz="2800" dirty="0">
                <a:solidFill>
                  <a:srgbClr val="002060"/>
                </a:solidFill>
              </a:rPr>
              <a:t>играли круглым чёрным мячом, который очень высоко взлетал над землёй. К. Колумбу, который открыл Америку, индейцы рассказали, что делали мячи из смолы каучуковых деревьев. Колумб вместе с моряками обмазали шитые из тряпок мячи смолой, которая затвердев, стала </a:t>
            </a:r>
            <a:r>
              <a:rPr lang="ru-RU" sz="2800" dirty="0" smtClean="0">
                <a:solidFill>
                  <a:srgbClr val="002060"/>
                </a:solidFill>
              </a:rPr>
              <a:t>резиновой</a:t>
            </a:r>
            <a:r>
              <a:rPr lang="ru-RU" sz="2800" dirty="0">
                <a:solidFill>
                  <a:srgbClr val="002060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5122" name="Picture 2" descr="Игры со смертью: &amp;quot;Улама&amp;quot; или &amp;quot;Пок-та-пок&amp;quot;. | GEEKatonheire | Яндекс Дзен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175" y="3974289"/>
            <a:ext cx="3511857" cy="224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Другой взгляд на игру в мяч у майя | Майкл Ко | Мир индейце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Другой взгляд на игру в мяч у майя | Майкл Ко | Мир индейцев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Другой взгляд на игру в мяч у майя | Майкл Ко | Мир индейцев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0" name="Picture 10" descr="Смертельная игра в мяч: жестокая забава древних майя | История и истории |  Яндекс Дзен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60944" y="3974289"/>
            <a:ext cx="4479751" cy="2145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http://mesoamerica.narod.ru/Images/News/ball_olmec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93543" y="3974289"/>
            <a:ext cx="2669458" cy="2569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8672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812218"/>
            <a:ext cx="8610600" cy="129302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Мяч </a:t>
            </a:r>
            <a:r>
              <a:rPr lang="ru-RU" b="1" dirty="0">
                <a:solidFill>
                  <a:srgbClr val="C00000"/>
                </a:solidFill>
              </a:rPr>
              <a:t>на Руси.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575" y="1553885"/>
            <a:ext cx="10820400" cy="4024125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В </a:t>
            </a:r>
            <a:r>
              <a:rPr lang="ru-RU" sz="2800" dirty="0">
                <a:solidFill>
                  <a:srgbClr val="002060"/>
                </a:solidFill>
              </a:rPr>
              <a:t>старые времена лёгкие мячи из бересты и тяжелые из туго свёрнутых тряпок делали на Руси. Была такая игра: выбить мячом ряд куриных яиц. Молодые девушки шили мячи из мягких тряпок, вкладывая внутрь камешек. Такой мяч назывался погремушка. Происхождение слова «мяч» и связано со словами «мягкий, мякоть, мякиш». </a:t>
            </a:r>
          </a:p>
          <a:p>
            <a:endParaRPr lang="ru-RU" sz="2800" dirty="0"/>
          </a:p>
        </p:txBody>
      </p:sp>
      <p:sp>
        <p:nvSpPr>
          <p:cNvPr id="4" name="AutoShape 2" descr="Города Древней Руси | Культура Руси | Средневековье, Кожа, Игруш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8" name="Picture 4" descr="ИЗ ИСТОРИИ РУССКИХ МЯЧЕЙ | ВКонтакт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8829" y="4348689"/>
            <a:ext cx="2892425" cy="197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://www.trozo.ru/wp-content/uploads/2010/02/12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0352" y="4074043"/>
            <a:ext cx="280831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5209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67199" y="609601"/>
            <a:ext cx="7583129" cy="1563328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Где бы мы не оказались, мяч был всегда: его делали из травы, камней, ила, тряпок, бересты. Но какой бы не был мяч, он всегда выполнял свою функцию: развеселить, сделать быстрым, ловким, сильным.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2" descr="D:\Файлы Рабочего стола\2.jpe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3991" y="1750142"/>
            <a:ext cx="2143258" cy="2015302"/>
          </a:xfrm>
          <a:prstGeom prst="flowChartProcess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300px-Sepak_Takraw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2335" y="4480173"/>
            <a:ext cx="2182762" cy="2104105"/>
          </a:xfrm>
          <a:prstGeom prst="rect">
            <a:avLst/>
          </a:prstGeom>
        </p:spPr>
      </p:pic>
      <p:pic>
        <p:nvPicPr>
          <p:cNvPr id="6" name="Рисунок 5" descr="s640x480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7400" y="2020217"/>
            <a:ext cx="1913007" cy="2169595"/>
          </a:xfrm>
          <a:prstGeom prst="rect">
            <a:avLst/>
          </a:prstGeom>
        </p:spPr>
      </p:pic>
      <p:pic>
        <p:nvPicPr>
          <p:cNvPr id="7" name="Рисунок 6" descr="football_oldest2302a.jp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1723" y="4406432"/>
            <a:ext cx="2272779" cy="2251588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41840" y="3815561"/>
            <a:ext cx="2487560" cy="172066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rgbClr val="002060"/>
                </a:solidFill>
              </a:rPr>
              <a:t>Мяч из соломы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81575" y="4057410"/>
            <a:ext cx="18982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МЯЧ ИЗ КАМНЯ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577169" y="6658020"/>
            <a:ext cx="2487560" cy="172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rgbClr val="002060"/>
                </a:solidFill>
              </a:rPr>
              <a:t>Мяч из тростника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185633" y="6658020"/>
            <a:ext cx="3038186" cy="2042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rgbClr val="002060"/>
                </a:solidFill>
              </a:rPr>
              <a:t>Мяч из бычьего пузыря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859136" y="3987627"/>
            <a:ext cx="2487560" cy="172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rgbClr val="002060"/>
                </a:solidFill>
              </a:rPr>
              <a:t>Мяч из дерева</a:t>
            </a:r>
            <a:endParaRPr lang="ru-RU" sz="1800" b="1" dirty="0">
              <a:solidFill>
                <a:srgbClr val="002060"/>
              </a:solidFill>
            </a:endParaRPr>
          </a:p>
        </p:txBody>
      </p:sp>
      <p:pic>
        <p:nvPicPr>
          <p:cNvPr id="13" name="Picture 3" descr="D:\Файлы Рабочего стола\5.jpe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62453" y="2064774"/>
            <a:ext cx="1886986" cy="1842928"/>
          </a:xfrm>
          <a:prstGeom prst="flowChartProcess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05946" y="4406432"/>
            <a:ext cx="2603767" cy="1798115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6174657" y="6247010"/>
            <a:ext cx="3038186" cy="2042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rgbClr val="002060"/>
                </a:solidFill>
              </a:rPr>
              <a:t>Мяч из ниток</a:t>
            </a:r>
            <a:endParaRPr lang="ru-RU" sz="1800" b="1" dirty="0">
              <a:solidFill>
                <a:srgbClr val="002060"/>
              </a:solidFill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21110" y="2050293"/>
            <a:ext cx="2835380" cy="1715151"/>
          </a:xfrm>
          <a:prstGeom prst="rect">
            <a:avLst/>
          </a:prstGeom>
        </p:spPr>
      </p:pic>
      <p:sp>
        <p:nvSpPr>
          <p:cNvPr id="17" name="Заголовок 1"/>
          <p:cNvSpPr txBox="1">
            <a:spLocks/>
          </p:cNvSpPr>
          <p:nvPr/>
        </p:nvSpPr>
        <p:spPr>
          <a:xfrm>
            <a:off x="7718304" y="3832824"/>
            <a:ext cx="3038186" cy="2042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rgbClr val="002060"/>
                </a:solidFill>
              </a:rPr>
              <a:t>Мяч из ткани</a:t>
            </a:r>
            <a:endParaRPr lang="ru-RU" sz="1800" b="1" dirty="0">
              <a:solidFill>
                <a:srgbClr val="002060"/>
              </a:solidFill>
            </a:endParaRPr>
          </a:p>
        </p:txBody>
      </p:sp>
      <p:pic>
        <p:nvPicPr>
          <p:cNvPr id="18" name="Рисунок 17" descr="http://eosof.ru/early/egypt.gif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383688" y="4159692"/>
            <a:ext cx="2601835" cy="223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Заголовок 1"/>
          <p:cNvSpPr txBox="1">
            <a:spLocks/>
          </p:cNvSpPr>
          <p:nvPr/>
        </p:nvSpPr>
        <p:spPr>
          <a:xfrm>
            <a:off x="9237397" y="6451286"/>
            <a:ext cx="3038186" cy="2042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solidFill>
                  <a:srgbClr val="002060"/>
                </a:solidFill>
              </a:rPr>
              <a:t>Мяч из травы</a:t>
            </a:r>
            <a:endParaRPr lang="ru-RU" sz="1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61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47652" y="793870"/>
            <a:ext cx="8610600" cy="8579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Мячи современности.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4458" y="1437475"/>
            <a:ext cx="10820400" cy="194316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Мяч прожил свою историю. Он менялся, развивался, становился более удобным, практичным.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 современном мире существует </a:t>
            </a:r>
            <a:r>
              <a:rPr lang="ru-RU" dirty="0">
                <a:solidFill>
                  <a:srgbClr val="002060"/>
                </a:solidFill>
              </a:rPr>
              <a:t>много видов мячей. Перечислим некоторые из них: 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сав.jpe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0496471" y="3380643"/>
            <a:ext cx="1542394" cy="1670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7" descr="C:\Users\1\Pictures\спортивные сооружения\инвентарь\5085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01812" y="5165819"/>
            <a:ext cx="1610484" cy="1242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Users\1\Pictures\спортивные сооружения\инвентарь\45689_600x594_48020_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4549" y="3200994"/>
            <a:ext cx="1590947" cy="1510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C:\Users\1\Pictures\спортивные сооружения\инвентарь\myachik_0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56256" y="5061416"/>
            <a:ext cx="1453852" cy="1550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C:\Users\1\Pictures\спортивные сооружения\инвентарь\product_214037_f6ff8db4_1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2037" y="3311837"/>
            <a:ext cx="1500606" cy="1520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664b03e109d2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743" y="3494961"/>
            <a:ext cx="1831885" cy="24551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17053" y="3162925"/>
            <a:ext cx="4637581" cy="3345512"/>
          </a:xfrm>
          <a:prstGeom prst="rect">
            <a:avLst/>
          </a:prstGeom>
        </p:spPr>
      </p:pic>
      <p:pic>
        <p:nvPicPr>
          <p:cNvPr id="9" name="Picture 2" descr="C:\Users\1\Pictures\спортивные сооружения\инвентарь\875b52280ed2e5e4a8239c019b67cf3b_600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76880" y="5101269"/>
            <a:ext cx="1589362" cy="1471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84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7470" y="417994"/>
            <a:ext cx="7240053" cy="1038006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Глава 2. Экспериментальная часть.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9745" y="1456000"/>
            <a:ext cx="11557416" cy="525959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Гипотеза: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Я </a:t>
            </a:r>
            <a:r>
              <a:rPr lang="ru-RU" dirty="0" smtClean="0">
                <a:solidFill>
                  <a:srgbClr val="0070C0"/>
                </a:solidFill>
              </a:rPr>
              <a:t>предполагаю, </a:t>
            </a:r>
            <a:r>
              <a:rPr lang="ru-RU" dirty="0">
                <a:solidFill>
                  <a:srgbClr val="0070C0"/>
                </a:solidFill>
              </a:rPr>
              <a:t>что мяч и много лет назад изготавливался из </a:t>
            </a:r>
            <a:r>
              <a:rPr lang="ru-RU" dirty="0" smtClean="0">
                <a:solidFill>
                  <a:srgbClr val="0070C0"/>
                </a:solidFill>
              </a:rPr>
              <a:t>резины</a:t>
            </a:r>
          </a:p>
          <a:p>
            <a:pPr marL="0" indent="0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Чтобы изучить тему мяча древности, я решила воссоздать мяч из истории. Сначала я выбрала мяч, который буду изготавливать. Моим выбором стал каучуковый мяч моряков приплывших в Америку с Колумбом, который они позаимствовали у местных индейцев. Перед нами стал вопрос: «Где взять каучуковую смолу?»  Каучук – смола каучукового дерева. Из этого сырья сейчас делают резину.  </a:t>
            </a:r>
            <a:r>
              <a:rPr lang="ru-RU" dirty="0">
                <a:solidFill>
                  <a:srgbClr val="002060"/>
                </a:solidFill>
              </a:rPr>
              <a:t>П</a:t>
            </a:r>
            <a:r>
              <a:rPr lang="ru-RU" dirty="0" smtClean="0">
                <a:solidFill>
                  <a:srgbClr val="002060"/>
                </a:solidFill>
              </a:rPr>
              <a:t>апа предложил использовать вместо нее «Гудрон». Я узнала, что гудрон – это остатки переработки нефти, битумная смола. Было решено использовать ее вместо каучуковой. </a:t>
            </a:r>
          </a:p>
          <a:p>
            <a:pPr marL="457200" indent="-4572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Из старых ненужных тряпок мы скатали мяч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Папа разжег </a:t>
            </a:r>
            <a:r>
              <a:rPr lang="ru-RU" dirty="0">
                <a:solidFill>
                  <a:srgbClr val="002060"/>
                </a:solidFill>
              </a:rPr>
              <a:t>огонь</a:t>
            </a:r>
          </a:p>
          <a:p>
            <a:pPr marL="457200" indent="-4572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В небольшой емкости мы растопили смолу</a:t>
            </a:r>
          </a:p>
          <a:p>
            <a:pPr marL="457200" indent="-4572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После того, как она стала достаточно жидкой, мы окунули в нее наш скатанный из тряпок мяч. </a:t>
            </a:r>
          </a:p>
          <a:p>
            <a:pPr marL="457200" indent="-4572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Вынув мяч из смолы, мы подождали, когда смола застынет</a:t>
            </a:r>
          </a:p>
          <a:p>
            <a:pPr marL="457200" indent="-4572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После застывания наш мяч стал очень похож на мяч из древности, его поверхность  стала похожа на резину.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Вывод: </a:t>
            </a:r>
            <a:r>
              <a:rPr lang="ru-RU" dirty="0" smtClean="0">
                <a:solidFill>
                  <a:srgbClr val="0070C0"/>
                </a:solidFill>
              </a:rPr>
              <a:t>Значит, мои предположения были верны. Действительно много лет назад мяч изготавливался из резины</a:t>
            </a:r>
            <a:endParaRPr lang="ru-RU" b="1" dirty="0" smtClean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12723" y="936997"/>
            <a:ext cx="120775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 №1 Изготовление исторического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мяч своими руками 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07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5977" y="168412"/>
            <a:ext cx="8610600" cy="129302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Ход эксперимента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75977" y="1837508"/>
            <a:ext cx="2151651" cy="34946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55155" y="1837806"/>
            <a:ext cx="2125508" cy="34943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9155" y="1837508"/>
            <a:ext cx="2630419" cy="34946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00190" y="1837508"/>
            <a:ext cx="1875033" cy="34907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7015" y="5378009"/>
            <a:ext cx="2445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Нашли смолу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29284" y="5378009"/>
            <a:ext cx="2445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Скатали мяч из тряпок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95391" y="5332205"/>
            <a:ext cx="2445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Разожгли огонь и растопили смолу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71208" y="5378009"/>
            <a:ext cx="24450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Окунули в смолу скатанный из тряпок мяч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17981" y="1837508"/>
            <a:ext cx="2113607" cy="349072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752266" y="5328235"/>
            <a:ext cx="2445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Смола застыла и мяч стал похож на каучуковый мяч из истории. 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29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http://mesoamerica.narod.ru/Images/News/ball_olmec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7715" y="2335846"/>
            <a:ext cx="441960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10084" y="2323007"/>
            <a:ext cx="3558177" cy="3816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58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0" y="674557"/>
            <a:ext cx="8610600" cy="64296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Эксперимент № 2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7304408"/>
              </p:ext>
            </p:extLst>
          </p:nvPr>
        </p:nvGraphicFramePr>
        <p:xfrm>
          <a:off x="1267748" y="3725941"/>
          <a:ext cx="10325100" cy="29716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62550">
                  <a:extLst>
                    <a:ext uri="{9D8B030D-6E8A-4147-A177-3AD203B41FA5}">
                      <a16:colId xmlns:a16="http://schemas.microsoft.com/office/drawing/2014/main" val="3368233011"/>
                    </a:ext>
                  </a:extLst>
                </a:gridCol>
                <a:gridCol w="5162550">
                  <a:extLst>
                    <a:ext uri="{9D8B030D-6E8A-4147-A177-3AD203B41FA5}">
                      <a16:colId xmlns:a16="http://schemas.microsoft.com/office/drawing/2014/main" val="337253609"/>
                    </a:ext>
                  </a:extLst>
                </a:gridCol>
              </a:tblGrid>
              <a:tr h="33995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Мяч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древности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Современный мяч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965986"/>
                  </a:ext>
                </a:extLst>
              </a:tr>
              <a:tr h="33995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твердый</a:t>
                      </a:r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упругий</a:t>
                      </a:r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0969371"/>
                  </a:ext>
                </a:extLst>
              </a:tr>
              <a:tr h="33995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не прыгучий</a:t>
                      </a:r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прыгучий</a:t>
                      </a:r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5830214"/>
                  </a:ext>
                </a:extLst>
              </a:tr>
              <a:tr h="308734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имеет</a:t>
                      </a:r>
                      <a:r>
                        <a:rPr lang="ru-RU" b="1" baseline="0" dirty="0" smtClean="0">
                          <a:solidFill>
                            <a:srgbClr val="0070C0"/>
                          </a:solidFill>
                        </a:rPr>
                        <a:t> запах</a:t>
                      </a:r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имеет запах </a:t>
                      </a:r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0095652"/>
                  </a:ext>
                </a:extLst>
              </a:tr>
              <a:tr h="33995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не</a:t>
                      </a:r>
                      <a:r>
                        <a:rPr lang="ru-RU" b="1" baseline="0" dirty="0" smtClean="0">
                          <a:solidFill>
                            <a:srgbClr val="0070C0"/>
                          </a:solidFill>
                        </a:rPr>
                        <a:t> ровной круглой формы</a:t>
                      </a:r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ровной круглой формы</a:t>
                      </a:r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7494881"/>
                  </a:ext>
                </a:extLst>
              </a:tr>
              <a:tr h="411345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Черного цвета</a:t>
                      </a:r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Яркий, цветной</a:t>
                      </a:r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8813508"/>
                  </a:ext>
                </a:extLst>
              </a:tr>
              <a:tr h="33995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Плохо</a:t>
                      </a:r>
                      <a:r>
                        <a:rPr lang="ru-RU" b="1" baseline="0" dirty="0" smtClean="0">
                          <a:solidFill>
                            <a:srgbClr val="0070C0"/>
                          </a:solidFill>
                        </a:rPr>
                        <a:t> катится</a:t>
                      </a:r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Хорошо катится</a:t>
                      </a:r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0707316"/>
                  </a:ext>
                </a:extLst>
              </a:tr>
              <a:tr h="33995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2394038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715154" y="1157825"/>
            <a:ext cx="7934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Тест на сравнение исторического мяча и мяча современности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981998" y="1659447"/>
            <a:ext cx="10896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Гипотеза: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Я </a:t>
            </a:r>
            <a:r>
              <a:rPr lang="ru-RU" dirty="0" smtClean="0">
                <a:solidFill>
                  <a:srgbClr val="002060"/>
                </a:solidFill>
              </a:rPr>
              <a:t>предполагаю, что мяч из истории отличается от современного мяча</a:t>
            </a:r>
          </a:p>
          <a:p>
            <a:endParaRPr lang="ru-RU" dirty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Сделав сравнительный тест свойств и качеств, я узнала, что отличий у мячей много. </a:t>
            </a: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Вывод: </a:t>
            </a:r>
            <a:r>
              <a:rPr lang="ru-RU" dirty="0" smtClean="0">
                <a:solidFill>
                  <a:srgbClr val="002060"/>
                </a:solidFill>
              </a:rPr>
              <a:t>тест показал больше 5-ти различий, я пришла к выводу, что мячи очень отличаются.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В этом эксперименте моя гипотеза подтвердилась.</a:t>
            </a:r>
            <a:endParaRPr lang="ru-RU" dirty="0">
              <a:solidFill>
                <a:srgbClr val="002060"/>
              </a:solidFill>
            </a:endParaRP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srgbClr val="0070C0"/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914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Эксперимент № </a:t>
            </a:r>
            <a:r>
              <a:rPr lang="ru-RU" b="1" dirty="0" smtClean="0">
                <a:solidFill>
                  <a:srgbClr val="FF0000"/>
                </a:solidFill>
              </a:rPr>
              <a:t>3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515292"/>
            <a:ext cx="10820400" cy="504226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Использовать получившийся мяч в подвижных играх</a:t>
            </a:r>
          </a:p>
          <a:p>
            <a:pPr algn="ctr"/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Гипотеза: </a:t>
            </a:r>
            <a:r>
              <a:rPr lang="ru-RU" dirty="0">
                <a:solidFill>
                  <a:srgbClr val="002060"/>
                </a:solidFill>
              </a:rPr>
              <a:t>Предполагаю, что если сейчас изготовить мяч из истории своими руками, то им можно будет так же </a:t>
            </a:r>
            <a:r>
              <a:rPr lang="ru-RU" dirty="0" smtClean="0">
                <a:solidFill>
                  <a:srgbClr val="002060"/>
                </a:solidFill>
              </a:rPr>
              <a:t>играть, </a:t>
            </a:r>
            <a:r>
              <a:rPr lang="ru-RU" dirty="0">
                <a:solidFill>
                  <a:srgbClr val="002060"/>
                </a:solidFill>
              </a:rPr>
              <a:t>как и современными мячами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Изготовленный мяч я принесла в детский сад. На занятие по физкультуре, я с ребятами попробовала в него поиграть. Во время игр было немного не удобно, потому что мяч твердый и плохо катится, но мы все смогли им поиграть и повеселиться.</a:t>
            </a:r>
          </a:p>
          <a:p>
            <a:pPr marL="0" indent="0">
              <a:buNone/>
            </a:pPr>
            <a:endParaRPr lang="ru-RU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Вывод: </a:t>
            </a:r>
            <a:r>
              <a:rPr lang="ru-RU" dirty="0" smtClean="0">
                <a:solidFill>
                  <a:srgbClr val="002060"/>
                </a:solidFill>
              </a:rPr>
              <a:t>в результате эксперимента я выяснила, что удобнее играть современным мячом, но и играя историческим мячом можно весело провести время. Мячом из древности легко можно поиграть в футбол во дворе, можно забрасывать его в корзину на очко, можно метать его на дальность и многие другие игры. Значит, мои предположения были верны. Мяч из древности можно использовать в подвижных играх.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Моя гипотеза подтвердилась.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61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14800" y="774533"/>
            <a:ext cx="8448040" cy="77994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Подвижные игры с мячом изготовленным своими руками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927" y="1465314"/>
            <a:ext cx="3533580" cy="265018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43104" y="1465314"/>
            <a:ext cx="2467361" cy="27299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8859" y="4422098"/>
            <a:ext cx="3867462" cy="22990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66086" y="4422098"/>
            <a:ext cx="3728738" cy="22990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3782"/>
          <a:stretch/>
        </p:blipFill>
        <p:spPr>
          <a:xfrm>
            <a:off x="7525062" y="716815"/>
            <a:ext cx="3687581" cy="3478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64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3926" y="1427748"/>
            <a:ext cx="10820400" cy="53073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dirty="0">
                <a:solidFill>
                  <a:srgbClr val="002060"/>
                </a:solidFill>
              </a:rPr>
              <a:t>На занятиях по физической культуре наш инструктор Александра Ивановна спросила у нас:  «В каких видах спорта </a:t>
            </a:r>
            <a:r>
              <a:rPr lang="ru-RU" sz="3200" dirty="0" smtClean="0">
                <a:solidFill>
                  <a:srgbClr val="002060"/>
                </a:solidFill>
              </a:rPr>
              <a:t>используется </a:t>
            </a:r>
            <a:r>
              <a:rPr lang="ru-RU" sz="3200" dirty="0">
                <a:solidFill>
                  <a:srgbClr val="002060"/>
                </a:solidFill>
              </a:rPr>
              <a:t>мяч?» Ребята в группе ответили: «Баскетбол, футбол, волейбол, теннис….», но оказалось их очень много. </a:t>
            </a:r>
            <a:r>
              <a:rPr lang="ru-RU" sz="3200" dirty="0" smtClean="0">
                <a:solidFill>
                  <a:srgbClr val="002060"/>
                </a:solidFill>
              </a:rPr>
              <a:t>Александра </a:t>
            </a:r>
            <a:r>
              <a:rPr lang="ru-RU" sz="3200" dirty="0">
                <a:solidFill>
                  <a:srgbClr val="002060"/>
                </a:solidFill>
              </a:rPr>
              <a:t>Ивановна дала нам </a:t>
            </a:r>
            <a:r>
              <a:rPr lang="ru-RU" sz="3200" dirty="0" smtClean="0">
                <a:solidFill>
                  <a:srgbClr val="002060"/>
                </a:solidFill>
              </a:rPr>
              <a:t>задание, </a:t>
            </a:r>
            <a:r>
              <a:rPr lang="ru-RU" sz="3200" dirty="0">
                <a:solidFill>
                  <a:srgbClr val="002060"/>
                </a:solidFill>
              </a:rPr>
              <a:t>узнать какие еще есть виды спорта с мячом.  Изучая этот вопрос, я </a:t>
            </a:r>
            <a:r>
              <a:rPr lang="ru-RU" sz="3200" dirty="0" smtClean="0">
                <a:solidFill>
                  <a:srgbClr val="002060"/>
                </a:solidFill>
              </a:rPr>
              <a:t>стала </a:t>
            </a:r>
            <a:r>
              <a:rPr lang="ru-RU" sz="3200" dirty="0">
                <a:solidFill>
                  <a:srgbClr val="002060"/>
                </a:solidFill>
              </a:rPr>
              <a:t>думать: </a:t>
            </a:r>
            <a:r>
              <a:rPr lang="ru-RU" sz="3200" dirty="0" smtClean="0">
                <a:solidFill>
                  <a:srgbClr val="002060"/>
                </a:solidFill>
              </a:rPr>
              <a:t>«А </a:t>
            </a:r>
            <a:r>
              <a:rPr lang="ru-RU" sz="3200" dirty="0">
                <a:solidFill>
                  <a:srgbClr val="002060"/>
                </a:solidFill>
              </a:rPr>
              <a:t>какие мячи были </a:t>
            </a:r>
            <a:r>
              <a:rPr lang="ru-RU" sz="3200" dirty="0" smtClean="0">
                <a:solidFill>
                  <a:srgbClr val="002060"/>
                </a:solidFill>
              </a:rPr>
              <a:t>раньше? Всегда ли мяч был резиновым?»  Эта тема меня очень заинтересовала, и я решила ее исследовать </a:t>
            </a:r>
          </a:p>
        </p:txBody>
      </p:sp>
      <p:sp>
        <p:nvSpPr>
          <p:cNvPr id="2" name="TextBox 1"/>
          <p:cNvSpPr txBox="1"/>
          <p:nvPr/>
        </p:nvSpPr>
        <p:spPr>
          <a:xfrm flipH="1">
            <a:off x="3962399" y="465221"/>
            <a:ext cx="82296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Актуальность и проблема</a:t>
            </a: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15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9822" y="164891"/>
            <a:ext cx="8610600" cy="1187971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Заключение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109272"/>
            <a:ext cx="10820400" cy="553137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Проведя исследования, я узнала много интересной информации о мяче.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Изучив материалы по истории появления мячей, выяснила, что мячи изготавливались из различных материалов. 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Мяч существовал в разных уголках земли и служил для людей предметом веселья и радости. В мяч играли еще с древних времен.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Проведя несколько экспериментов на примере каучукового мяча индейцев из Америки, я пришла к выводу, что мяч и в древности изготавливали из резины. Проведя сравнения сделала вывод, что древний мяч отличается от современного мяча своими свойствами и качеством.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Применив мяч на практике, я пришла к выводу, что исторический мяч можно использовать в подвижных играх, и что его с достоинством можно назвать «Мяч – игрушка из древности».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64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4926" y="1245576"/>
            <a:ext cx="10820400" cy="4024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53073" y="1734144"/>
            <a:ext cx="9464106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Спасибо за внимание!!!!</a:t>
            </a:r>
            <a:endParaRPr lang="ru-RU" sz="9600" b="1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</p:spTree>
    <p:extLst>
      <p:ext uri="{BB962C8B-B14F-4D97-AF65-F5344CB8AC3E}">
        <p14:creationId xmlns:p14="http://schemas.microsoft.com/office/powerpoint/2010/main" val="403031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6000" b="1" dirty="0" smtClean="0">
                <a:solidFill>
                  <a:srgbClr val="C00000"/>
                </a:solidFill>
              </a:rPr>
              <a:t>Цель: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rgbClr val="002060"/>
                </a:solidFill>
              </a:rPr>
              <a:t>изучив </a:t>
            </a:r>
            <a:r>
              <a:rPr lang="ru-RU" sz="3600" dirty="0">
                <a:solidFill>
                  <a:srgbClr val="002060"/>
                </a:solidFill>
              </a:rPr>
              <a:t>литературу и интернет источники, узнать о появлении первых мячей, провести сравнительный анализ современного мяча и мяча из прошлого. Найти сходства и отличия</a:t>
            </a:r>
          </a:p>
          <a:p>
            <a:pPr>
              <a:lnSpc>
                <a:spcPct val="150000"/>
              </a:lnSpc>
            </a:pPr>
            <a:endParaRPr lang="ru-RU" sz="3600" dirty="0"/>
          </a:p>
        </p:txBody>
      </p:sp>
      <p:pic>
        <p:nvPicPr>
          <p:cNvPr id="1026" name="Picture 2" descr="цели скачать бесплатно - Портативная сетевая графика зажим цель искусства  съемки значки компьютеров с Масштабируемой векторно - цели варьируютс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248618"/>
            <a:ext cx="1945941" cy="1945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431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12191" y="424665"/>
            <a:ext cx="7607967" cy="1293028"/>
          </a:xfrm>
        </p:spPr>
        <p:txBody>
          <a:bodyPr>
            <a:normAutofit/>
          </a:bodyPr>
          <a:lstStyle/>
          <a:p>
            <a:pPr algn="l"/>
            <a:r>
              <a:rPr lang="ru-RU" sz="6000" b="1" dirty="0">
                <a:solidFill>
                  <a:srgbClr val="C00000"/>
                </a:solidFill>
              </a:rPr>
              <a:t>Задачи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860884"/>
            <a:ext cx="10820400" cy="4716380"/>
          </a:xfrm>
        </p:spPr>
        <p:txBody>
          <a:bodyPr/>
          <a:lstStyle/>
          <a:p>
            <a:r>
              <a:rPr lang="ru-RU" sz="2800" dirty="0" smtClean="0">
                <a:solidFill>
                  <a:srgbClr val="002060"/>
                </a:solidFill>
              </a:rPr>
              <a:t>Изучив </a:t>
            </a:r>
            <a:r>
              <a:rPr lang="ru-RU" sz="2800" dirty="0">
                <a:solidFill>
                  <a:srgbClr val="002060"/>
                </a:solidFill>
              </a:rPr>
              <a:t>необходимую литературу и интернет – источники с целью получения информации об истории возникновения мяча, выяснить роль мяча в жизни человека.</a:t>
            </a:r>
          </a:p>
          <a:p>
            <a:r>
              <a:rPr lang="ru-RU" sz="2800" dirty="0">
                <a:solidFill>
                  <a:srgbClr val="002060"/>
                </a:solidFill>
              </a:rPr>
              <a:t>Провести эксперименты:</a:t>
            </a:r>
          </a:p>
          <a:p>
            <a:r>
              <a:rPr lang="ru-RU" sz="2800" dirty="0">
                <a:solidFill>
                  <a:srgbClr val="002060"/>
                </a:solidFill>
              </a:rPr>
              <a:t>а) изготовить мяч из истории своими руками</a:t>
            </a:r>
          </a:p>
          <a:p>
            <a:r>
              <a:rPr lang="ru-RU" sz="2800" dirty="0">
                <a:solidFill>
                  <a:srgbClr val="002060"/>
                </a:solidFill>
              </a:rPr>
              <a:t>б) сравнить получившийся мяч с современным мячом.</a:t>
            </a:r>
          </a:p>
          <a:p>
            <a:r>
              <a:rPr lang="ru-RU" sz="2800" dirty="0">
                <a:solidFill>
                  <a:srgbClr val="002060"/>
                </a:solidFill>
              </a:rPr>
              <a:t>В)  использовать получившийся мяч в подвижных игра</a:t>
            </a:r>
            <a:r>
              <a:rPr lang="ru-RU" dirty="0">
                <a:solidFill>
                  <a:srgbClr val="002060"/>
                </a:solidFill>
              </a:rPr>
              <a:t>х.</a:t>
            </a:r>
          </a:p>
          <a:p>
            <a:endParaRPr lang="ru-RU" dirty="0"/>
          </a:p>
        </p:txBody>
      </p:sp>
      <p:pic>
        <p:nvPicPr>
          <p:cNvPr id="2050" name="Picture 2" descr="Тази задача затруднява и най-големите отличници - DUNAVMOST.co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3951" y="141555"/>
            <a:ext cx="2758240" cy="1576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16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5704" y="539783"/>
            <a:ext cx="8025063" cy="1802363"/>
          </a:xfrm>
        </p:spPr>
        <p:txBody>
          <a:bodyPr>
            <a:normAutofit/>
          </a:bodyPr>
          <a:lstStyle/>
          <a:p>
            <a:pPr algn="l"/>
            <a:r>
              <a:rPr lang="ru-RU" sz="6000" b="1" dirty="0">
                <a:solidFill>
                  <a:srgbClr val="C00000"/>
                </a:solidFill>
              </a:rPr>
              <a:t>Гипотеза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2342147"/>
            <a:ext cx="10820400" cy="444606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4000" dirty="0" smtClean="0">
                <a:solidFill>
                  <a:srgbClr val="002060"/>
                </a:solidFill>
              </a:rPr>
              <a:t>Я </a:t>
            </a:r>
            <a:r>
              <a:rPr lang="ru-RU" sz="4000" dirty="0">
                <a:solidFill>
                  <a:srgbClr val="002060"/>
                </a:solidFill>
              </a:rPr>
              <a:t>предполагаю, что мяч и много лет назад изготавливался из резины и что он отличался от современного мяча. Предполагаю, что если сейчас изготовить мяч из истории своими руками, то им можно будет так же играть как и современными мячами.</a:t>
            </a:r>
          </a:p>
          <a:p>
            <a:pPr>
              <a:lnSpc>
                <a:spcPct val="100000"/>
              </a:lnSpc>
            </a:pPr>
            <a:endParaRPr lang="ru-RU" sz="4000" dirty="0"/>
          </a:p>
        </p:txBody>
      </p:sp>
      <p:pic>
        <p:nvPicPr>
          <p:cNvPr id="3074" name="Picture 2" descr="Как правильно выделить гипотезу в дипломной работ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301" y="-195747"/>
            <a:ext cx="2764088" cy="2764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832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572126"/>
            <a:ext cx="10820400" cy="4646559"/>
          </a:xfrm>
        </p:spPr>
        <p:txBody>
          <a:bodyPr/>
          <a:lstStyle/>
          <a:p>
            <a:r>
              <a:rPr lang="ru-RU" sz="3600" b="1" dirty="0">
                <a:solidFill>
                  <a:srgbClr val="C00000"/>
                </a:solidFill>
              </a:rPr>
              <a:t>Объект исследования</a:t>
            </a:r>
            <a:r>
              <a:rPr lang="ru-RU" sz="3600" dirty="0">
                <a:solidFill>
                  <a:srgbClr val="C00000"/>
                </a:solidFill>
              </a:rPr>
              <a:t>: </a:t>
            </a:r>
            <a:r>
              <a:rPr lang="ru-RU" sz="3600" dirty="0">
                <a:solidFill>
                  <a:srgbClr val="002060"/>
                </a:solidFill>
              </a:rPr>
              <a:t>мяч</a:t>
            </a:r>
            <a:r>
              <a:rPr lang="ru-RU" sz="3600" dirty="0">
                <a:solidFill>
                  <a:srgbClr val="0070C0"/>
                </a:solidFill>
              </a:rPr>
              <a:t>.</a:t>
            </a:r>
          </a:p>
          <a:p>
            <a:r>
              <a:rPr lang="ru-RU" sz="3600" b="1" dirty="0">
                <a:solidFill>
                  <a:srgbClr val="C00000"/>
                </a:solidFill>
              </a:rPr>
              <a:t>Предмет исследования</a:t>
            </a:r>
            <a:r>
              <a:rPr lang="ru-RU" sz="3600" dirty="0">
                <a:solidFill>
                  <a:srgbClr val="C00000"/>
                </a:solidFill>
              </a:rPr>
              <a:t>: </a:t>
            </a:r>
            <a:r>
              <a:rPr lang="ru-RU" sz="3600" dirty="0">
                <a:solidFill>
                  <a:srgbClr val="002060"/>
                </a:solidFill>
              </a:rPr>
              <a:t>свойства и применение мяча.</a:t>
            </a:r>
          </a:p>
          <a:p>
            <a:r>
              <a:rPr lang="ru-RU" sz="3600" b="1" dirty="0">
                <a:solidFill>
                  <a:srgbClr val="C00000"/>
                </a:solidFill>
              </a:rPr>
              <a:t>Теоретическая значимость:</a:t>
            </a:r>
            <a:r>
              <a:rPr lang="ru-RU" sz="3600" dirty="0">
                <a:solidFill>
                  <a:srgbClr val="C00000"/>
                </a:solidFill>
              </a:rPr>
              <a:t> </a:t>
            </a:r>
            <a:r>
              <a:rPr lang="ru-RU" sz="3600" dirty="0">
                <a:solidFill>
                  <a:srgbClr val="002060"/>
                </a:solidFill>
              </a:rPr>
              <a:t>узнать про виды мячей и как их можно использовать.</a:t>
            </a:r>
          </a:p>
          <a:p>
            <a:r>
              <a:rPr lang="ru-RU" sz="3600" b="1" dirty="0">
                <a:solidFill>
                  <a:srgbClr val="C00000"/>
                </a:solidFill>
              </a:rPr>
              <a:t>Практическое значение:</a:t>
            </a:r>
            <a:r>
              <a:rPr lang="ru-RU" sz="3600" dirty="0">
                <a:solidFill>
                  <a:srgbClr val="C00000"/>
                </a:solidFill>
              </a:rPr>
              <a:t> </a:t>
            </a:r>
            <a:r>
              <a:rPr lang="ru-RU" sz="3600" dirty="0">
                <a:solidFill>
                  <a:srgbClr val="002060"/>
                </a:solidFill>
              </a:rPr>
              <a:t>попробовать смастерить мяч из древности и сравнить его с современным резиновым мячом. </a:t>
            </a:r>
          </a:p>
          <a:p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180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 История мяча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1842" y="1697255"/>
            <a:ext cx="7172325" cy="40241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</a:rPr>
              <a:t>Исследуя свою тему я узнала, что мяч – это одна </a:t>
            </a:r>
            <a:r>
              <a:rPr lang="ru-RU" sz="2000" dirty="0">
                <a:solidFill>
                  <a:srgbClr val="002060"/>
                </a:solidFill>
              </a:rPr>
              <a:t>из самых древних и любимых игрушек. Придумали его очень давно. История не знает ни точного места, ни времени появления первого мяча. Но еще древние люди играли в игры с мячом, и мяч считался не детской игрушкой. Ему поклонялись, в него играли </a:t>
            </a:r>
            <a:r>
              <a:rPr lang="ru-RU" sz="2000" dirty="0" smtClean="0">
                <a:solidFill>
                  <a:srgbClr val="002060"/>
                </a:solidFill>
              </a:rPr>
              <a:t>только </a:t>
            </a:r>
            <a:r>
              <a:rPr lang="ru-RU" sz="2000" dirty="0">
                <a:solidFill>
                  <a:srgbClr val="002060"/>
                </a:solidFill>
              </a:rPr>
              <a:t>очень </a:t>
            </a:r>
            <a:r>
              <a:rPr lang="ru-RU" sz="2000" dirty="0" smtClean="0">
                <a:solidFill>
                  <a:srgbClr val="002060"/>
                </a:solidFill>
              </a:rPr>
              <a:t>ловкие, выносливые </a:t>
            </a:r>
            <a:r>
              <a:rPr lang="ru-RU" sz="2000" dirty="0">
                <a:solidFill>
                  <a:srgbClr val="002060"/>
                </a:solidFill>
              </a:rPr>
              <a:t>и </a:t>
            </a:r>
            <a:r>
              <a:rPr lang="ru-RU" sz="2000" dirty="0" smtClean="0">
                <a:solidFill>
                  <a:srgbClr val="002060"/>
                </a:solidFill>
              </a:rPr>
              <a:t>быстрые люди. </a:t>
            </a:r>
            <a:r>
              <a:rPr lang="ru-RU" sz="2000" dirty="0">
                <a:solidFill>
                  <a:srgbClr val="002060"/>
                </a:solidFill>
              </a:rPr>
              <a:t>Мячи делали из доступных материалов: плели из травы, вырезали из камня, дерева, лепили из глины, шили из шкур животных.</a:t>
            </a:r>
          </a:p>
        </p:txBody>
      </p:sp>
      <p:pic>
        <p:nvPicPr>
          <p:cNvPr id="4" name="Picture 2" descr="Мой весёлый, звонкий мяч - Черноморский детский сад № 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4167" y="2747211"/>
            <a:ext cx="3974919" cy="3709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099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6300" y="1009101"/>
            <a:ext cx="8610600" cy="1293028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Мяч в Древней Греции.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575" y="1762187"/>
            <a:ext cx="6960119" cy="4846979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Я </a:t>
            </a:r>
            <a:r>
              <a:rPr lang="ru-RU" sz="3200" dirty="0">
                <a:solidFill>
                  <a:srgbClr val="002060"/>
                </a:solidFill>
              </a:rPr>
              <a:t>узнала, что в Древней Греции мяч был похож на солнце. Греки шили мячи из кожи, набивая их перьями или песком. И только по истечению времени догадались надувать их воздухом. Игры с мячом приносили огромную пользу, развивая выносливость, </a:t>
            </a:r>
            <a:r>
              <a:rPr lang="ru-RU" sz="3200" dirty="0" smtClean="0">
                <a:solidFill>
                  <a:srgbClr val="002060"/>
                </a:solidFill>
              </a:rPr>
              <a:t>силу и быстроту </a:t>
            </a:r>
            <a:r>
              <a:rPr lang="ru-RU" sz="3200" dirty="0">
                <a:solidFill>
                  <a:srgbClr val="002060"/>
                </a:solidFill>
              </a:rPr>
              <a:t>реакции. 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480620" y="3893573"/>
            <a:ext cx="2096312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" name="Рисунок 5" descr="http://www.karapuziki.kz/razvivauschie_igry_s_myachom/igry_s_myachom_00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70707" y="2626710"/>
            <a:ext cx="2812634" cy="2195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utoShape 5" descr="Футбол в Древнем мире-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7" descr="Футбол в Древнем мире-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1" name="Picture 9" descr="Футбол в Древнем мире-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70707" y="5147239"/>
            <a:ext cx="2812634" cy="1476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11" descr="Футбол в Греции — Википедия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3" descr="Футбол в Греции — Википедия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7" name="Picture 15" descr="Футбол в Греции — Википеди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4758" y="4219724"/>
            <a:ext cx="1795616" cy="2389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07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rgbClr val="C00000"/>
                </a:solidFill>
              </a:rPr>
              <a:t>Мяч </a:t>
            </a:r>
            <a:r>
              <a:rPr lang="ru-RU" b="1" dirty="0">
                <a:solidFill>
                  <a:srgbClr val="C00000"/>
                </a:solidFill>
              </a:rPr>
              <a:t>в Египте.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7975" y="2018304"/>
            <a:ext cx="4912969" cy="4460565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В </a:t>
            </a:r>
            <a:r>
              <a:rPr lang="ru-RU" sz="2800" dirty="0">
                <a:solidFill>
                  <a:srgbClr val="002060"/>
                </a:solidFill>
              </a:rPr>
              <a:t>Египте мяч появился благодаря жукам-скарабеям, у которого египтяне научились лепить шары из ила, они были очень неудобны в использовании, так как постоянно разбивались о землю.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098" name="Picture 2" descr="История развития футбола в Египт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9813" y="4654279"/>
            <a:ext cx="3246387" cy="2066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eosof.ru/early/egypt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22926" y="4502127"/>
            <a:ext cx="2183619" cy="2066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AutoShape 4" descr="Дети в Древнем Египте. Игры и образование. Кратк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Дети в Древнем Египте. Игры и образование. Кратко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Дети в Древнем Египте. Игры и образование. Кратко"/>
          <p:cNvSpPr>
            <a:spLocks noChangeAspect="1" noChangeArrowheads="1"/>
          </p:cNvSpPr>
          <p:nvPr/>
        </p:nvSpPr>
        <p:spPr bwMode="auto">
          <a:xfrm>
            <a:off x="5317511" y="4856459"/>
            <a:ext cx="679100" cy="679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Дети в Древнем Египте. Игры и образование. Кратко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Дети в Древнем Египте. Игры и образование. Кратко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Дети в Древнем Египте. Игры и образование. Кратко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Рисунок 11" descr="http://www.karapuziki.kz/razvivauschie_igry_s_myachom/igry_s_myachom_01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59813" y="2057401"/>
            <a:ext cx="3683925" cy="2337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2" name="Picture 16" descr="Жук Скарабей: считался египтянами священным уже в 4 тысячелетии до н. э. Он  закапывает шарик в почву, а солнце уходит за горизонт его окутывает некая  мистика древнего Египта. 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0244" y="2787627"/>
            <a:ext cx="2667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902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След самолета</Template>
  <TotalTime>1281</TotalTime>
  <Words>1327</Words>
  <Application>Microsoft Office PowerPoint</Application>
  <PresentationFormat>Широкоэкранный</PresentationFormat>
  <Paragraphs>104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Century Gothic</vt:lpstr>
      <vt:lpstr>Times New Roman</vt:lpstr>
      <vt:lpstr>След самолета</vt:lpstr>
      <vt:lpstr>Мяч – игрушка из древности</vt:lpstr>
      <vt:lpstr>Презентация PowerPoint</vt:lpstr>
      <vt:lpstr>Цель:</vt:lpstr>
      <vt:lpstr>Задачи</vt:lpstr>
      <vt:lpstr>Гипотеза</vt:lpstr>
      <vt:lpstr>Презентация PowerPoint</vt:lpstr>
      <vt:lpstr> История мяча</vt:lpstr>
      <vt:lpstr> Мяч в Древней Греции. </vt:lpstr>
      <vt:lpstr>Мяч в Египте. </vt:lpstr>
      <vt:lpstr> Мяч в Америке. </vt:lpstr>
      <vt:lpstr>Мяч на Руси. </vt:lpstr>
      <vt:lpstr>Мяч из соломы</vt:lpstr>
      <vt:lpstr>Мячи современности. </vt:lpstr>
      <vt:lpstr>  Глава 2. Экспериментальная часть.  </vt:lpstr>
      <vt:lpstr>Ход эксперимента</vt:lpstr>
      <vt:lpstr>Презентация PowerPoint</vt:lpstr>
      <vt:lpstr>Эксперимент № 2  </vt:lpstr>
      <vt:lpstr>Эксперимент № 3 </vt:lpstr>
      <vt:lpstr>Подвижные игры с мячом изготовленным своими руками</vt:lpstr>
      <vt:lpstr>Заключение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Мяч из прошлого</dc:title>
  <dc:creator>1</dc:creator>
  <cp:lastModifiedBy>1</cp:lastModifiedBy>
  <cp:revision>74</cp:revision>
  <dcterms:created xsi:type="dcterms:W3CDTF">2022-02-16T03:38:15Z</dcterms:created>
  <dcterms:modified xsi:type="dcterms:W3CDTF">2022-04-11T11:24:02Z</dcterms:modified>
</cp:coreProperties>
</file>