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application/vnd.openxmlformats-officedocument.spreadsheetml.sheet" Extension="xlsx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chart+xml" PartName="/ppt/charts/chart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4" r:id="rId3"/>
    <p:sldId id="285" r:id="rId4"/>
    <p:sldId id="286" r:id="rId5"/>
    <p:sldId id="287" r:id="rId6"/>
    <p:sldId id="288" r:id="rId7"/>
    <p:sldId id="290" r:id="rId8"/>
    <p:sldId id="289" r:id="rId9"/>
    <p:sldId id="256" r:id="rId10"/>
    <p:sldId id="257" r:id="rId11"/>
    <p:sldId id="261" r:id="rId12"/>
    <p:sldId id="262" r:id="rId13"/>
    <p:sldId id="263" r:id="rId14"/>
    <p:sldId id="258" r:id="rId15"/>
    <p:sldId id="259" r:id="rId16"/>
    <p:sldId id="260" r:id="rId17"/>
    <p:sldId id="264" r:id="rId18"/>
    <p:sldId id="265" r:id="rId19"/>
    <p:sldId id="266" r:id="rId20"/>
    <p:sldId id="267" r:id="rId21"/>
    <p:sldId id="268" r:id="rId22"/>
    <p:sldId id="269" r:id="rId23"/>
    <p:sldId id="276" r:id="rId24"/>
    <p:sldId id="275" r:id="rId25"/>
    <p:sldId id="277" r:id="rId26"/>
    <p:sldId id="279" r:id="rId27"/>
    <p:sldId id="278" r:id="rId28"/>
    <p:sldId id="296" r:id="rId29"/>
    <p:sldId id="281" r:id="rId30"/>
    <p:sldId id="280" r:id="rId31"/>
    <p:sldId id="293" r:id="rId32"/>
    <p:sldId id="29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9900"/>
    <a:srgbClr val="0000CC"/>
    <a:srgbClr val="FF0066"/>
    <a:srgbClr val="006600"/>
    <a:srgbClr val="FF3300"/>
    <a:srgbClr val="660033"/>
    <a:srgbClr val="FF0000"/>
    <a:srgbClr val="9900CC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89000">
                    <a:srgbClr val="FFFF00"/>
                  </a:gs>
                  <a:gs pos="98000">
                    <a:srgbClr val="00B050"/>
                  </a:gs>
                  <a:gs pos="99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gradFill flip="none" rotWithShape="1">
                <a:gsLst>
                  <a:gs pos="89000">
                    <a:srgbClr val="FF0000"/>
                  </a:gs>
                  <a:gs pos="98000">
                    <a:srgbClr val="00B050"/>
                  </a:gs>
                  <a:gs pos="99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gradFill flip="none" rotWithShape="1">
                <a:gsLst>
                  <a:gs pos="65000">
                    <a:srgbClr val="00FF00"/>
                  </a:gs>
                  <a:gs pos="86667">
                    <a:srgbClr val="00B050"/>
                  </a:gs>
                  <a:gs pos="77000">
                    <a:srgbClr val="00B050"/>
                  </a:gs>
                  <a:gs pos="65000">
                    <a:schemeClr val="accent1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b="1" dirty="0"/>
                      <a:t>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 dirty="0"/>
                      <a:t>93%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авторитарный</c:v>
                </c:pt>
                <c:pt idx="1">
                  <c:v>либерально-попустительский</c:v>
                </c:pt>
                <c:pt idx="2">
                  <c:v>демократический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0.02</c:v>
                </c:pt>
                <c:pt idx="1">
                  <c:v>0.05</c:v>
                </c:pt>
                <c:pt idx="2">
                  <c:v>0.93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23.jpeg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952" y="2150041"/>
            <a:ext cx="914590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Общее родительское собрание № 2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«Секреты психологического здоровья»</a:t>
            </a:r>
            <a:endParaRPr lang="ru-RU" sz="4000" b="1" cap="none" spc="50" dirty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27524" y="6237312"/>
            <a:ext cx="108895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</a:t>
            </a:r>
            <a:r>
              <a:rPr lang="en-US" b="1" cap="none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r>
              <a:rPr lang="ru-RU" b="1" cap="none" spc="50" dirty="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год</a:t>
            </a:r>
            <a:endParaRPr lang="ru-RU" b="1" cap="none" spc="50" dirty="0">
              <a:ln w="11430"/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021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недели психологии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«Мы счастливы вместе»</a:t>
            </a:r>
            <a:endParaRPr lang="ru-RU" sz="53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3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</a:t>
            </a:r>
            <a:r>
              <a:rPr lang="ru-RU" sz="3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педагогов и родителей к психологии;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</a:t>
            </a:r>
            <a:r>
              <a:rPr lang="ru-RU" sz="3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реальные формы работы, возможности психологической службы детского сада;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3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взрослых к миру ребенка, стремление помогать ему в индивидуально-личностном развитии;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3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</a:t>
            </a:r>
            <a:r>
              <a:rPr lang="ru-RU" sz="3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психологическую компетентность педагогов и родителей </a:t>
            </a:r>
            <a:r>
              <a:rPr lang="ru-RU" sz="3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ДОО.</a:t>
            </a:r>
            <a:endParaRPr lang="ru-RU" sz="3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23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94096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во вторых группах раннего возраста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«Наши пальчики всегда – </a:t>
            </a:r>
            <a:b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самые лучшие друзья»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348706"/>
            <a:ext cx="4248470" cy="352856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3845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4594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30"/>
            <a:ext cx="9143999" cy="7029399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«Пальчиковые игры»</a:t>
            </a:r>
            <a:endParaRPr lang="ru-RU" b="1" i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7695">
            <a:off x="437124" y="2456385"/>
            <a:ext cx="3976943" cy="3561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8754">
            <a:off x="5015404" y="2094867"/>
            <a:ext cx="3820804" cy="33315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177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710140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«Пальчиковые игры»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1600200"/>
            <a:ext cx="6696744" cy="49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033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для детей младших групп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«Заколдованное сердце»</a:t>
            </a:r>
            <a:endParaRPr lang="ru-RU" sz="53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0745">
            <a:off x="380899" y="1943153"/>
            <a:ext cx="3898815" cy="4168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3137">
            <a:off x="4822355" y="2120046"/>
            <a:ext cx="4010779" cy="4367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780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«Заколдованное сердце»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432048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76872"/>
            <a:ext cx="417646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291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«Заколдованное сердце»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48880"/>
            <a:ext cx="4355976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9" y="1772816"/>
            <a:ext cx="478802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070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в средней группе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«Моя семья»</a:t>
            </a:r>
            <a:endParaRPr lang="ru-RU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0949">
            <a:off x="417464" y="2124971"/>
            <a:ext cx="4303221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6783">
            <a:off x="4141794" y="2901563"/>
            <a:ext cx="4361159" cy="3270606"/>
          </a:xfrm>
        </p:spPr>
      </p:pic>
    </p:spTree>
    <p:extLst>
      <p:ext uri="{BB962C8B-B14F-4D97-AF65-F5344CB8AC3E}">
        <p14:creationId xmlns:p14="http://schemas.microsoft.com/office/powerpoint/2010/main" val="278095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«Моя семья»</a:t>
            </a:r>
            <a:endParaRPr lang="ru-RU" b="1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1544">
            <a:off x="729625" y="2841318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0286">
            <a:off x="4405008" y="2489985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27332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в старших группах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«Я всезнайка!»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431628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316288" cy="417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5681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726252" y="1916832"/>
            <a:ext cx="765389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4400" b="1" dirty="0" smtClean="0">
                <a:solidFill>
                  <a:srgbClr val="CC0066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«Психическое здоровье детей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4400" b="1" dirty="0" smtClean="0">
                <a:solidFill>
                  <a:srgbClr val="CC0066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 условиях семьи» </a:t>
            </a:r>
            <a:endParaRPr lang="ru-RU" altLang="ru-RU" sz="4400" dirty="0">
              <a:solidFill>
                <a:srgbClr val="CC0066"/>
              </a:solidFill>
            </a:endParaRPr>
          </a:p>
        </p:txBody>
      </p:sp>
      <p:pic>
        <p:nvPicPr>
          <p:cNvPr id="2" name="Picture 2" descr="C:\Users\Андрюфель\Desktop\look.com.ua-296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33056"/>
            <a:ext cx="3902075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63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8" y="-18874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«Я всезнайка»</a:t>
            </a:r>
            <a:endParaRPr lang="ru-RU" b="1" i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504" y="2492896"/>
            <a:ext cx="4464496" cy="38884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4572000" cy="38930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43513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" y="-3078"/>
            <a:ext cx="9144000" cy="6857999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993775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«Я всезнайка»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9338"/>
            <a:ext cx="4608513" cy="47529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538" y="1916113"/>
            <a:ext cx="4716462" cy="49418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742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в подготовительной к школе группе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«Что такое счастье?»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432048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395936"/>
            <a:ext cx="5400001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2776"/>
            <a:ext cx="396044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371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</a:t>
            </a:r>
            <a:endParaRPr lang="ru-RU" b="1" i="1" u="sng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6924">
            <a:off x="451892" y="1317707"/>
            <a:ext cx="3526387" cy="2425024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271">
            <a:off x="4550139" y="1295421"/>
            <a:ext cx="4221616" cy="234464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6086">
            <a:off x="4989245" y="4043214"/>
            <a:ext cx="3774490" cy="2431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0865">
            <a:off x="503430" y="3955515"/>
            <a:ext cx="3897659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70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Награждения детей</a:t>
            </a:r>
            <a:endParaRPr lang="ru-RU" dirty="0">
              <a:solidFill>
                <a:srgbClr val="9900CC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7344815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"/>
            <a:ext cx="9180512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i="1" lang="ru-RU" smtClean="0">
                <a:solidFill>
                  <a:srgbClr val="FF00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Игра для педагогов </a:t>
            </a:r>
            <a:r>
              <a:rPr b="1" dirty="0" i="1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i="1" lang="ru-RU" smtClean="0"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i="1" lang="ru-RU" smtClean="0">
                <a:solidFill>
                  <a:srgbClr val="FFFF0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«Тайный друг»</a:t>
            </a:r>
            <a:endParaRPr b="1" dirty="0" i="1" lang="ru-RU">
              <a:solidFill>
                <a:srgbClr val="FFFF00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6" name="Объект 5"/>
          <p:cNvPicPr>
            <a:picLocks noChangeAspect="1" noGrp="1"/>
          </p:cNvPicPr>
          <p:nvPr>
            <p:ph idx="2" sz="half"/>
          </p:nvPr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6621">
            <a:off x="5462783" y="1335609"/>
            <a:ext cx="3285284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ChangeAspect="1" noGrp="1"/>
          </p:cNvPicPr>
          <p:nvPr>
            <p:ph idx="1" sz="half"/>
          </p:nvPr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"/>
          <a:stretch/>
        </p:blipFill>
        <p:spPr>
          <a:xfrm>
            <a:off x="2987824" y="1983726"/>
            <a:ext cx="2736304" cy="36724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2164">
            <a:off x="266691" y="1319352"/>
            <a:ext cx="2940464" cy="2963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2" y="4477456"/>
            <a:ext cx="3672408" cy="2272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519889"/>
            <a:ext cx="3600400" cy="2272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635386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</a:t>
            </a:r>
            <a:endParaRPr lang="ru-RU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66728" cy="4525963"/>
          </a:xfrm>
        </p:spPr>
        <p:txBody>
          <a:bodyPr/>
          <a:lstStyle/>
          <a:p>
            <a:pPr algn="just"/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«Мой портрет в лучах солнца»</a:t>
            </a:r>
          </a:p>
          <a:p>
            <a:pPr algn="just"/>
            <a:r>
              <a:rPr lang="ru-RU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«Познакомьтесь – это я!»</a:t>
            </a:r>
          </a:p>
          <a:p>
            <a:pPr algn="just"/>
            <a:r>
              <a:rPr lang="ru-RU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«Дерево моих талантов»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«Педагогическая копилка»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7133">
            <a:off x="4566136" y="1112220"/>
            <a:ext cx="4038600" cy="2434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20267">
            <a:off x="4376933" y="3895615"/>
            <a:ext cx="4417009" cy="2344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48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 родителей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«Стили семейного воспитания»</a:t>
            </a:r>
            <a:endParaRPr lang="ru-RU" b="1" i="1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05739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0117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03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Секреты  психологического здоровья</a:t>
            </a:r>
            <a:r>
              <a:rPr lang="ru-RU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u="sng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НЕЛЬЗЯ!!!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0000"/>
                </a:solidFill>
                <a:latin typeface="Times New Roman"/>
              </a:rPr>
              <a:t>Рассчитывать на то, что ваш ребенок будет самым лучшим и способным. Он не лучше и не хуже, он другой, особенный.</a:t>
            </a:r>
            <a:endParaRPr lang="ru-RU" sz="1800" b="1" i="1" dirty="0">
              <a:solidFill>
                <a:srgbClr val="000000"/>
              </a:solidFill>
              <a:latin typeface="Times New Roman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Относиться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к ребенку как к сбербанку, в который родители выгодно вкладывают свою любовь и заботу, а потом получают ее с процентами.</a:t>
            </a:r>
            <a:endParaRPr lang="ru-RU" sz="1800" b="1" i="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Ждать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от ребенка благодарности за то, что вы его родили и выкормили: он вас об этом не просил.</a:t>
            </a:r>
            <a:endParaRPr lang="ru-RU" sz="1800" b="1" i="1" dirty="0">
              <a:solidFill>
                <a:srgbClr val="000000"/>
              </a:solidFill>
              <a:latin typeface="Times New Roman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Использовать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ребенка как средство для достижения пусть самых благородных, но своих целей.</a:t>
            </a:r>
            <a:endParaRPr lang="ru-RU" sz="1800" b="1" i="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Рассчитывать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на то, что ваш ребенок унаследует ваши интересы и взгляды на жизнь (увы, они генетически не закладываются).</a:t>
            </a:r>
            <a:endParaRPr lang="ru-RU" sz="1800" b="1" i="1" dirty="0">
              <a:solidFill>
                <a:srgbClr val="000000"/>
              </a:solidFill>
              <a:latin typeface="Times New Roman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Относиться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к ребенку как к неполноценному человеку, которого родители могут по своему усмотрению лепить.</a:t>
            </a:r>
            <a:endParaRPr lang="ru-RU" sz="1800" b="1" i="1" dirty="0">
              <a:solidFill>
                <a:schemeClr val="accent6">
                  <a:lumMod val="50000"/>
                </a:schemeClr>
              </a:solidFill>
              <a:latin typeface="Times New Roman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i="1" dirty="0" smtClean="0">
                <a:solidFill>
                  <a:srgbClr val="000000"/>
                </a:solidFill>
                <a:latin typeface="Times New Roman"/>
              </a:rPr>
              <a:t>Перекладывать </a:t>
            </a:r>
            <a:r>
              <a:rPr lang="ru-RU" b="1" i="1" dirty="0">
                <a:solidFill>
                  <a:srgbClr val="000000"/>
                </a:solidFill>
                <a:latin typeface="Times New Roman"/>
              </a:rPr>
              <a:t>ответственность за воспитание на педагогов, бабушек и дедушек.</a:t>
            </a:r>
            <a:endParaRPr lang="ru-RU" sz="1800" b="1" i="1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404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460831" y="1916832"/>
            <a:ext cx="7592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altLang="ru-RU" sz="3600" dirty="0">
              <a:solidFill>
                <a:srgbClr val="CC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76672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u="sng" dirty="0">
                <a:solidFill>
                  <a:srgbClr val="0000CC"/>
                </a:solidFill>
              </a:rPr>
              <a:t>Здоровье психическое</a:t>
            </a:r>
            <a:r>
              <a:rPr lang="ru-RU" sz="2800" dirty="0">
                <a:solidFill>
                  <a:srgbClr val="CC0066"/>
                </a:solidFill>
              </a:rPr>
              <a:t> </a:t>
            </a:r>
            <a:r>
              <a:rPr lang="ru-RU" sz="2800" b="1" dirty="0">
                <a:solidFill>
                  <a:srgbClr val="CC0066"/>
                </a:solidFill>
              </a:rPr>
              <a:t>включает способность адекватно реагировать на внешние и внутренние раздражители; общий душевный комфорт, адекватное поведение, умение управлять своими эмоциональными состояниями, преодолевать стресс, это психическая активность, потребность в саморазвитии, в познании себя.</a:t>
            </a:r>
          </a:p>
        </p:txBody>
      </p:sp>
      <p:pic>
        <p:nvPicPr>
          <p:cNvPr id="1026" name="Picture 2" descr="C:\Users\Андрюфель\Desktop\Kak-izmenit-svoyu-zhizn-550x4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561" y="3789040"/>
            <a:ext cx="3654025" cy="279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35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Autofit/>
          </a:bodyPr>
          <a:lstStyle/>
          <a:p>
            <a: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Секреты  психологического здоровья</a:t>
            </a:r>
            <a: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u="sng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НАДО!!!</a:t>
            </a:r>
            <a:endParaRPr lang="ru-RU" sz="3200" b="1" i="1" u="sng" dirty="0">
              <a:solidFill>
                <a:srgbClr val="CC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115616" y="1916832"/>
            <a:ext cx="7632848" cy="4941168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1800" b="1" i="1" dirty="0">
                <a:solidFill>
                  <a:schemeClr val="accent6">
                    <a:lumMod val="50000"/>
                  </a:schemeClr>
                </a:solidFill>
                <a:latin typeface="Times New Roman"/>
              </a:rPr>
              <a:t>Принимать ребенка таким, каков он есть, чтобы при любых обстоятельствах он был уверен в неизменности вашей любви к нему.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800" b="1" i="1" dirty="0" smtClean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1800" b="1" i="1" dirty="0">
                <a:solidFill>
                  <a:srgbClr val="002060"/>
                </a:solidFill>
                <a:latin typeface="Times New Roman"/>
              </a:rPr>
              <a:t>Стремиться понять, о чем он думает, чего хочет, почему ведет себя так, а не иначе.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800" b="1" i="1" dirty="0" smtClean="0">
                <a:solidFill>
                  <a:srgbClr val="CC0066"/>
                </a:solidFill>
                <a:latin typeface="Times New Roman"/>
              </a:rPr>
              <a:t>Внушать </a:t>
            </a:r>
            <a:r>
              <a:rPr lang="ru-RU" sz="1800" b="1" i="1" dirty="0">
                <a:solidFill>
                  <a:srgbClr val="CC0066"/>
                </a:solidFill>
                <a:latin typeface="Times New Roman"/>
              </a:rPr>
              <a:t>ребенку, что он все может, если только поверит в себя и будет работать.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800" b="1" i="1" dirty="0" smtClean="0">
                <a:solidFill>
                  <a:srgbClr val="FF0000"/>
                </a:solidFill>
                <a:latin typeface="Times New Roman"/>
              </a:rPr>
              <a:t>Понимать</a:t>
            </a:r>
            <a:r>
              <a:rPr lang="ru-RU" sz="1800" b="1" i="1" dirty="0">
                <a:solidFill>
                  <a:srgbClr val="FF0000"/>
                </a:solidFill>
                <a:latin typeface="Times New Roman"/>
              </a:rPr>
              <a:t>, что в любых проступках ребенка следует винить прежде всего себя.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800" b="1" i="1" dirty="0" smtClean="0">
                <a:solidFill>
                  <a:srgbClr val="002060"/>
                </a:solidFill>
                <a:latin typeface="Times New Roman"/>
              </a:rPr>
              <a:t>Не </a:t>
            </a:r>
            <a:r>
              <a:rPr lang="ru-RU" sz="1800" b="1" i="1" dirty="0">
                <a:solidFill>
                  <a:srgbClr val="002060"/>
                </a:solidFill>
                <a:latin typeface="Times New Roman"/>
              </a:rPr>
              <a:t>пытаться «лепить» своего ребенка, а жить с ним общей жизнью: видеть в нем личность, а не объект воспитания.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800" b="1" i="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sz="1800" b="1" i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</a:rPr>
              <a:t>Чаще </a:t>
            </a:r>
            <a:r>
              <a:rPr lang="ru-RU" sz="1800" b="1" i="1" dirty="0">
                <a:solidFill>
                  <a:schemeClr val="accent6">
                    <a:lumMod val="75000"/>
                  </a:schemeClr>
                </a:solidFill>
                <a:latin typeface="Times New Roman"/>
              </a:rPr>
              <a:t>вспоминать, какими были вы в возрасте вашего ребенка.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1800" b="1" i="1" dirty="0" smtClean="0">
                <a:solidFill>
                  <a:srgbClr val="FF0000"/>
                </a:solidFill>
                <a:latin typeface="Times New Roman"/>
              </a:rPr>
              <a:t>Помнить</a:t>
            </a:r>
            <a:r>
              <a:rPr lang="ru-RU" sz="1800" b="1" i="1" dirty="0">
                <a:solidFill>
                  <a:srgbClr val="FF0000"/>
                </a:solidFill>
                <a:latin typeface="Times New Roman"/>
              </a:rPr>
              <a:t>, что воспитывают не ваши слова, а ваш личный пример.</a:t>
            </a:r>
          </a:p>
          <a:p>
            <a:endParaRPr lang="ru-RU" sz="1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3" y="476672"/>
            <a:ext cx="1187623" cy="1267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589240"/>
            <a:ext cx="2351534" cy="1124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908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460832" y="1916832"/>
            <a:ext cx="18473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altLang="ru-RU" sz="4400" dirty="0">
              <a:solidFill>
                <a:srgbClr val="CC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1126" y="404663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C0066"/>
                </a:solidFill>
              </a:rPr>
              <a:t>Подведение итогов конкурсов в рамках Недели психологии </a:t>
            </a:r>
            <a:r>
              <a:rPr lang="ru-RU" sz="2800" b="1" dirty="0" smtClean="0">
                <a:solidFill>
                  <a:srgbClr val="CC0066"/>
                </a:solidFill>
              </a:rPr>
              <a:t>«Мы </a:t>
            </a:r>
            <a:r>
              <a:rPr lang="ru-RU" sz="2800" b="1" dirty="0">
                <a:solidFill>
                  <a:srgbClr val="CC0066"/>
                </a:solidFill>
              </a:rPr>
              <a:t>счастливы вместе» </a:t>
            </a:r>
            <a:r>
              <a:rPr lang="ru-RU" sz="2800" b="1" dirty="0" smtClean="0">
                <a:solidFill>
                  <a:srgbClr val="CC0066"/>
                </a:solidFill>
              </a:rPr>
              <a:t> </a:t>
            </a:r>
            <a:endParaRPr lang="ru-RU" sz="2800" dirty="0">
              <a:solidFill>
                <a:srgbClr val="CC0066"/>
              </a:solidFill>
            </a:endParaRPr>
          </a:p>
        </p:txBody>
      </p:sp>
      <p:pic>
        <p:nvPicPr>
          <p:cNvPr id="7170" name="Picture 2" descr="C:\Users\Андрюфель\Desktop\Новая папка\CIMG1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89" y="1436883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ндрюфель\Desktop\Новая папка\CIMG16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192" y="1456634"/>
            <a:ext cx="3331707" cy="249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Андрюфель\Desktop\Новая папка\CIMG163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19" y="4149080"/>
            <a:ext cx="3295915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Андрюфель\Desktop\Новая папка\CIMG163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093" y="4171662"/>
            <a:ext cx="3265805" cy="244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87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460832" y="1916832"/>
            <a:ext cx="18473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altLang="ru-RU" sz="4400" dirty="0">
              <a:solidFill>
                <a:srgbClr val="CC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6197" y="2474893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66"/>
                </a:solidFill>
              </a:rPr>
              <a:t>Спасибо за внимание!</a:t>
            </a:r>
            <a:endParaRPr lang="ru-RU" sz="44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1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460831" y="1916832"/>
            <a:ext cx="7592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altLang="ru-RU" sz="3600" dirty="0">
              <a:solidFill>
                <a:srgbClr val="CC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76672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u="sng" dirty="0">
                <a:solidFill>
                  <a:srgbClr val="0000CC"/>
                </a:solidFill>
              </a:rPr>
              <a:t>Тревожность</a:t>
            </a:r>
            <a:r>
              <a:rPr lang="ru-RU" sz="3200" dirty="0"/>
              <a:t> - </a:t>
            </a:r>
            <a:r>
              <a:rPr lang="ru-RU" sz="3200" b="1" dirty="0">
                <a:solidFill>
                  <a:srgbClr val="CC0066"/>
                </a:solidFill>
              </a:rPr>
              <a:t>это характерная черта </a:t>
            </a:r>
            <a:r>
              <a:rPr lang="ru-RU" sz="3200" b="1" dirty="0" smtClean="0">
                <a:solidFill>
                  <a:srgbClr val="CC0066"/>
                </a:solidFill>
              </a:rPr>
              <a:t>личности ребенка, </a:t>
            </a:r>
            <a:r>
              <a:rPr lang="ru-RU" sz="3200" b="1" dirty="0">
                <a:solidFill>
                  <a:srgbClr val="CC0066"/>
                </a:solidFill>
              </a:rPr>
              <a:t>характеризующаяся предрасположенностью к выраженному волнению и беспокойству в разнообразных ситуациях, которые не располагают к этому. </a:t>
            </a:r>
          </a:p>
        </p:txBody>
      </p:sp>
      <p:pic>
        <p:nvPicPr>
          <p:cNvPr id="2050" name="Picture 2" descr="C:\Users\Андрюфель\Desktop\trevognij_rebenok_857_2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12976"/>
            <a:ext cx="4517012" cy="306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57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460831" y="1916832"/>
            <a:ext cx="7592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altLang="ru-RU" sz="3600" dirty="0">
              <a:solidFill>
                <a:srgbClr val="CC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476672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</a:rPr>
              <a:t>Причины тревожности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61447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CC0066"/>
                </a:solidFill>
              </a:rPr>
              <a:t>отсутствие у детей ощущения физической безопасности;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</a:rPr>
              <a:t>отвержение и враждебность, демонстрируемые взрослыми;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CC"/>
                </a:solidFill>
              </a:rPr>
              <a:t>к </a:t>
            </a:r>
            <a:r>
              <a:rPr lang="ru-RU" sz="2800" b="1" dirty="0">
                <a:solidFill>
                  <a:srgbClr val="0000CC"/>
                </a:solidFill>
              </a:rPr>
              <a:t>ребенку предъявляются завышенные требования;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009900"/>
                </a:solidFill>
              </a:rPr>
              <a:t>неблагоприятные </a:t>
            </a:r>
            <a:r>
              <a:rPr lang="ru-RU" sz="2800" b="1" dirty="0" err="1">
                <a:solidFill>
                  <a:srgbClr val="009900"/>
                </a:solidFill>
              </a:rPr>
              <a:t>микросоциальные</a:t>
            </a:r>
            <a:r>
              <a:rPr lang="ru-RU" sz="2800" b="1" dirty="0">
                <a:solidFill>
                  <a:srgbClr val="009900"/>
                </a:solidFill>
              </a:rPr>
              <a:t> и бытовые условия;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CC0066"/>
                </a:solidFill>
              </a:rPr>
              <a:t>потеря любви (любви матери, расположения сверстников);</a:t>
            </a: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7030A0"/>
                </a:solidFill>
              </a:rPr>
              <a:t>неспособность </a:t>
            </a:r>
            <a:r>
              <a:rPr lang="ru-RU" sz="2800" b="1" dirty="0">
                <a:solidFill>
                  <a:srgbClr val="7030A0"/>
                </a:solidFill>
              </a:rPr>
              <a:t>овладеть средой. Происходит это, когда ребенок чувствует, что не может справиться с проблемами, которые выдвигает среда</a:t>
            </a:r>
            <a:r>
              <a:rPr lang="ru-RU" sz="2800" b="1" dirty="0" smtClean="0">
                <a:solidFill>
                  <a:srgbClr val="7030A0"/>
                </a:solidFill>
              </a:rPr>
              <a:t>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6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460831" y="1916832"/>
            <a:ext cx="7592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altLang="ru-RU" sz="3600" dirty="0">
              <a:solidFill>
                <a:srgbClr val="CC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04664"/>
            <a:ext cx="864096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0066"/>
                </a:solidFill>
              </a:rPr>
              <a:t>Негативное влияние </a:t>
            </a:r>
            <a:r>
              <a:rPr lang="ru-RU" sz="2800" b="1" dirty="0">
                <a:solidFill>
                  <a:srgbClr val="CC0066"/>
                </a:solidFill>
              </a:rPr>
              <a:t>тревожности на личность ребенка</a:t>
            </a:r>
            <a:r>
              <a:rPr lang="ru-RU" sz="2800" b="1" dirty="0" smtClean="0">
                <a:solidFill>
                  <a:srgbClr val="CC0066"/>
                </a:solidFill>
              </a:rPr>
              <a:t>:</a:t>
            </a:r>
          </a:p>
          <a:p>
            <a:endParaRPr lang="ru-RU" sz="2400" dirty="0"/>
          </a:p>
          <a:p>
            <a:pPr lvl="0" algn="just"/>
            <a:r>
              <a:rPr lang="ru-RU" sz="2400" b="1" dirty="0" smtClean="0">
                <a:solidFill>
                  <a:srgbClr val="7030A0"/>
                </a:solidFill>
              </a:rPr>
              <a:t>1.Ребенок </a:t>
            </a:r>
            <a:r>
              <a:rPr lang="ru-RU" sz="2400" b="1" dirty="0">
                <a:solidFill>
                  <a:srgbClr val="7030A0"/>
                </a:solidFill>
              </a:rPr>
              <a:t>с высоким уровнем тревожности склонен воспринимать окружающий мир как заключающий в себе угрозу и опасность.</a:t>
            </a:r>
          </a:p>
          <a:p>
            <a:pPr lvl="0" algn="just"/>
            <a:r>
              <a:rPr lang="ru-RU" sz="2400" b="1" dirty="0" smtClean="0">
                <a:solidFill>
                  <a:srgbClr val="7030A0"/>
                </a:solidFill>
              </a:rPr>
              <a:t>2.Высокий </a:t>
            </a:r>
            <a:r>
              <a:rPr lang="ru-RU" sz="2400" b="1" dirty="0">
                <a:solidFill>
                  <a:srgbClr val="7030A0"/>
                </a:solidFill>
              </a:rPr>
              <a:t>уровень тревожности создает угрозу психическому здоровью ребенка и способствует развитию неврозов.</a:t>
            </a:r>
          </a:p>
          <a:p>
            <a:pPr lvl="0" algn="just"/>
            <a:r>
              <a:rPr lang="ru-RU" sz="2400" b="1" dirty="0" smtClean="0">
                <a:solidFill>
                  <a:srgbClr val="7030A0"/>
                </a:solidFill>
              </a:rPr>
              <a:t>3.Высокий </a:t>
            </a:r>
            <a:r>
              <a:rPr lang="ru-RU" sz="2400" b="1" dirty="0">
                <a:solidFill>
                  <a:srgbClr val="7030A0"/>
                </a:solidFill>
              </a:rPr>
              <a:t>уровень тревожности отрицательно влияет на </a:t>
            </a:r>
            <a:r>
              <a:rPr lang="ru-RU" sz="2400" b="1" dirty="0" smtClean="0">
                <a:solidFill>
                  <a:srgbClr val="7030A0"/>
                </a:solidFill>
              </a:rPr>
              <a:t>результат детской </a:t>
            </a:r>
            <a:r>
              <a:rPr lang="ru-RU" sz="2400" b="1" dirty="0">
                <a:solidFill>
                  <a:srgbClr val="7030A0"/>
                </a:solidFill>
              </a:rPr>
              <a:t>деятельности.</a:t>
            </a:r>
          </a:p>
          <a:p>
            <a:pPr lvl="0" algn="just"/>
            <a:r>
              <a:rPr lang="ru-RU" sz="2400" b="1" dirty="0" smtClean="0">
                <a:solidFill>
                  <a:srgbClr val="7030A0"/>
                </a:solidFill>
              </a:rPr>
              <a:t>4.Тревожность </a:t>
            </a:r>
            <a:r>
              <a:rPr lang="ru-RU" sz="2400" b="1" dirty="0">
                <a:solidFill>
                  <a:srgbClr val="7030A0"/>
                </a:solidFill>
              </a:rPr>
              <a:t>оказывает существенное влияние на социальную адаптацию ребенка, его общение с окружающими.</a:t>
            </a:r>
          </a:p>
          <a:p>
            <a:pPr lvl="0" algn="just"/>
            <a:r>
              <a:rPr lang="ru-RU" sz="2400" b="1" dirty="0" smtClean="0">
                <a:solidFill>
                  <a:srgbClr val="7030A0"/>
                </a:solidFill>
              </a:rPr>
              <a:t>5.Тревожность </a:t>
            </a:r>
            <a:r>
              <a:rPr lang="ru-RU" sz="2400" b="1" dirty="0">
                <a:solidFill>
                  <a:srgbClr val="7030A0"/>
                </a:solidFill>
              </a:rPr>
              <a:t>по - разному сказывается на устойчивости поведения и проявлении навыков его самоконтроля.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19170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460831" y="1916832"/>
            <a:ext cx="7592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altLang="ru-RU" sz="3600" dirty="0">
              <a:solidFill>
                <a:srgbClr val="CC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04664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C0066"/>
                </a:solidFill>
              </a:rPr>
              <a:t>Негативное влияние </a:t>
            </a:r>
            <a:r>
              <a:rPr lang="ru-RU" sz="2800" b="1" dirty="0">
                <a:solidFill>
                  <a:srgbClr val="CC0066"/>
                </a:solidFill>
              </a:rPr>
              <a:t>тревожности на личность </a:t>
            </a:r>
            <a:r>
              <a:rPr lang="ru-RU" sz="2800" b="1" dirty="0" smtClean="0">
                <a:solidFill>
                  <a:srgbClr val="CC0066"/>
                </a:solidFill>
              </a:rPr>
              <a:t>ребенка</a:t>
            </a:r>
          </a:p>
          <a:p>
            <a:endParaRPr lang="ru-RU" sz="2400" dirty="0"/>
          </a:p>
        </p:txBody>
      </p:sp>
      <p:pic>
        <p:nvPicPr>
          <p:cNvPr id="4099" name="Picture 3" descr="C:\Users\Андрюфель\Desktop\3c5e01d3be6b2104bff9b17e1906259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639" y="4185105"/>
            <a:ext cx="3586427" cy="2306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Андрюфель\Desktop\1478589360_grin-kol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63033"/>
            <a:ext cx="3625030" cy="232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Андрюфель\Desktop\3703-46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639" y="1576062"/>
            <a:ext cx="3586427" cy="239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Андрюфель\Desktop\content_yabeda2_1__econet_ru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600794"/>
            <a:ext cx="3582868" cy="236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31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5" name="Прямоугольник 4"/>
          <p:cNvSpPr>
            <a:spLocks noChangeArrowheads="1"/>
          </p:cNvSpPr>
          <p:nvPr/>
        </p:nvSpPr>
        <p:spPr bwMode="auto">
          <a:xfrm>
            <a:off x="4460831" y="1916832"/>
            <a:ext cx="7592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altLang="ru-RU" sz="3600" dirty="0">
              <a:solidFill>
                <a:srgbClr val="CC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567" y="116632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</a:rPr>
              <a:t>Советы родителям:</a:t>
            </a:r>
          </a:p>
          <a:p>
            <a:endParaRPr lang="ru-RU" sz="2400" dirty="0"/>
          </a:p>
          <a:p>
            <a:pPr lvl="0" algn="just"/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5746" y="809129"/>
            <a:ext cx="89289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b="1" dirty="0">
                <a:solidFill>
                  <a:srgbClr val="CC0066"/>
                </a:solidFill>
              </a:rPr>
              <a:t>Необходимо понять и принять тревогу ребенка, он имеет на нее полное право.</a:t>
            </a:r>
          </a:p>
          <a:p>
            <a:pPr lvl="0" algn="just"/>
            <a:r>
              <a:rPr lang="ru-RU" sz="2800" b="1" dirty="0">
                <a:solidFill>
                  <a:srgbClr val="0000CC"/>
                </a:solidFill>
              </a:rPr>
              <a:t>Помочь ребенку в преодолении тревоги — значит создать условия, в которых ему будет не так страшно. </a:t>
            </a:r>
            <a:endParaRPr lang="ru-RU" sz="2800" b="1" dirty="0" smtClean="0">
              <a:solidFill>
                <a:srgbClr val="0000CC"/>
              </a:solidFill>
            </a:endParaRPr>
          </a:p>
          <a:p>
            <a:pPr lvl="0" algn="just"/>
            <a:r>
              <a:rPr lang="ru-RU" sz="2800" b="1" dirty="0" smtClean="0">
                <a:solidFill>
                  <a:srgbClr val="009900"/>
                </a:solidFill>
              </a:rPr>
              <a:t>Делайте</a:t>
            </a:r>
            <a:r>
              <a:rPr lang="ru-RU" sz="2800" b="1" dirty="0">
                <a:solidFill>
                  <a:srgbClr val="009900"/>
                </a:solidFill>
              </a:rPr>
              <a:t> </a:t>
            </a:r>
            <a:r>
              <a:rPr lang="ru-RU" sz="2800" b="1" i="1" dirty="0">
                <a:solidFill>
                  <a:srgbClr val="009900"/>
                </a:solidFill>
              </a:rPr>
              <a:t>вместе</a:t>
            </a:r>
            <a:r>
              <a:rPr lang="ru-RU" sz="2800" b="1" dirty="0">
                <a:solidFill>
                  <a:srgbClr val="009900"/>
                </a:solidFill>
              </a:rPr>
              <a:t> с ребенком, но не </a:t>
            </a:r>
            <a:r>
              <a:rPr lang="ru-RU" sz="2800" b="1" i="1" dirty="0">
                <a:solidFill>
                  <a:srgbClr val="009900"/>
                </a:solidFill>
              </a:rPr>
              <a:t>вместо </a:t>
            </a:r>
            <a:r>
              <a:rPr lang="ru-RU" sz="2800" b="1" dirty="0">
                <a:solidFill>
                  <a:srgbClr val="009900"/>
                </a:solidFill>
              </a:rPr>
              <a:t>него.</a:t>
            </a:r>
          </a:p>
          <a:p>
            <a:pPr lvl="0" algn="just"/>
            <a:r>
              <a:rPr lang="ru-RU" sz="2800" b="1" dirty="0" smtClean="0">
                <a:solidFill>
                  <a:srgbClr val="FF0066"/>
                </a:solidFill>
              </a:rPr>
              <a:t>Быть </a:t>
            </a:r>
            <a:r>
              <a:rPr lang="ru-RU" sz="2800" b="1" dirty="0">
                <a:solidFill>
                  <a:srgbClr val="FF0066"/>
                </a:solidFill>
              </a:rPr>
              <a:t>самим более оптимистичными. </a:t>
            </a:r>
            <a:endParaRPr lang="ru-RU" sz="2800" b="1" dirty="0" smtClean="0">
              <a:solidFill>
                <a:srgbClr val="FF0066"/>
              </a:solidFill>
            </a:endParaRPr>
          </a:p>
          <a:p>
            <a:pPr lvl="0" algn="just"/>
            <a:r>
              <a:rPr lang="ru-RU" sz="2800" b="1" dirty="0" smtClean="0">
                <a:solidFill>
                  <a:srgbClr val="CC0066"/>
                </a:solidFill>
              </a:rPr>
              <a:t>Следить </a:t>
            </a:r>
            <a:r>
              <a:rPr lang="ru-RU" sz="2800" b="1" dirty="0">
                <a:solidFill>
                  <a:srgbClr val="CC0066"/>
                </a:solidFill>
              </a:rPr>
              <a:t>за выражением своего лица. Улыбайтесь чаще.</a:t>
            </a:r>
          </a:p>
          <a:p>
            <a:pPr lvl="0" algn="just"/>
            <a:r>
              <a:rPr lang="ru-RU" sz="2800" b="1" dirty="0">
                <a:solidFill>
                  <a:srgbClr val="0000CC"/>
                </a:solidFill>
              </a:rPr>
              <a:t>Убеждайте ребенка, что все будет хорошо. </a:t>
            </a:r>
            <a:endParaRPr lang="ru-RU" sz="2800" b="1" dirty="0" smtClean="0">
              <a:solidFill>
                <a:srgbClr val="0000CC"/>
              </a:solidFill>
            </a:endParaRPr>
          </a:p>
          <a:p>
            <a:pPr lvl="0" algn="just"/>
            <a:r>
              <a:rPr lang="ru-RU" sz="2800" b="1" dirty="0" smtClean="0">
                <a:solidFill>
                  <a:srgbClr val="006600"/>
                </a:solidFill>
              </a:rPr>
              <a:t>Старайтесь </a:t>
            </a:r>
            <a:r>
              <a:rPr lang="ru-RU" sz="2800" b="1" dirty="0">
                <a:solidFill>
                  <a:srgbClr val="006600"/>
                </a:solidFill>
              </a:rPr>
              <a:t>в любой ситуации искать плюсы, по принципу «нет худа без добра».</a:t>
            </a:r>
          </a:p>
          <a:p>
            <a:pPr lvl="0" algn="just"/>
            <a:r>
              <a:rPr lang="ru-RU" sz="2800" b="1" dirty="0">
                <a:solidFill>
                  <a:srgbClr val="FF0066"/>
                </a:solidFill>
              </a:rPr>
              <a:t>Если ребенок напряжен, предложите ему упражнение для расслабления: глубокий вдох, улыбнуться, представить что-то приятное. </a:t>
            </a:r>
            <a:endParaRPr lang="ru-RU" sz="2800" b="1" dirty="0" smtClean="0">
              <a:solidFill>
                <a:srgbClr val="FF0066"/>
              </a:solidFill>
            </a:endParaRPr>
          </a:p>
          <a:p>
            <a:pPr lvl="0"/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5481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06084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психологии</a:t>
            </a:r>
            <a:b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«Мы счастливы вместе»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08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528</Words>
  <Application>Microsoft Office PowerPoint</Application>
  <PresentationFormat>Экран (4:3)</PresentationFormat>
  <Paragraphs>79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Неделя психологии «Мы счастливы вместе»</vt:lpstr>
      <vt:lpstr>Задачи недели психологии «Мы счастливы вместе»</vt:lpstr>
      <vt:lpstr>Занятия во вторых группах раннего возраста  «Наши пальчики всегда –  самые лучшие друзья»</vt:lpstr>
      <vt:lpstr>«Пальчиковые игры»</vt:lpstr>
      <vt:lpstr>«Пальчиковые игры»</vt:lpstr>
      <vt:lpstr>Занятие для детей младших групп  «Заколдованное сердце»</vt:lpstr>
      <vt:lpstr>«Заколдованное сердце»</vt:lpstr>
      <vt:lpstr>«Заколдованное сердце»</vt:lpstr>
      <vt:lpstr>Занятие в средней группе  «Моя семья»</vt:lpstr>
      <vt:lpstr>«Моя семья»</vt:lpstr>
      <vt:lpstr>Занятия в старших группах «Я всезнайка!»</vt:lpstr>
      <vt:lpstr>«Я всезнайка»</vt:lpstr>
      <vt:lpstr>«Я всезнайка»</vt:lpstr>
      <vt:lpstr>Занятие в подготовительной к школе группе  «Что такое счастье?»</vt:lpstr>
      <vt:lpstr>Итоговое мероприятие</vt:lpstr>
      <vt:lpstr>Награждения детей</vt:lpstr>
      <vt:lpstr>Игра для педагогов  «Тайный друг»</vt:lpstr>
      <vt:lpstr>Конкурсы</vt:lpstr>
      <vt:lpstr>Результаты анкетирования родителей  «Стили семейного воспитания»</vt:lpstr>
      <vt:lpstr>Презентация PowerPoint</vt:lpstr>
      <vt:lpstr>Секреты  психологического здоровья НЕЛЬЗЯ!!!</vt:lpstr>
      <vt:lpstr> Секреты  психологического здоровья НАДО!!!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психологии «Мы вместе»</dc:title>
  <dc:creator>1</dc:creator>
  <cp:lastModifiedBy>Андрюфель</cp:lastModifiedBy>
  <cp:revision>46</cp:revision>
  <dcterms:created xsi:type="dcterms:W3CDTF">2018-03-25T15:31:36Z</dcterms:created>
  <dcterms:modified xsi:type="dcterms:W3CDTF">2022-04-11T17:35:56Z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2095340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