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74" r:id="rId3"/>
    <p:sldId id="279" r:id="rId4"/>
    <p:sldId id="285" r:id="rId5"/>
    <p:sldId id="286" r:id="rId6"/>
    <p:sldId id="257" r:id="rId7"/>
    <p:sldId id="261" r:id="rId8"/>
    <p:sldId id="263" r:id="rId9"/>
  </p:sldIdLst>
  <p:sldSz cx="9144000" cy="6858000" type="screen4x3"/>
  <p:notesSz cx="6858000" cy="9144000"/>
  <p:embeddedFontLst>
    <p:embeddedFont>
      <p:font typeface="Arial Unicode MS" pitchFamily="34" charset="-128"/>
      <p:regular r:id="rId10"/>
    </p:embeddedFont>
    <p:embeddedFont>
      <p:font typeface="Monotype Corsiva" pitchFamily="66" charset="0"/>
      <p:italic r:id="rId11"/>
    </p:embeddedFont>
    <p:embeddedFont>
      <p:font typeface="Calibri" pitchFamily="34" charset="0"/>
      <p:regular r:id="rId12"/>
      <p:bold r:id="rId13"/>
      <p:italic r:id="rId14"/>
      <p:boldItalic r:id="rId1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40000"/>
    <a:srgbClr val="CC0066"/>
    <a:srgbClr val="A42320"/>
    <a:srgbClr val="C42A26"/>
    <a:srgbClr val="8D1E1B"/>
    <a:srgbClr val="820041"/>
    <a:srgbClr val="B05408"/>
    <a:srgbClr val="993300"/>
    <a:srgbClr val="BE2824"/>
    <a:srgbClr val="F90B0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пн 11.04.22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пн 11.04.22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пн 11.04.22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пн 11.04.22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пн 11.04.22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пн 11.04.22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пн 11.04.22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пн 11.04.22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пн 11.04.22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пн 11.04.22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пн 11.04.22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пн 11.04.22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928670"/>
            <a:ext cx="6429420" cy="328614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31750" contourW="12700">
              <a:bevelT w="63500" h="571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u="sng" dirty="0" smtClean="0">
                <a:ln w="11430"/>
                <a:solidFill>
                  <a:srgbClr val="00B050"/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«Организация </a:t>
            </a:r>
            <a:r>
              <a:rPr lang="ru-RU" sz="3600" b="1" u="sng" dirty="0" err="1" smtClean="0">
                <a:ln w="11430"/>
                <a:solidFill>
                  <a:srgbClr val="00B050"/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театрализованой</a:t>
            </a:r>
            <a:r>
              <a:rPr lang="ru-RU" sz="3600" b="1" u="sng" dirty="0" smtClean="0">
                <a:ln w="11430"/>
                <a:solidFill>
                  <a:srgbClr val="00B050"/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> деятельности в ДОУ»</a:t>
            </a:r>
            <a:r>
              <a:rPr lang="ru-RU" sz="3200" b="1" u="sng" dirty="0" smtClean="0">
                <a:ln w="11430"/>
                <a:solidFill>
                  <a:srgbClr val="00B050"/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3200" b="1" u="sng" dirty="0" smtClean="0">
                <a:ln w="11430"/>
                <a:solidFill>
                  <a:srgbClr val="00B050"/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  <a:ea typeface="Arial Unicode MS" pitchFamily="34" charset="-128"/>
                <a:cs typeface="Arial Unicode MS" pitchFamily="34" charset="-128"/>
              </a:rPr>
            </a:br>
            <a:endParaRPr lang="ru-RU" sz="3200" b="1" u="sng" dirty="0">
              <a:ln w="11430"/>
              <a:solidFill>
                <a:srgbClr val="00B050"/>
              </a:solidFill>
              <a:effectLst>
                <a:reflection blurRad="6350" stA="55000" endA="300" endPos="45500" dir="5400000" sy="-100000" algn="bl" rotWithShape="0"/>
              </a:effectLst>
              <a:latin typeface="+mn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4572008"/>
            <a:ext cx="4176464" cy="122413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200" i="1" dirty="0" smtClean="0">
                <a:solidFill>
                  <a:srgbClr val="740000"/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</a:t>
            </a:r>
          </a:p>
          <a:p>
            <a:pPr>
              <a:spcBef>
                <a:spcPts val="0"/>
              </a:spcBef>
            </a:pPr>
            <a:r>
              <a:rPr lang="ru-RU" sz="2200" i="1" dirty="0" smtClean="0">
                <a:solidFill>
                  <a:srgbClr val="740000"/>
                </a:solidFill>
                <a:latin typeface="Times New Roman" pitchFamily="18" charset="0"/>
                <a:cs typeface="Times New Roman" pitchFamily="18" charset="0"/>
              </a:rPr>
              <a:t>Салькова Юлия Викторовна</a:t>
            </a:r>
            <a:endParaRPr lang="ru-RU" sz="2200" i="1" dirty="0">
              <a:solidFill>
                <a:srgbClr val="74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47248" cy="145441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2976" y="1285860"/>
            <a:ext cx="7829576" cy="464347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u="sng" dirty="0" smtClean="0">
                <a:solidFill>
                  <a:srgbClr val="C00000"/>
                </a:solidFill>
              </a:rPr>
              <a:t>Театрализация </a:t>
            </a:r>
            <a:r>
              <a:rPr lang="ru-RU" sz="2400" dirty="0" smtClean="0"/>
              <a:t>— это разновидность игровой деятельности, которая используется для раскрытия творческого потенциала детей с помощью приёмов драматизации, то есть сюжетно-ролевого отыгрыша по заранее оговорённому сценарию, а также различных упражнений, направленных на освоение актёрских навыков.</a:t>
            </a:r>
          </a:p>
          <a:p>
            <a:pPr>
              <a:buNone/>
            </a:pPr>
            <a:r>
              <a:rPr lang="ru-RU" sz="2400" dirty="0" smtClean="0"/>
              <a:t>     Театрализация ценна тем, что включает работу по развитию монологической и диалогической речи, и это повышает коммуникативные навыки малышей.</a:t>
            </a:r>
          </a:p>
          <a:p>
            <a:pPr>
              <a:buNone/>
            </a:pPr>
            <a:r>
              <a:rPr lang="ru-RU" sz="2400" b="1" u="sng" dirty="0" smtClean="0">
                <a:solidFill>
                  <a:srgbClr val="C00000"/>
                </a:solidFill>
              </a:rPr>
              <a:t>Театрализация  предполагает: </a:t>
            </a:r>
            <a:endParaRPr lang="ru-RU" sz="24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400" dirty="0" smtClean="0"/>
              <a:t>    работу над выразительностью реплик персонажей;</a:t>
            </a:r>
          </a:p>
          <a:p>
            <a:pPr>
              <a:buNone/>
            </a:pPr>
            <a:r>
              <a:rPr lang="ru-RU" sz="2400" dirty="0" smtClean="0"/>
              <a:t>    расширение активного и пассивного словаря ребёнка; </a:t>
            </a:r>
          </a:p>
          <a:p>
            <a:pPr>
              <a:buNone/>
            </a:pPr>
            <a:r>
              <a:rPr lang="ru-RU" sz="2400" dirty="0" smtClean="0"/>
              <a:t>    совершенствование произношения звуков речи, а также интонационного строя. 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35870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80920" cy="5668112"/>
          </a:xfrm>
        </p:spPr>
        <p:txBody>
          <a:bodyPr>
            <a:noAutofit/>
          </a:bodyPr>
          <a:lstStyle/>
          <a:p>
            <a:pPr algn="l"/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0179" y="357166"/>
            <a:ext cx="8408101" cy="6247864"/>
          </a:xfrm>
        </p:spPr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r>
              <a:rPr lang="ru-RU" sz="2400" b="1" u="sng" dirty="0" smtClean="0">
                <a:solidFill>
                  <a:srgbClr val="C00000"/>
                </a:solidFill>
              </a:rPr>
              <a:t>Стандартный</a:t>
            </a:r>
            <a:r>
              <a:rPr lang="ru-RU" sz="2400" b="1" dirty="0" smtClean="0">
                <a:solidFill>
                  <a:srgbClr val="C00000"/>
                </a:solidFill>
              </a:rPr>
              <a:t> театр в ДОУ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400" dirty="0" smtClean="0"/>
              <a:t>(то есть для общеобразовательных групп) включает: картинки, в том числе объёмные для конусного театра; </a:t>
            </a:r>
            <a:br>
              <a:rPr lang="ru-RU" sz="2400" dirty="0" smtClean="0"/>
            </a:br>
            <a:r>
              <a:rPr lang="ru-RU" sz="2400" dirty="0" smtClean="0"/>
              <a:t>игрушки для театра теней, пальчикового, бибабо, куклы на прищепках, фетровые персонажи для </a:t>
            </a:r>
            <a:r>
              <a:rPr lang="ru-RU" sz="2400" dirty="0" err="1" smtClean="0"/>
              <a:t>фланелеграфа</a:t>
            </a:r>
            <a:r>
              <a:rPr lang="ru-RU" sz="2400" dirty="0" smtClean="0"/>
              <a:t>; </a:t>
            </a:r>
            <a:br>
              <a:rPr lang="ru-RU" sz="2400" dirty="0" smtClean="0"/>
            </a:br>
            <a:r>
              <a:rPr lang="ru-RU" sz="2400" dirty="0" smtClean="0"/>
              <a:t>ширма (в детских садах обычно используется универсальная ширма, которая выступает и декорацией-фоном, и занавесом); </a:t>
            </a:r>
            <a:br>
              <a:rPr lang="ru-RU" sz="2400" dirty="0" smtClean="0"/>
            </a:br>
            <a:r>
              <a:rPr lang="ru-RU" sz="2400" dirty="0" smtClean="0"/>
              <a:t>реквизит (мягкие игрушки, машинки и пр.); </a:t>
            </a:r>
            <a:br>
              <a:rPr lang="ru-RU" sz="2400" dirty="0" smtClean="0"/>
            </a:br>
            <a:r>
              <a:rPr lang="ru-RU" sz="2400" dirty="0" smtClean="0"/>
              <a:t>материалы для изготовления элементов образов, декораций (кусочки ткани, картона, бумаги и т. д.); </a:t>
            </a:r>
            <a:br>
              <a:rPr lang="ru-RU" sz="2400" dirty="0" smtClean="0"/>
            </a:br>
            <a:r>
              <a:rPr lang="ru-RU" sz="2400" dirty="0" smtClean="0"/>
              <a:t>маски; </a:t>
            </a:r>
            <a:br>
              <a:rPr lang="ru-RU" sz="2400" dirty="0" smtClean="0"/>
            </a:br>
            <a:r>
              <a:rPr lang="ru-RU" sz="2400" dirty="0" smtClean="0"/>
              <a:t>костюмы; </a:t>
            </a:r>
            <a:br>
              <a:rPr lang="ru-RU" sz="2400" dirty="0" smtClean="0"/>
            </a:br>
            <a:r>
              <a:rPr lang="ru-RU" sz="2400" dirty="0" smtClean="0"/>
              <a:t>книги; </a:t>
            </a:r>
            <a:br>
              <a:rPr lang="ru-RU" sz="2400" dirty="0" smtClean="0"/>
            </a:br>
            <a:r>
              <a:rPr lang="ru-RU" sz="2400" dirty="0" smtClean="0"/>
              <a:t>фонотека;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 smtClean="0"/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1800" dirty="0" smtClean="0"/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28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75656" y="5373216"/>
            <a:ext cx="7295581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endParaRPr lang="ru-RU" sz="18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232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14282" y="0"/>
            <a:ext cx="8715436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Где разместить театральный центр</a:t>
            </a:r>
            <a:endParaRPr kumimoji="0" lang="ru-RU" sz="40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В условиях современных детских садов, где пространство довольно ограничено, выделить отдельное место для театра, бывает довольно сложно.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Поэтому воспитатель может объединить образовательные центры в комплекс.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Например, для направлений театра, изобразительной деятельности и музыки можно организовать единый художественно-творческий </a:t>
            </a: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центр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. При этом нельзя забывать о том, что предметное наполнение должно соответствовать ряду принципов: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мобильности (материалы для музыкальных занятий могут быть иллюстрирующими и для театрализации);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сменяемости (содержание уголка должно меняться в зависимости от целей учебно-воспитательной работы в тот или иной месяц, направления специализации группы, времени года, интересов детей, степени изношенности материалов);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доступности (все дети имеют одинаковые права и обязанности, связанные с использованием атрибутов театрального уголка);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эстетичности (сам центр и все его составляющие должны красиво выглядеть, быть чистыми и опрятными).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Очень удобно будет, если в </a:t>
            </a:r>
            <a:r>
              <a:rPr lang="ru-RU" sz="20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этом месте для театра,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разместить стол или шкафчик с полками, на которых можно располагать материалы и кукол.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85720" y="285728"/>
            <a:ext cx="8358246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Как оформить </a:t>
            </a:r>
            <a:r>
              <a:rPr lang="ru-RU" sz="4000" u="sng" dirty="0" smtClean="0">
                <a:solidFill>
                  <a:srgbClr val="C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театральный центр</a:t>
            </a:r>
            <a:endParaRPr kumimoji="0" lang="ru-RU" sz="4000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Необходимо продумать не только содержательную сторону наполнения (какие куклы, маски и приспособления будут в уголке), но и то, из чего и как все эти элементы могут быть изготовлены.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Многое можно купить в готовом виде, но что-то проще и полезнее сделать самостоятельно. К изготовлению некоторых предметов стоит привлечь детей.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461293"/>
            <a:ext cx="5328592" cy="777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4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/>
                <a:cs typeface="Times New Roman"/>
              </a:rPr>
              <a:t>Театр </a:t>
            </a:r>
            <a:r>
              <a:rPr lang="ru-RU" sz="4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/>
                <a:cs typeface="Times New Roman"/>
              </a:rPr>
              <a:t>на фланелеграфе</a:t>
            </a:r>
            <a:endParaRPr lang="ru-RU" sz="4000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082" y="1183342"/>
            <a:ext cx="865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sz="2400" dirty="0"/>
          </a:p>
        </p:txBody>
      </p:sp>
      <p:pic>
        <p:nvPicPr>
          <p:cNvPr id="5" name="Рисунок 4" descr="C:\Users\детский сад\Desktop\педсовет\разв среда\IMG_02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 flipH="1">
            <a:off x="4536281" y="2035959"/>
            <a:ext cx="4714908" cy="3786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propodelki.ru/images/os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285860"/>
            <a:ext cx="4214842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1629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469" t="9150" r="20785"/>
          <a:stretch/>
        </p:blipFill>
        <p:spPr>
          <a:xfrm>
            <a:off x="7005715" y="1957520"/>
            <a:ext cx="1878960" cy="26813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1782" y="44624"/>
            <a:ext cx="6984776" cy="778098"/>
          </a:xfrm>
        </p:spPr>
        <p:txBody>
          <a:bodyPr>
            <a:normAutofit/>
          </a:bodyPr>
          <a:lstStyle/>
          <a:p>
            <a:r>
              <a:rPr lang="ru-RU" sz="4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Пальчиковый театр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225" y="764704"/>
            <a:ext cx="8700647" cy="1368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Работа с </a:t>
            </a:r>
            <a:r>
              <a:rPr lang="ru-RU" sz="2400" dirty="0" smtClean="0"/>
              <a:t>пальчиковыми куклами  </a:t>
            </a:r>
            <a:r>
              <a:rPr lang="ru-RU" sz="2400" dirty="0"/>
              <a:t>способствует укреплению мышц пальцев рук, развитию мелкой моторики, помогает в координации движений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191" r="14524" b="24920"/>
          <a:stretch/>
        </p:blipFill>
        <p:spPr>
          <a:xfrm>
            <a:off x="3934483" y="1957520"/>
            <a:ext cx="3042767" cy="2665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549" b="34907"/>
          <a:stretch/>
        </p:blipFill>
        <p:spPr>
          <a:xfrm>
            <a:off x="222225" y="4685820"/>
            <a:ext cx="4496681" cy="2047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357" t="4762" r="4077" b="14603"/>
          <a:stretch/>
        </p:blipFill>
        <p:spPr>
          <a:xfrm>
            <a:off x="218100" y="1957521"/>
            <a:ext cx="3823179" cy="2631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87" r="2262" b="32699"/>
          <a:stretch/>
        </p:blipFill>
        <p:spPr>
          <a:xfrm>
            <a:off x="4718906" y="4648956"/>
            <a:ext cx="4186999" cy="2111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03308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85728"/>
            <a:ext cx="5688632" cy="785818"/>
          </a:xfrm>
        </p:spPr>
        <p:txBody>
          <a:bodyPr>
            <a:normAutofit/>
          </a:bodyPr>
          <a:lstStyle/>
          <a:p>
            <a:r>
              <a:rPr lang="ru-RU" sz="4000" b="1" u="sng" dirty="0" smtClean="0">
                <a:solidFill>
                  <a:srgbClr val="C00000"/>
                </a:solidFill>
                <a:latin typeface="Monotype Corsiva" pitchFamily="66" charset="0"/>
              </a:rPr>
              <a:t>Театр </a:t>
            </a:r>
            <a:r>
              <a:rPr lang="ru-RU" sz="4000" b="1" u="sng" dirty="0">
                <a:solidFill>
                  <a:srgbClr val="C00000"/>
                </a:solidFill>
                <a:latin typeface="Monotype Corsiva" pitchFamily="66" charset="0"/>
              </a:rPr>
              <a:t>масок</a:t>
            </a:r>
          </a:p>
        </p:txBody>
      </p:sp>
      <p:pic>
        <p:nvPicPr>
          <p:cNvPr id="11265" name="Picture 1" descr="C:\Users\детский сад\Desktop\театр\20191113_104735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571736" y="-857279"/>
            <a:ext cx="4214842" cy="7929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79715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1219</TotalTime>
  <Words>367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Times New Roman</vt:lpstr>
      <vt:lpstr>Arial Unicode MS</vt:lpstr>
      <vt:lpstr>Monotype Corsiva</vt:lpstr>
      <vt:lpstr>Calibri</vt:lpstr>
      <vt:lpstr>Тема Office</vt:lpstr>
      <vt:lpstr>«Организация театрализованой деятельности в ДОУ» </vt:lpstr>
      <vt:lpstr>   </vt:lpstr>
      <vt:lpstr>Слайд 3</vt:lpstr>
      <vt:lpstr>Слайд 4</vt:lpstr>
      <vt:lpstr>Слайд 5</vt:lpstr>
      <vt:lpstr>Слайд 6</vt:lpstr>
      <vt:lpstr>Пальчиковый театр</vt:lpstr>
      <vt:lpstr>Театр масок</vt:lpstr>
    </vt:vector>
  </TitlesOfParts>
  <Company>МАОУ лицей №21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User</cp:lastModifiedBy>
  <cp:revision>124</cp:revision>
  <dcterms:created xsi:type="dcterms:W3CDTF">2015-04-19T15:51:03Z</dcterms:created>
  <dcterms:modified xsi:type="dcterms:W3CDTF">2022-04-11T10:38:43Z</dcterms:modified>
</cp:coreProperties>
</file>