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16"/>
  </p:notesMasterIdLst>
  <p:sldIdLst>
    <p:sldId id="256" r:id="rId2"/>
    <p:sldId id="276" r:id="rId3"/>
    <p:sldId id="259" r:id="rId4"/>
    <p:sldId id="264" r:id="rId5"/>
    <p:sldId id="266" r:id="rId6"/>
    <p:sldId id="267" r:id="rId7"/>
    <p:sldId id="268" r:id="rId8"/>
    <p:sldId id="269" r:id="rId9"/>
    <p:sldId id="270" r:id="rId10"/>
    <p:sldId id="273" r:id="rId11"/>
    <p:sldId id="274" r:id="rId12"/>
    <p:sldId id="275" r:id="rId13"/>
    <p:sldId id="278" r:id="rId14"/>
    <p:sldId id="277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5E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D8843-38B2-4BAA-AC48-B0B902BC3FE8}" type="datetimeFigureOut">
              <a:rPr lang="ru-RU" smtClean="0"/>
              <a:pPr/>
              <a:t>17.06.2016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F913F-FF9A-4100-97BC-1073E79832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934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F4EDD8B-2458-4F29-8D1D-4DC42632527C}" type="datetimeFigureOut">
              <a:rPr lang="ru-RU" smtClean="0"/>
              <a:pPr>
                <a:defRPr/>
              </a:pPr>
              <a:t>17.06.2016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AB2208E-0737-4FD8-BECC-56249BDD7D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653136"/>
            <a:ext cx="1862138" cy="1862138"/>
          </a:xfrm>
          <a:prstGeom prst="rect">
            <a:avLst/>
          </a:prstGeom>
        </p:spPr>
      </p:pic>
      <p:sp>
        <p:nvSpPr>
          <p:cNvPr id="11" name="Рамка 10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  <a:blipFill>
            <a:blip r:embed="rId4"/>
            <a:tile tx="0" ty="0" sx="100000" sy="100000" flip="none" algn="tl"/>
          </a:blipFill>
          <a:ln>
            <a:solidFill>
              <a:srgbClr val="665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5914256-B940-4758-9F0B-85D5743522D1}" type="datetimeFigureOut">
              <a:rPr lang="ru-RU" smtClean="0"/>
              <a:pPr>
                <a:defRPr/>
              </a:pPr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4544FD4-F3CC-429F-BC39-C8850D629A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fld id="{3D218575-AF8E-4CA0-8B76-056E30051769}" type="datetimeFigureOut">
              <a:rPr lang="ru-RU" smtClean="0"/>
              <a:pPr>
                <a:defRPr/>
              </a:pPr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728155E-1B23-47EA-A1FF-63BD4D6B61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C181D8-483D-4085-85C0-839AA043E9CD}" type="datetimeFigureOut">
              <a:rPr lang="ru-RU" smtClean="0"/>
              <a:pPr>
                <a:defRPr/>
              </a:pPr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B36EBEA-169A-4F6D-B165-F4997FE930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179512" y="293936"/>
            <a:ext cx="8784976" cy="63367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488582"/>
            <a:ext cx="1142058" cy="11420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DE82263-F1E3-4B65-9960-914ACB27C766}" type="datetimeFigureOut">
              <a:rPr lang="ru-RU" smtClean="0"/>
              <a:pPr>
                <a:defRPr/>
              </a:pPr>
              <a:t>17.06.2016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081AFB80-7337-453A-9174-916A0ED4B2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450E68-FEA7-4031-A681-6E365CF95219}" type="datetimeFigureOut">
              <a:rPr lang="ru-RU" smtClean="0"/>
              <a:pPr>
                <a:defRPr/>
              </a:pPr>
              <a:t>17.06.2016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D5C3F66-5525-4007-8082-48E64E5ECC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650DC19-FF96-448E-8C7F-FEAD315D865A}" type="datetimeFigureOut">
              <a:rPr lang="ru-RU" smtClean="0"/>
              <a:pPr>
                <a:defRPr/>
              </a:pPr>
              <a:t>17.06.2016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D3AA9F-5A91-47CB-BC07-86CA06B92B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CC91F9-8E35-4DC0-85EC-FA0245B99477}" type="datetimeFigureOut">
              <a:rPr lang="ru-RU" smtClean="0"/>
              <a:pPr>
                <a:defRPr/>
              </a:pPr>
              <a:t>17.06.2016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5255A51-7062-4EAE-889B-E5FC154369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18BBDB2-2B75-4951-9C49-7D58CF949410}" type="datetimeFigureOut">
              <a:rPr lang="ru-RU" smtClean="0"/>
              <a:pPr>
                <a:defRPr/>
              </a:pPr>
              <a:t>17.06.2016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30AEF16-A7DD-4130-A071-307F3C49EF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78DD70-69D3-44E1-9CAA-908450F6A3FD}" type="datetimeFigureOut">
              <a:rPr lang="ru-RU" smtClean="0"/>
              <a:pPr>
                <a:defRPr/>
              </a:pPr>
              <a:t>17.06.2016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1359EA-99A4-403F-B204-0A2B460C02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6C4F003-21EB-4536-B684-33B176662513}" type="datetimeFigureOut">
              <a:rPr lang="ru-RU" smtClean="0"/>
              <a:pPr>
                <a:defRPr/>
              </a:pPr>
              <a:t>17.06.2016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C6206F9-4CCA-49DD-A766-7759F40803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19144A3-AE7A-4582-9BDC-113D51BDB894}" type="datetimeFigureOut">
              <a:rPr lang="ru-RU" smtClean="0"/>
              <a:pPr>
                <a:defRPr/>
              </a:pPr>
              <a:t>17.06.2016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922A029-D2B1-42E9-9F2C-B894AA2BDC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1187624" y="188640"/>
            <a:ext cx="7772400" cy="214314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История возникновения чисел</a:t>
            </a:r>
            <a:br>
              <a:rPr lang="ru-RU" sz="3200" b="1" dirty="0" smtClean="0"/>
            </a:br>
            <a:r>
              <a:rPr lang="ru-RU" sz="3200" b="1" dirty="0" smtClean="0"/>
              <a:t>«Главное число человека»</a:t>
            </a:r>
            <a:br>
              <a:rPr lang="ru-RU" sz="3200" b="1" dirty="0" smtClean="0"/>
            </a:br>
            <a:endParaRPr lang="ru-RU" sz="3200" b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4797152"/>
            <a:ext cx="6192688" cy="1800845"/>
          </a:xfrm>
          <a:solidFill>
            <a:schemeClr val="bg2"/>
          </a:solidFill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Проект подготовили </a:t>
            </a:r>
            <a:r>
              <a:rPr lang="ru-RU" dirty="0" smtClean="0">
                <a:solidFill>
                  <a:schemeClr val="tx1"/>
                </a:solidFill>
              </a:rPr>
              <a:t>учащиеся  </a:t>
            </a:r>
            <a:r>
              <a:rPr lang="ru-RU" dirty="0" smtClean="0">
                <a:solidFill>
                  <a:schemeClr val="tx1"/>
                </a:solidFill>
              </a:rPr>
              <a:t>4 класса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Руководитель :</a:t>
            </a:r>
            <a:r>
              <a:rPr lang="ru-RU" dirty="0">
                <a:solidFill>
                  <a:schemeClr val="tx1"/>
                </a:solidFill>
              </a:rPr>
              <a:t>у</a:t>
            </a:r>
            <a:r>
              <a:rPr lang="ru-RU" dirty="0" smtClean="0">
                <a:solidFill>
                  <a:schemeClr val="tx1"/>
                </a:solidFill>
              </a:rPr>
              <a:t>читель начальной школы ГБОУ Школа 236 Савченко Е.М.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История возникновения чисел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Clr>
                <a:srgbClr val="A50021"/>
              </a:buCl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Древние ученые считали, что цифры имеют таинственный, магический смысл и влияют на человека.</a:t>
            </a:r>
          </a:p>
          <a:p>
            <a:pPr algn="ctr">
              <a:buClr>
                <a:srgbClr val="A50021"/>
              </a:buCl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По верованиям древних, у каждого человека есть некое число, обладающее мистической силой, влияющее на   характер и привычки. </a:t>
            </a:r>
          </a:p>
          <a:p>
            <a:pPr algn="ctr">
              <a:buClr>
                <a:srgbClr val="A50021"/>
              </a:buCl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 нумерологии, науке о числах,  используются первые 9 чисел от 1 до 9.</a:t>
            </a:r>
          </a:p>
          <a:p>
            <a:pPr algn="just">
              <a:buNone/>
            </a:pPr>
            <a:r>
              <a:rPr lang="ru-RU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                                   </a:t>
            </a:r>
          </a:p>
          <a:p>
            <a:pPr algn="just">
              <a:buNone/>
            </a:pPr>
            <a:r>
              <a:rPr lang="ru-RU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                                      1, 2, 3, 4, 5, 6, 7, 8, 9</a:t>
            </a:r>
            <a:endParaRPr lang="ru-RU" dirty="0" smtClean="0">
              <a:solidFill>
                <a:srgbClr val="A5002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239000" cy="9143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Пифагорийская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школа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Пифагор и его ученики предавали числам особое значение, приписывая каждому особую силу:</a:t>
            </a:r>
          </a:p>
          <a:p>
            <a:pPr marL="0" indent="0"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Число 1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число цели, которое проявляется в форме агрессивности и амбиции.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Clr>
                <a:srgbClr val="A50021"/>
              </a:buClr>
              <a:buFont typeface="Wingdings 2" pitchFamily="18" charset="2"/>
              <a:buChar char="#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Число 2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число с крайностями. Оно поддерживает равновесие, смешивая позитивные и негативные качества.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Clr>
                <a:srgbClr val="A50021"/>
              </a:buClr>
              <a:buFont typeface="Wingdings 2" pitchFamily="18" charset="2"/>
              <a:buChar char="#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Число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означает неустойчивость. Оно объединяет талант и весёлость и символизирует приспособляемость.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Пифагорийская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школа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  <a:buClr>
                <a:srgbClr val="A50021"/>
              </a:buClr>
              <a:buFont typeface="Wingdings 2" pitchFamily="18" charset="2"/>
              <a:buChar char="#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Число 4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число означает устойчивость и прочность.</a:t>
            </a:r>
          </a:p>
          <a:p>
            <a:pPr algn="just">
              <a:lnSpc>
                <a:spcPct val="110000"/>
              </a:lnSpc>
              <a:buClr>
                <a:srgbClr val="A50021"/>
              </a:buClr>
              <a:buFont typeface="Wingdings 2" pitchFamily="18" charset="2"/>
              <a:buChar char="#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Число 5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символизирует риск. Это число является и самым счастливым, и самым непредсказуемым.</a:t>
            </a:r>
          </a:p>
          <a:p>
            <a:pPr algn="just">
              <a:lnSpc>
                <a:spcPct val="110000"/>
              </a:lnSpc>
              <a:buClr>
                <a:srgbClr val="A50021"/>
              </a:buClr>
              <a:buFont typeface="Wingdings 2" pitchFamily="18" charset="2"/>
              <a:buChar char="#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Число 6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символ надёжности. Оно находится в гармонии с природой. Это идеальное число.</a:t>
            </a:r>
          </a:p>
          <a:p>
            <a:pPr algn="just">
              <a:lnSpc>
                <a:spcPct val="80000"/>
              </a:lnSpc>
              <a:buClr>
                <a:srgbClr val="A50021"/>
              </a:buClr>
              <a:buFont typeface="Wingdings 2" pitchFamily="18" charset="2"/>
              <a:buChar char="#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Число 7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число символизирует тайну, а так же изучение и знание.</a:t>
            </a:r>
          </a:p>
          <a:p>
            <a:pPr algn="just">
              <a:lnSpc>
                <a:spcPct val="80000"/>
              </a:lnSpc>
              <a:buClr>
                <a:srgbClr val="A50021"/>
              </a:buClr>
              <a:buFont typeface="Wingdings 2" pitchFamily="18" charset="2"/>
              <a:buChar char="#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Число 8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число материального успеха. Оно означает надёжность, доведённую до совершенства, равновесие.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80000"/>
              </a:lnSpc>
              <a:buClr>
                <a:srgbClr val="A50021"/>
              </a:buClr>
              <a:buFont typeface="Wingdings 2" pitchFamily="18" charset="2"/>
              <a:buChar char="#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Число 9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символ всеобщего успеха. Оно объединяет черты целой группы.</a:t>
            </a:r>
          </a:p>
          <a:p>
            <a:pPr>
              <a:lnSpc>
                <a:spcPct val="80000"/>
              </a:lnSpc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Наше исследование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  <a:t>Свое «главное число</a:t>
            </a: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» можно вычислить по дате </a:t>
            </a: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рождения человека</a:t>
            </a:r>
            <a:endParaRPr lang="ru-RU" sz="20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Например:</a:t>
            </a:r>
          </a:p>
          <a:p>
            <a:pPr marL="0" indent="0">
              <a:buNone/>
            </a:pPr>
            <a:r>
              <a:rPr lang="ru-RU" sz="2000" dirty="0" err="1" smtClean="0">
                <a:solidFill>
                  <a:prstClr val="black"/>
                </a:solidFill>
                <a:ea typeface="+mj-ea"/>
                <a:cs typeface="+mj-cs"/>
              </a:rPr>
              <a:t>Алим</a:t>
            </a: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 родился 12 .10.2004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Складываем все цифры до однозначного числа: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1+2+1+0+2+0+0+4=10=1+0=1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Сергей родился 12.03.2004</a:t>
            </a:r>
          </a:p>
          <a:p>
            <a:pPr marL="0" indent="0">
              <a:buNone/>
            </a:pPr>
            <a:r>
              <a:rPr lang="ru-RU" sz="2000" dirty="0">
                <a:solidFill>
                  <a:prstClr val="black"/>
                </a:solidFill>
              </a:rPr>
              <a:t>Складываем все цифры до однозначного числа: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1+2+0+3+2+0+0+4=12=1+2=3</a:t>
            </a:r>
          </a:p>
          <a:p>
            <a:pPr marL="0" indent="0">
              <a:buNone/>
            </a:pPr>
            <a:r>
              <a:rPr lang="ru-RU" sz="2000" dirty="0" err="1" smtClean="0">
                <a:solidFill>
                  <a:prstClr val="black"/>
                </a:solidFill>
                <a:ea typeface="+mj-ea"/>
                <a:cs typeface="+mj-cs"/>
              </a:rPr>
              <a:t>Дилноза</a:t>
            </a: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 родилась 02.10.2001</a:t>
            </a:r>
          </a:p>
          <a:p>
            <a:pPr marL="0" lvl="0" indent="0">
              <a:buNone/>
            </a:pPr>
            <a:r>
              <a:rPr lang="ru-RU" sz="2000" dirty="0">
                <a:solidFill>
                  <a:prstClr val="black"/>
                </a:solidFill>
              </a:rPr>
              <a:t>Складываем все цифры до однозначного числа</a:t>
            </a:r>
            <a:r>
              <a:rPr lang="ru-RU" sz="2000" dirty="0" smtClean="0">
                <a:solidFill>
                  <a:prstClr val="black"/>
                </a:solidFill>
              </a:rPr>
              <a:t>:</a:t>
            </a:r>
          </a:p>
          <a:p>
            <a:pPr marL="0" lvl="0" indent="0"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0+2+1+0+2+0+0+1=6</a:t>
            </a:r>
            <a:endParaRPr lang="ru-RU" sz="2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88590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239000" cy="9143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Вывод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/>
              <a:t>Во –первых, мы узнали как, когда, где и кем были придуманы цифры.</a:t>
            </a:r>
          </a:p>
          <a:p>
            <a:pPr marL="0" indent="0">
              <a:buNone/>
            </a:pPr>
            <a:r>
              <a:rPr lang="ru-RU" sz="2000" dirty="0" smtClean="0"/>
              <a:t>Во- вторых- мы узнали, что пользуемся десятичной системой счета, построенной на основе десятка. Система счета, которую мы сейчас используем, была изобретена в Индии тысячу лет назад.</a:t>
            </a:r>
          </a:p>
          <a:p>
            <a:pPr marL="0" indent="0">
              <a:buNone/>
            </a:pPr>
            <a:r>
              <a:rPr lang="ru-RU" sz="2000" dirty="0" smtClean="0"/>
              <a:t>В- третьих, у каждого человека есть свое « Главное число», зная которое можно изменить свой характер в лучшую сторону. Учитывая « главное число « человека, мы попытаемся помочь себе и близким, стать лучше.</a:t>
            </a:r>
          </a:p>
          <a:p>
            <a:pPr marL="0" indent="0">
              <a:buNone/>
            </a:pPr>
            <a:r>
              <a:rPr lang="ru-RU" sz="2000" dirty="0" smtClean="0"/>
              <a:t>В дальнейшем полученные знания мы будем использовать на уроках математики  и информатики.</a:t>
            </a:r>
          </a:p>
          <a:p>
            <a:pPr marL="0" indent="0">
              <a:buNone/>
            </a:pPr>
            <a:r>
              <a:rPr lang="ru-RU" sz="2000" dirty="0" smtClean="0"/>
              <a:t>Мы будем дальше стараться « открыть « еще « секреты» ,связанные с числами.</a:t>
            </a:r>
          </a:p>
        </p:txBody>
      </p:sp>
    </p:spTree>
    <p:extLst>
      <p:ext uri="{BB962C8B-B14F-4D97-AF65-F5344CB8AC3E}">
        <p14:creationId xmlns:p14="http://schemas.microsoft.com/office/powerpoint/2010/main" val="2568591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Аннотация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 smtClean="0"/>
              <a:t>Нас очень </a:t>
            </a:r>
            <a:r>
              <a:rPr lang="ru-RU" sz="2800" dirty="0" smtClean="0"/>
              <a:t>заинтересовала </a:t>
            </a:r>
            <a:r>
              <a:rPr lang="ru-RU" sz="2800" dirty="0" smtClean="0"/>
              <a:t> тема чисел.. </a:t>
            </a:r>
            <a:r>
              <a:rPr lang="ru-RU" sz="2800" dirty="0" smtClean="0"/>
              <a:t>Ведь мир чисел очень загадочен и интересен.</a:t>
            </a:r>
          </a:p>
          <a:p>
            <a:pPr marL="0" indent="0">
              <a:buNone/>
            </a:pPr>
            <a:r>
              <a:rPr lang="ru-RU" sz="2800" dirty="0" smtClean="0"/>
              <a:t>Актуальность: </a:t>
            </a:r>
            <a:r>
              <a:rPr lang="ru-RU" sz="2800" dirty="0"/>
              <a:t>е</a:t>
            </a:r>
            <a:r>
              <a:rPr lang="ru-RU" sz="2800" dirty="0" smtClean="0"/>
              <a:t>сли </a:t>
            </a:r>
            <a:r>
              <a:rPr lang="ru-RU" sz="2800" dirty="0" smtClean="0"/>
              <a:t>бы не было в мире чисел, то </a:t>
            </a:r>
            <a:r>
              <a:rPr lang="ru-RU" sz="2800" dirty="0" smtClean="0"/>
              <a:t>мы не смогли  ответить на казалось самые простые вопросы:  «Сколько </a:t>
            </a:r>
            <a:r>
              <a:rPr lang="ru-RU" sz="2800" dirty="0" smtClean="0"/>
              <a:t>нам </a:t>
            </a:r>
            <a:r>
              <a:rPr lang="ru-RU" sz="2800" dirty="0" smtClean="0"/>
              <a:t>лет?», « </a:t>
            </a:r>
            <a:r>
              <a:rPr lang="ru-RU" sz="2800" dirty="0"/>
              <a:t>В</a:t>
            </a:r>
            <a:r>
              <a:rPr lang="ru-RU" sz="2800" dirty="0" smtClean="0"/>
              <a:t> </a:t>
            </a:r>
            <a:r>
              <a:rPr lang="ru-RU" sz="2800" dirty="0" smtClean="0"/>
              <a:t>каком веке или году мы </a:t>
            </a:r>
            <a:r>
              <a:rPr lang="ru-RU" sz="2800" dirty="0" smtClean="0"/>
              <a:t>живем?»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Цель: </a:t>
            </a:r>
            <a:r>
              <a:rPr lang="ru-RU" sz="2800" dirty="0" smtClean="0"/>
              <a:t>влияние числа на судьбу </a:t>
            </a:r>
            <a:r>
              <a:rPr lang="ru-RU" sz="2800" dirty="0" smtClean="0"/>
              <a:t>человека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Задачи:</a:t>
            </a:r>
          </a:p>
          <a:p>
            <a:pPr marL="0" indent="0">
              <a:buNone/>
            </a:pPr>
            <a:r>
              <a:rPr lang="ru-RU" sz="2800" dirty="0" smtClean="0"/>
              <a:t>-изучить историю возникновения чисел</a:t>
            </a:r>
          </a:p>
          <a:p>
            <a:pPr marL="0" indent="0">
              <a:buNone/>
            </a:pPr>
            <a:r>
              <a:rPr lang="ru-RU" sz="2800" dirty="0" smtClean="0"/>
              <a:t>- </a:t>
            </a:r>
            <a:r>
              <a:rPr lang="ru-RU" sz="2800" dirty="0" smtClean="0"/>
              <a:t>выявить </a:t>
            </a:r>
            <a:r>
              <a:rPr lang="ru-RU" sz="2800" dirty="0" smtClean="0"/>
              <a:t>магическое значение чисел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05666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3200" b="1" dirty="0" smtClean="0">
                <a:solidFill>
                  <a:srgbClr val="D60093"/>
                </a:solidFill>
                <a:latin typeface="Arial" charset="0"/>
              </a:rPr>
              <a:t/>
            </a:r>
            <a:br>
              <a:rPr lang="ru-RU" sz="3200" b="1" dirty="0" smtClean="0">
                <a:solidFill>
                  <a:srgbClr val="D60093"/>
                </a:solidFill>
                <a:latin typeface="Arial" charset="0"/>
              </a:rPr>
            </a:br>
            <a:r>
              <a:rPr lang="ru-RU" sz="3200" b="1" dirty="0" smtClean="0">
                <a:solidFill>
                  <a:srgbClr val="D60093"/>
                </a:solidFill>
                <a:latin typeface="Arial" charset="0"/>
              </a:rPr>
              <a:t>  </a:t>
            </a:r>
            <a:br>
              <a:rPr lang="ru-RU" sz="3200" b="1" dirty="0" smtClean="0">
                <a:solidFill>
                  <a:srgbClr val="D60093"/>
                </a:solidFill>
                <a:latin typeface="Arial" charset="0"/>
              </a:rPr>
            </a:br>
            <a:r>
              <a:rPr lang="ru-RU" sz="3200" dirty="0">
                <a:solidFill>
                  <a:srgbClr val="D60093"/>
                </a:solidFill>
                <a:latin typeface="Arial" charset="0"/>
              </a:rPr>
              <a:t> </a:t>
            </a:r>
            <a:r>
              <a:rPr lang="ru-RU" sz="3200" dirty="0" smtClean="0">
                <a:solidFill>
                  <a:srgbClr val="D60093"/>
                </a:solidFill>
                <a:latin typeface="Arial" charset="0"/>
              </a:rPr>
              <a:t>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История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возникновения чисел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У древних людей, кроме каменного топора и шкуры вместо одежды, ничего не было, поэтому считать им было нечего. Постепенно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древние люди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стали приручать скот, возделывать поля; появилась торговля, и тут уж без счета никак не обойтись.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      Сначала считали на пальцах. Когда пальцы на одной руке кончались, переходили на другую, а если на двух руках не хватало, переходили на ноги.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7239000" cy="136815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История возникновения чисел</a:t>
            </a:r>
            <a:endParaRPr lang="ru-RU" sz="4000" dirty="0"/>
          </a:p>
        </p:txBody>
      </p:sp>
      <p:pic>
        <p:nvPicPr>
          <p:cNvPr id="8" name="Picture 11" descr="Шумерская%20табличка_resiz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12000" contrast="18000"/>
          </a:blip>
          <a:stretch>
            <a:fillRect/>
          </a:stretch>
        </p:blipFill>
        <p:spPr>
          <a:xfrm>
            <a:off x="4788024" y="3013869"/>
            <a:ext cx="3600400" cy="2038350"/>
          </a:xfrm>
        </p:spPr>
      </p:pic>
      <p:sp>
        <p:nvSpPr>
          <p:cNvPr id="7" name="Прямоугольник 6"/>
          <p:cNvSpPr/>
          <p:nvPr/>
        </p:nvSpPr>
        <p:spPr>
          <a:xfrm>
            <a:off x="571472" y="2348880"/>
            <a:ext cx="385651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Первыми придумали запись чисел древние шумеры. Они пользовались всего двумя цифрами. Вертикальная черточка обозначала одну единицу, а угол из двух лежачих черточек – десять.  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         Эти черточки у них получались в виде клиньев,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и потому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что они писали острой палочкой на сырых глиняных дощечках, которые потом сушили и обжигали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.</a:t>
            </a:r>
          </a:p>
          <a:p>
            <a:pPr>
              <a:buNone/>
            </a:pP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Называлось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это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charset="0"/>
              </a:rPr>
              <a:t>клинопись.</a:t>
            </a: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charset="0"/>
            </a:endParaRP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История возникновения чисел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1588" algn="ctr">
              <a:buClr>
                <a:srgbClr val="000099"/>
              </a:buCl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Индейцы и народы Древней Азии при счете завязывали узелки на шнурках разной длины и цвета. У некоторых людей скапливалось по несколько метров этой веревочной «счетной книги»!</a:t>
            </a:r>
          </a:p>
          <a:p>
            <a:pPr indent="1588">
              <a:buClr>
                <a:srgbClr val="000099"/>
              </a:buClr>
              <a:buNone/>
            </a:pPr>
            <a:r>
              <a:rPr lang="ru-RU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endParaRPr lang="ru-RU" dirty="0"/>
          </a:p>
        </p:txBody>
      </p:sp>
      <p:pic>
        <p:nvPicPr>
          <p:cNvPr id="4" name="Picture 7" descr="узелки_resize"/>
          <p:cNvPicPr>
            <a:picLocks noChangeAspect="1" noChangeArrowheads="1"/>
          </p:cNvPicPr>
          <p:nvPr/>
        </p:nvPicPr>
        <p:blipFill>
          <a:blip r:embed="rId2">
            <a:lum bright="-12000" contrast="36000"/>
          </a:blip>
          <a:srcRect/>
          <a:stretch>
            <a:fillRect/>
          </a:stretch>
        </p:blipFill>
        <p:spPr bwMode="auto">
          <a:xfrm>
            <a:off x="1763688" y="4244218"/>
            <a:ext cx="5056725" cy="201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История возникновения чисел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Древние египтяне на очень длинных и дорогих папирусах писали вместо цифр очень сложные, громоздкие знаки. Вот, например, как выглядело число 5656. </a:t>
            </a:r>
          </a:p>
          <a:p>
            <a:endParaRPr lang="ru-RU" dirty="0"/>
          </a:p>
        </p:txBody>
      </p:sp>
      <p:pic>
        <p:nvPicPr>
          <p:cNvPr id="4" name="Picture 7" descr="корова_resize"/>
          <p:cNvPicPr>
            <a:picLocks noChangeAspect="1" noChangeArrowheads="1"/>
          </p:cNvPicPr>
          <p:nvPr/>
        </p:nvPicPr>
        <p:blipFill>
          <a:blip r:embed="rId2">
            <a:lum bright="-18000" contrast="30000"/>
          </a:blip>
          <a:srcRect/>
          <a:stretch>
            <a:fillRect/>
          </a:stretch>
        </p:blipFill>
        <p:spPr bwMode="auto">
          <a:xfrm>
            <a:off x="2267744" y="3861048"/>
            <a:ext cx="446563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6590928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/>
            </a:r>
            <a:b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История возникновения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чисел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700808"/>
            <a:ext cx="6508576" cy="4176464"/>
          </a:xfrm>
        </p:spPr>
        <p:txBody>
          <a:bodyPr/>
          <a:lstStyle/>
          <a:p>
            <a:pPr indent="1588" algn="ctr">
              <a:buClr>
                <a:srgbClr val="0000CC"/>
              </a:buCl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Было очень неудобно хранить глиняные таблички, веревки с узелками и рулоны папируса. И это продолжалось до тех пор, пока древние индийцы не изобрели для каждой цифры свой знак.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 descr="индийская%20запись"/>
          <p:cNvPicPr>
            <a:picLocks noChangeAspect="1" noChangeArrowheads="1"/>
          </p:cNvPicPr>
          <p:nvPr/>
        </p:nvPicPr>
        <p:blipFill>
          <a:blip r:embed="rId2">
            <a:lum bright="-24000" contrast="48000"/>
          </a:blip>
          <a:srcRect/>
          <a:stretch>
            <a:fillRect/>
          </a:stretch>
        </p:blipFill>
        <p:spPr bwMode="auto">
          <a:xfrm>
            <a:off x="2267744" y="4509120"/>
            <a:ext cx="4395790" cy="1725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2390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/>
            </a:r>
            <a:b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</a:br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История возникновения чисел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1588" algn="ctr">
              <a:buClr>
                <a:srgbClr val="0000CC"/>
              </a:buClr>
              <a:buNone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Арабы были первыми, кто  заимствовал цифры у индийцев, и привез их в Европу. Они похожи на многие наши цифры. Арабы нуль, или «пусто», называли «</a:t>
            </a: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сифра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». С тех пор и появилось слово «цифра». </a:t>
            </a:r>
          </a:p>
        </p:txBody>
      </p:sp>
      <p:pic>
        <p:nvPicPr>
          <p:cNvPr id="4" name="Picture 7" descr="арабская%20запись"/>
          <p:cNvPicPr>
            <a:picLocks noChangeAspect="1" noChangeArrowheads="1"/>
          </p:cNvPicPr>
          <p:nvPr/>
        </p:nvPicPr>
        <p:blipFill>
          <a:blip r:embed="rId2">
            <a:lum bright="-36000" contrast="54000"/>
          </a:blip>
          <a:srcRect/>
          <a:stretch>
            <a:fillRect/>
          </a:stretch>
        </p:blipFill>
        <p:spPr bwMode="auto">
          <a:xfrm>
            <a:off x="1469897" y="4365104"/>
            <a:ext cx="5838407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История возникновения чисел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1588" algn="ctr">
              <a:buClr>
                <a:srgbClr val="0000CC"/>
              </a:buClr>
              <a:buNone/>
            </a:pPr>
            <a:r>
              <a:rPr lang="ru-RU" sz="2400" dirty="0" smtClean="0">
                <a:latin typeface="Times New Roman" pitchFamily="18" charset="0"/>
              </a:rPr>
              <a:t>Десятичную систему счисления ввели римляне. Римские цифры до сих пор используют в часах и для оглавления книг, но такая система цифр тоже была слишком сложной для счета.</a:t>
            </a:r>
          </a:p>
          <a:p>
            <a:pPr indent="1588" algn="ctr">
              <a:buClr>
                <a:srgbClr val="0000CC"/>
              </a:buClr>
              <a:buNone/>
            </a:pPr>
            <a:r>
              <a:rPr lang="ru-RU" sz="2400" dirty="0" smtClean="0">
                <a:latin typeface="Times New Roman" pitchFamily="18" charset="0"/>
              </a:rPr>
              <a:t>    Предки русского народа – славяне  для обозначения чисел употребляли буквы. Этот способ обозначения цифр называется цифирью. </a:t>
            </a:r>
          </a:p>
          <a:p>
            <a:pPr indent="1588">
              <a:buClr>
                <a:srgbClr val="0000CC"/>
              </a:buClr>
              <a:buNone/>
            </a:pP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9" descr="др_рус_resize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2123728" y="4509120"/>
            <a:ext cx="4244975" cy="172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b4faa61582f5f6bdfb61a386683c7712885ed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107</TotalTime>
  <Words>811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История возникновения чисел «Главное число человека» </vt:lpstr>
      <vt:lpstr>              Аннотация</vt:lpstr>
      <vt:lpstr>      История возникновения чисел </vt:lpstr>
      <vt:lpstr>История возникновения чисел</vt:lpstr>
      <vt:lpstr>История возникновения чисел</vt:lpstr>
      <vt:lpstr>История возникновения чисел</vt:lpstr>
      <vt:lpstr> История возникновения  чисел </vt:lpstr>
      <vt:lpstr> История возникновения чисел </vt:lpstr>
      <vt:lpstr>История возникновения чисел</vt:lpstr>
      <vt:lpstr>История возникновения чисел</vt:lpstr>
      <vt:lpstr>Пифагорийская школа</vt:lpstr>
      <vt:lpstr>Пифагорийская школа</vt:lpstr>
      <vt:lpstr>Наше исследование </vt:lpstr>
      <vt:lpstr>                 Вывод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3</dc:title>
  <dc:creator>Ольга Михайловна</dc:creator>
  <cp:lastModifiedBy>Лена</cp:lastModifiedBy>
  <cp:revision>18</cp:revision>
  <dcterms:created xsi:type="dcterms:W3CDTF">2014-11-14T20:05:23Z</dcterms:created>
  <dcterms:modified xsi:type="dcterms:W3CDTF">2016-06-17T06:23:12Z</dcterms:modified>
</cp:coreProperties>
</file>