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 id="2147483756" r:id="rId2"/>
  </p:sldMasterIdLst>
  <p:sldIdLst>
    <p:sldId id="256" r:id="rId3"/>
    <p:sldId id="264" r:id="rId4"/>
    <p:sldId id="271" r:id="rId5"/>
    <p:sldId id="261" r:id="rId6"/>
    <p:sldId id="260" r:id="rId7"/>
    <p:sldId id="259" r:id="rId8"/>
    <p:sldId id="267" r:id="rId9"/>
    <p:sldId id="277" r:id="rId10"/>
    <p:sldId id="270" r:id="rId11"/>
    <p:sldId id="258" r:id="rId12"/>
    <p:sldId id="269" r:id="rId13"/>
    <p:sldId id="273" r:id="rId14"/>
    <p:sldId id="274" r:id="rId15"/>
    <p:sldId id="272" r:id="rId16"/>
    <p:sldId id="276" r:id="rId17"/>
    <p:sldId id="275" r:id="rId18"/>
    <p:sldId id="268" r:id="rId19"/>
    <p:sldId id="266" r:id="rId20"/>
    <p:sldId id="257" r:id="rId21"/>
    <p:sldId id="265" r:id="rId22"/>
  </p:sldIdLst>
  <p:sldSz cx="9144000" cy="6858000" type="screen4x3"/>
  <p:notesSz cx="6797675" cy="987425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7" d="100"/>
          <a:sy n="107" d="100"/>
        </p:scale>
        <p:origin x="-84" y="-3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DFEB156F-BC9A-4FD4-9B17-A83C3D0DF2CE}" type="datetimeFigureOut">
              <a:rPr lang="ru-RU" smtClean="0"/>
              <a:t>11.04.2022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FEF6DC4-0077-43FA-8DB8-D8D9EA5BA20D}" type="slidenum">
              <a:rPr lang="ru-RU" smtClean="0"/>
              <a:t>‹#›</a:t>
            </a:fld>
            <a:endParaRPr lang="ru-RU"/>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DFEB156F-BC9A-4FD4-9B17-A83C3D0DF2CE}" type="datetimeFigureOut">
              <a:rPr lang="ru-RU" smtClean="0"/>
              <a:t>11.04.2022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FEF6DC4-0077-43FA-8DB8-D8D9EA5BA20D}"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DFEB156F-BC9A-4FD4-9B17-A83C3D0DF2CE}" type="datetimeFigureOut">
              <a:rPr lang="ru-RU" smtClean="0"/>
              <a:t>11.04.2022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FEF6DC4-0077-43FA-8DB8-D8D9EA5BA20D}" type="slidenum">
              <a:rPr lang="ru-RU" smtClean="0"/>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DFEB156F-BC9A-4FD4-9B17-A83C3D0DF2CE}" type="datetimeFigureOut">
              <a:rPr lang="ru-RU" smtClean="0"/>
              <a:t>11.04.2022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FEF6DC4-0077-43FA-8DB8-D8D9EA5BA20D}" type="slidenum">
              <a:rPr lang="ru-RU" smtClean="0"/>
              <a:t>‹#›</a:t>
            </a:fld>
            <a:endParaRPr lang="ru-RU"/>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DFEB156F-BC9A-4FD4-9B17-A83C3D0DF2CE}" type="datetimeFigureOut">
              <a:rPr lang="ru-RU" smtClean="0"/>
              <a:t>11.04.2022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FEF6DC4-0077-43FA-8DB8-D8D9EA5BA20D}" type="slidenum">
              <a:rPr lang="ru-RU" smtClean="0"/>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95" name="Title 94"/>
          <p:cNvSpPr>
            <a:spLocks noGrp="1"/>
          </p:cNvSpPr>
          <p:nvPr>
            <p:ph type="title"/>
          </p:nvPr>
        </p:nvSpPr>
        <p:spPr>
          <a:xfrm>
            <a:off x="457200" y="4463568"/>
            <a:ext cx="8305800" cy="1143000"/>
          </a:xfrm>
        </p:spPr>
        <p:txBody>
          <a:bodyPr/>
          <a:lstStyle/>
          <a:p>
            <a:r>
              <a:rPr lang="ru-RU" smtClean="0"/>
              <a:t>Образец заголовка</a:t>
            </a:r>
            <a:endParaRPr lang="en-US"/>
          </a:p>
        </p:txBody>
      </p:sp>
      <p:sp>
        <p:nvSpPr>
          <p:cNvPr id="2" name="Date Placeholder 1"/>
          <p:cNvSpPr>
            <a:spLocks noGrp="1"/>
          </p:cNvSpPr>
          <p:nvPr>
            <p:ph type="dt" sz="half" idx="10"/>
          </p:nvPr>
        </p:nvSpPr>
        <p:spPr/>
        <p:txBody>
          <a:bodyPr/>
          <a:lstStyle/>
          <a:p>
            <a:fld id="{DFEB156F-BC9A-4FD4-9B17-A83C3D0DF2CE}" type="datetimeFigureOut">
              <a:rPr lang="ru-RU" smtClean="0"/>
              <a:t>11.04.2022</a:t>
            </a:fld>
            <a:endParaRPr lang="ru-RU"/>
          </a:p>
        </p:txBody>
      </p:sp>
      <p:sp>
        <p:nvSpPr>
          <p:cNvPr id="91" name="Footer Placeholder 90"/>
          <p:cNvSpPr>
            <a:spLocks noGrp="1"/>
          </p:cNvSpPr>
          <p:nvPr>
            <p:ph type="ftr" sz="quarter" idx="11"/>
          </p:nvPr>
        </p:nvSpPr>
        <p:spPr/>
        <p:txBody>
          <a:bodyPr/>
          <a:lstStyle/>
          <a:p>
            <a:endParaRPr lang="ru-RU"/>
          </a:p>
        </p:txBody>
      </p:sp>
      <p:sp>
        <p:nvSpPr>
          <p:cNvPr id="92" name="Slide Number Placeholder 91"/>
          <p:cNvSpPr>
            <a:spLocks noGrp="1"/>
          </p:cNvSpPr>
          <p:nvPr>
            <p:ph type="sldNum" sz="quarter" idx="12"/>
          </p:nvPr>
        </p:nvSpPr>
        <p:spPr/>
        <p:txBody>
          <a:bodyPr/>
          <a:lstStyle/>
          <a:p>
            <a:fld id="{9FEF6DC4-0077-43FA-8DB8-D8D9EA5BA20D}"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4"/>
          <p:cNvSpPr>
            <a:spLocks noGrp="1"/>
          </p:cNvSpPr>
          <p:nvPr>
            <p:ph type="dt" sz="half" idx="10"/>
          </p:nvPr>
        </p:nvSpPr>
        <p:spPr/>
        <p:txBody>
          <a:bodyPr/>
          <a:lstStyle/>
          <a:p>
            <a:fld id="{DFEB156F-BC9A-4FD4-9B17-A83C3D0DF2CE}" type="datetimeFigureOut">
              <a:rPr lang="ru-RU" smtClean="0"/>
              <a:t>11.04.2022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FEF6DC4-0077-43FA-8DB8-D8D9EA5BA20D}" type="slidenum">
              <a:rPr lang="ru-RU" smtClean="0"/>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DFEB156F-BC9A-4FD4-9B17-A83C3D0DF2CE}" type="datetimeFigureOut">
              <a:rPr lang="ru-RU" smtClean="0"/>
              <a:t>11.04.2022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9FEF6DC4-0077-43FA-8DB8-D8D9EA5BA20D}" type="slidenum">
              <a:rPr lang="ru-RU" smtClean="0"/>
              <a:t>‹#›</a:t>
            </a:fld>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DFEB156F-BC9A-4FD4-9B17-A83C3D0DF2CE}" type="datetimeFigureOut">
              <a:rPr lang="ru-RU" smtClean="0"/>
              <a:t>11.04.2022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9FEF6DC4-0077-43FA-8DB8-D8D9EA5BA20D}" type="slidenum">
              <a:rPr lang="ru-RU" smtClean="0"/>
              <a:t>‹#›</a:t>
            </a:fld>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EB156F-BC9A-4FD4-9B17-A83C3D0DF2CE}" type="datetimeFigureOut">
              <a:rPr lang="ru-RU" smtClean="0"/>
              <a:t>11.04.2022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9FEF6DC4-0077-43FA-8DB8-D8D9EA5BA20D}" type="slidenum">
              <a:rPr lang="ru-RU" smtClean="0"/>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DFEB156F-BC9A-4FD4-9B17-A83C3D0DF2CE}" type="datetimeFigureOut">
              <a:rPr lang="ru-RU" smtClean="0"/>
              <a:t>11.04.2022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FEF6DC4-0077-43FA-8DB8-D8D9EA5BA20D}" type="slidenum">
              <a:rPr lang="ru-RU" smtClean="0"/>
              <a:t>‹#›</a:t>
            </a:fld>
            <a:endParaRPr lang="ru-RU"/>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DFEB156F-BC9A-4FD4-9B17-A83C3D0DF2CE}" type="datetimeFigureOut">
              <a:rPr lang="ru-RU" smtClean="0"/>
              <a:t>11.04.2022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FEF6DC4-0077-43FA-8DB8-D8D9EA5BA20D}" type="slidenum">
              <a:rPr lang="ru-RU" smtClean="0"/>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5" name="Date Placeholder 4"/>
          <p:cNvSpPr>
            <a:spLocks noGrp="1"/>
          </p:cNvSpPr>
          <p:nvPr>
            <p:ph type="dt" sz="half" idx="10"/>
          </p:nvPr>
        </p:nvSpPr>
        <p:spPr/>
        <p:txBody>
          <a:bodyPr/>
          <a:lstStyle/>
          <a:p>
            <a:fld id="{DFEB156F-BC9A-4FD4-9B17-A83C3D0DF2CE}" type="datetimeFigureOut">
              <a:rPr lang="ru-RU" smtClean="0"/>
              <a:t>11.04.2022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FEF6DC4-0077-43FA-8DB8-D8D9EA5BA20D}" type="slidenum">
              <a:rPr lang="ru-RU" smtClean="0"/>
              <a:t>‹#›</a:t>
            </a:fld>
            <a:endParaRPr lang="ru-RU"/>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DFEB156F-BC9A-4FD4-9B17-A83C3D0DF2CE}" type="datetimeFigureOut">
              <a:rPr lang="ru-RU" smtClean="0"/>
              <a:t>11.04.2022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FEF6DC4-0077-43FA-8DB8-D8D9EA5BA20D}" type="slidenum">
              <a:rPr lang="ru-RU" smtClean="0"/>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DFEB156F-BC9A-4FD4-9B17-A83C3D0DF2CE}" type="datetimeFigureOut">
              <a:rPr lang="ru-RU" smtClean="0"/>
              <a:t>11.04.2022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FEF6DC4-0077-43FA-8DB8-D8D9EA5BA20D}"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95" name="Title 94"/>
          <p:cNvSpPr>
            <a:spLocks noGrp="1"/>
          </p:cNvSpPr>
          <p:nvPr>
            <p:ph type="title"/>
          </p:nvPr>
        </p:nvSpPr>
        <p:spPr>
          <a:xfrm>
            <a:off x="457200" y="4463568"/>
            <a:ext cx="8305800" cy="1143000"/>
          </a:xfrm>
        </p:spPr>
        <p:txBody>
          <a:bodyPr/>
          <a:lstStyle/>
          <a:p>
            <a:r>
              <a:rPr lang="ru-RU" smtClean="0"/>
              <a:t>Образец заголовка</a:t>
            </a:r>
            <a:endParaRPr lang="en-US"/>
          </a:p>
        </p:txBody>
      </p:sp>
      <p:sp>
        <p:nvSpPr>
          <p:cNvPr id="2" name="Date Placeholder 1"/>
          <p:cNvSpPr>
            <a:spLocks noGrp="1"/>
          </p:cNvSpPr>
          <p:nvPr>
            <p:ph type="dt" sz="half" idx="10"/>
          </p:nvPr>
        </p:nvSpPr>
        <p:spPr/>
        <p:txBody>
          <a:bodyPr/>
          <a:lstStyle/>
          <a:p>
            <a:fld id="{DFEB156F-BC9A-4FD4-9B17-A83C3D0DF2CE}" type="datetimeFigureOut">
              <a:rPr lang="ru-RU" smtClean="0"/>
              <a:t>11.04.2022</a:t>
            </a:fld>
            <a:endParaRPr lang="ru-RU"/>
          </a:p>
        </p:txBody>
      </p:sp>
      <p:sp>
        <p:nvSpPr>
          <p:cNvPr id="91" name="Footer Placeholder 90"/>
          <p:cNvSpPr>
            <a:spLocks noGrp="1"/>
          </p:cNvSpPr>
          <p:nvPr>
            <p:ph type="ftr" sz="quarter" idx="11"/>
          </p:nvPr>
        </p:nvSpPr>
        <p:spPr/>
        <p:txBody>
          <a:bodyPr/>
          <a:lstStyle/>
          <a:p>
            <a:endParaRPr lang="ru-RU"/>
          </a:p>
        </p:txBody>
      </p:sp>
      <p:sp>
        <p:nvSpPr>
          <p:cNvPr id="92" name="Slide Number Placeholder 91"/>
          <p:cNvSpPr>
            <a:spLocks noGrp="1"/>
          </p:cNvSpPr>
          <p:nvPr>
            <p:ph type="sldNum" sz="quarter" idx="12"/>
          </p:nvPr>
        </p:nvSpPr>
        <p:spPr/>
        <p:txBody>
          <a:bodyPr/>
          <a:lstStyle/>
          <a:p>
            <a:fld id="{9FEF6DC4-0077-43FA-8DB8-D8D9EA5BA20D}"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4"/>
          <p:cNvSpPr>
            <a:spLocks noGrp="1"/>
          </p:cNvSpPr>
          <p:nvPr>
            <p:ph type="dt" sz="half" idx="10"/>
          </p:nvPr>
        </p:nvSpPr>
        <p:spPr/>
        <p:txBody>
          <a:bodyPr/>
          <a:lstStyle/>
          <a:p>
            <a:fld id="{DFEB156F-BC9A-4FD4-9B17-A83C3D0DF2CE}" type="datetimeFigureOut">
              <a:rPr lang="ru-RU" smtClean="0"/>
              <a:t>11.04.2022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FEF6DC4-0077-43FA-8DB8-D8D9EA5BA20D}"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DFEB156F-BC9A-4FD4-9B17-A83C3D0DF2CE}" type="datetimeFigureOut">
              <a:rPr lang="ru-RU" smtClean="0"/>
              <a:t>11.04.2022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9FEF6DC4-0077-43FA-8DB8-D8D9EA5BA20D}"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DFEB156F-BC9A-4FD4-9B17-A83C3D0DF2CE}" type="datetimeFigureOut">
              <a:rPr lang="ru-RU" smtClean="0"/>
              <a:t>11.04.2022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9FEF6DC4-0077-43FA-8DB8-D8D9EA5BA20D}"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EB156F-BC9A-4FD4-9B17-A83C3D0DF2CE}" type="datetimeFigureOut">
              <a:rPr lang="ru-RU" smtClean="0"/>
              <a:t>11.04.2022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9FEF6DC4-0077-43FA-8DB8-D8D9EA5BA20D}"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DFEB156F-BC9A-4FD4-9B17-A83C3D0DF2CE}" type="datetimeFigureOut">
              <a:rPr lang="ru-RU" smtClean="0"/>
              <a:t>11.04.2022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FEF6DC4-0077-43FA-8DB8-D8D9EA5BA20D}" type="slidenum">
              <a:rPr lang="ru-RU" smtClean="0"/>
              <a:t>‹#›</a:t>
            </a:fld>
            <a:endParaRPr lang="ru-RU"/>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5" name="Date Placeholder 4"/>
          <p:cNvSpPr>
            <a:spLocks noGrp="1"/>
          </p:cNvSpPr>
          <p:nvPr>
            <p:ph type="dt" sz="half" idx="10"/>
          </p:nvPr>
        </p:nvSpPr>
        <p:spPr/>
        <p:txBody>
          <a:bodyPr/>
          <a:lstStyle/>
          <a:p>
            <a:fld id="{DFEB156F-BC9A-4FD4-9B17-A83C3D0DF2CE}" type="datetimeFigureOut">
              <a:rPr lang="ru-RU" smtClean="0"/>
              <a:t>11.04.2022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FEF6DC4-0077-43FA-8DB8-D8D9EA5BA20D}" type="slidenum">
              <a:rPr lang="ru-RU" smtClean="0"/>
              <a:t>‹#›</a:t>
            </a:fld>
            <a:endParaRPr lang="ru-RU"/>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DFEB156F-BC9A-4FD4-9B17-A83C3D0DF2CE}" type="datetimeFigureOut">
              <a:rPr lang="ru-RU" smtClean="0"/>
              <a:t>11.04.2022</a:t>
            </a:fld>
            <a:endParaRPr lang="ru-RU"/>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endParaRPr lang="ru-RU"/>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9FEF6DC4-0077-43FA-8DB8-D8D9EA5BA20D}"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DFEB156F-BC9A-4FD4-9B17-A83C3D0DF2CE}" type="datetimeFigureOut">
              <a:rPr lang="ru-RU" smtClean="0"/>
              <a:t>11.04.2022</a:t>
            </a:fld>
            <a:endParaRPr lang="ru-RU"/>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endParaRPr lang="ru-RU"/>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9FEF6DC4-0077-43FA-8DB8-D8D9EA5BA20D}"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907704" y="404664"/>
            <a:ext cx="5544616" cy="1600327"/>
          </a:xfrm>
        </p:spPr>
        <p:txBody>
          <a:bodyPr>
            <a:noAutofit/>
          </a:bodyPr>
          <a:lstStyle/>
          <a:p>
            <a:pPr algn="ctr"/>
            <a:r>
              <a:rPr lang="ru-RU" sz="2800" dirty="0" smtClean="0">
                <a:solidFill>
                  <a:schemeClr val="tx1"/>
                </a:solidFill>
                <a:latin typeface="Arial" panose="020B0604020202020204" pitchFamily="34" charset="0"/>
                <a:ea typeface="Verdana" panose="020B0604030504040204" pitchFamily="34" charset="0"/>
                <a:cs typeface="Arial" panose="020B0604020202020204" pitchFamily="34" charset="0"/>
              </a:rPr>
              <a:t>Ментальные проблемы подростков.</a:t>
            </a:r>
            <a:br>
              <a:rPr lang="ru-RU" sz="2800" dirty="0" smtClean="0">
                <a:solidFill>
                  <a:schemeClr val="tx1"/>
                </a:solidFill>
                <a:latin typeface="Arial" panose="020B0604020202020204" pitchFamily="34" charset="0"/>
                <a:ea typeface="Verdana" panose="020B0604030504040204" pitchFamily="34" charset="0"/>
                <a:cs typeface="Arial" panose="020B0604020202020204" pitchFamily="34" charset="0"/>
              </a:rPr>
            </a:br>
            <a:r>
              <a:rPr lang="ru-RU" sz="2800" dirty="0" smtClean="0">
                <a:solidFill>
                  <a:schemeClr val="tx1"/>
                </a:solidFill>
                <a:latin typeface="Arial" panose="020B0604020202020204" pitchFamily="34" charset="0"/>
                <a:ea typeface="Verdana" panose="020B0604030504040204" pitchFamily="34" charset="0"/>
                <a:cs typeface="Arial" panose="020B0604020202020204" pitchFamily="34" charset="0"/>
              </a:rPr>
              <a:t>Коррекция через психолого-педагогическое воздействие.</a:t>
            </a:r>
            <a:endParaRPr lang="ru-RU" sz="2800" dirty="0">
              <a:solidFill>
                <a:schemeClr val="tx1"/>
              </a:solidFill>
              <a:latin typeface="Arial" panose="020B0604020202020204" pitchFamily="34" charset="0"/>
              <a:ea typeface="Verdana" panose="020B0604030504040204" pitchFamily="34" charset="0"/>
              <a:cs typeface="Arial" panose="020B0604020202020204" pitchFamily="34" charset="0"/>
            </a:endParaRPr>
          </a:p>
        </p:txBody>
      </p:sp>
      <p:sp>
        <p:nvSpPr>
          <p:cNvPr id="3" name="Подзаголовок 2"/>
          <p:cNvSpPr>
            <a:spLocks noGrp="1"/>
          </p:cNvSpPr>
          <p:nvPr>
            <p:ph type="subTitle" idx="1"/>
          </p:nvPr>
        </p:nvSpPr>
        <p:spPr>
          <a:xfrm>
            <a:off x="6948264" y="5157192"/>
            <a:ext cx="2043336" cy="1498848"/>
          </a:xfrm>
        </p:spPr>
        <p:txBody>
          <a:bodyPr>
            <a:normAutofit/>
          </a:bodyPr>
          <a:lstStyle/>
          <a:p>
            <a:pPr algn="ctr"/>
            <a:r>
              <a:rPr lang="ru-RU" sz="1400" dirty="0" smtClean="0">
                <a:solidFill>
                  <a:schemeClr val="tx1"/>
                </a:solidFill>
                <a:latin typeface="Verdana" panose="020B0604030504040204" pitchFamily="34" charset="0"/>
                <a:ea typeface="Verdana" panose="020B0604030504040204" pitchFamily="34" charset="0"/>
                <a:cs typeface="Times New Roman" panose="02020603050405020304" pitchFamily="18" charset="0"/>
              </a:rPr>
              <a:t>Педагог-психолог </a:t>
            </a:r>
            <a:r>
              <a:rPr lang="ru-RU" sz="1400" dirty="0" err="1" smtClean="0">
                <a:solidFill>
                  <a:schemeClr val="tx1"/>
                </a:solidFill>
                <a:latin typeface="Verdana" panose="020B0604030504040204" pitchFamily="34" charset="0"/>
                <a:ea typeface="Verdana" panose="020B0604030504040204" pitchFamily="34" charset="0"/>
                <a:cs typeface="Times New Roman" panose="02020603050405020304" pitchFamily="18" charset="0"/>
              </a:rPr>
              <a:t>Малекина</a:t>
            </a:r>
            <a:r>
              <a:rPr lang="ru-RU" sz="1400" dirty="0" smtClean="0">
                <a:solidFill>
                  <a:schemeClr val="tx1"/>
                </a:solidFill>
                <a:latin typeface="Verdana" panose="020B0604030504040204" pitchFamily="34" charset="0"/>
                <a:ea typeface="Verdana" panose="020B0604030504040204" pitchFamily="34" charset="0"/>
                <a:cs typeface="Times New Roman" panose="02020603050405020304" pitchFamily="18" charset="0"/>
              </a:rPr>
              <a:t> Гузель </a:t>
            </a:r>
            <a:r>
              <a:rPr lang="ru-RU" sz="1400" dirty="0" err="1">
                <a:solidFill>
                  <a:schemeClr val="tx1"/>
                </a:solidFill>
                <a:latin typeface="Verdana" panose="020B0604030504040204" pitchFamily="34" charset="0"/>
                <a:ea typeface="Verdana" panose="020B0604030504040204" pitchFamily="34" charset="0"/>
                <a:cs typeface="Times New Roman" panose="02020603050405020304" pitchFamily="18" charset="0"/>
              </a:rPr>
              <a:t>М</a:t>
            </a:r>
            <a:r>
              <a:rPr lang="ru-RU" sz="1400" dirty="0" err="1" smtClean="0">
                <a:solidFill>
                  <a:schemeClr val="tx1"/>
                </a:solidFill>
                <a:latin typeface="Verdana" panose="020B0604030504040204" pitchFamily="34" charset="0"/>
                <a:ea typeface="Verdana" panose="020B0604030504040204" pitchFamily="34" charset="0"/>
                <a:cs typeface="Times New Roman" panose="02020603050405020304" pitchFamily="18" charset="0"/>
              </a:rPr>
              <a:t>унировна</a:t>
            </a:r>
            <a:endParaRPr lang="ru-RU" sz="1400" dirty="0">
              <a:solidFill>
                <a:schemeClr val="tx1"/>
              </a:solidFill>
              <a:latin typeface="Verdana" panose="020B0604030504040204" pitchFamily="34" charset="0"/>
              <a:ea typeface="Verdana" panose="020B0604030504040204" pitchFamily="34" charset="0"/>
              <a:cs typeface="Times New Roman" panose="02020603050405020304" pitchFamily="18" charset="0"/>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48" y="1988840"/>
            <a:ext cx="6729977" cy="4536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2653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315416"/>
            <a:ext cx="8291264" cy="2088232"/>
          </a:xfrm>
        </p:spPr>
        <p:txBody>
          <a:bodyPr>
            <a:noAutofit/>
          </a:bodyPr>
          <a:lstStyle/>
          <a:p>
            <a:r>
              <a:rPr lang="ru-RU" sz="2000" dirty="0">
                <a:latin typeface="Arial" panose="020B0604020202020204" pitchFamily="34" charset="0"/>
                <a:cs typeface="Arial" panose="020B0604020202020204" pitchFamily="34" charset="0"/>
              </a:rPr>
              <a:t/>
            </a:r>
            <a:br>
              <a:rPr lang="ru-RU" sz="2000" dirty="0">
                <a:latin typeface="Arial" panose="020B0604020202020204" pitchFamily="34" charset="0"/>
                <a:cs typeface="Arial" panose="020B0604020202020204" pitchFamily="34" charset="0"/>
              </a:rPr>
            </a:br>
            <a:r>
              <a:rPr lang="ru-RU" sz="2000" dirty="0">
                <a:latin typeface="Arial" panose="020B0604020202020204" pitchFamily="34" charset="0"/>
                <a:cs typeface="Arial" panose="020B0604020202020204" pitchFamily="34" charset="0"/>
              </a:rPr>
              <a:t> </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5" y="2111710"/>
            <a:ext cx="8280920" cy="46418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467544" y="332656"/>
            <a:ext cx="4626604" cy="1631216"/>
          </a:xfrm>
          <a:prstGeom prst="rect">
            <a:avLst/>
          </a:prstGeom>
        </p:spPr>
        <p:txBody>
          <a:bodyPr wrap="square">
            <a:spAutoFit/>
          </a:bodyPr>
          <a:lstStyle/>
          <a:p>
            <a:r>
              <a:rPr lang="ru-RU" sz="2000" dirty="0">
                <a:latin typeface="Arial" panose="020B0604020202020204" pitchFamily="34" charset="0"/>
                <a:cs typeface="Arial" panose="020B0604020202020204" pitchFamily="34" charset="0"/>
              </a:rPr>
              <a:t>Массовые проявления состояний психоэмоционального перенапряжения и психической </a:t>
            </a:r>
            <a:r>
              <a:rPr lang="ru-RU" sz="2000" dirty="0" err="1">
                <a:latin typeface="Arial" panose="020B0604020202020204" pitchFamily="34" charset="0"/>
                <a:cs typeface="Arial" panose="020B0604020202020204" pitchFamily="34" charset="0"/>
              </a:rPr>
              <a:t>дезадаптации</a:t>
            </a:r>
            <a:r>
              <a:rPr lang="ru-RU" sz="2000" dirty="0">
                <a:latin typeface="Arial" panose="020B0604020202020204" pitchFamily="34" charset="0"/>
                <a:cs typeface="Arial" panose="020B0604020202020204" pitchFamily="34" charset="0"/>
              </a:rPr>
              <a:t>, по существу, стали следствием «коллективной травмы» </a:t>
            </a: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4048" y="260648"/>
            <a:ext cx="3522745" cy="1964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16826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6632"/>
            <a:ext cx="8229600" cy="936104"/>
          </a:xfrm>
        </p:spPr>
        <p:txBody>
          <a:bodyPr>
            <a:normAutofit fontScale="90000"/>
          </a:bodyPr>
          <a:lstStyle/>
          <a:p>
            <a:pPr algn="ctr"/>
            <a:r>
              <a:rPr lang="ru-RU" sz="2800" dirty="0">
                <a:ln w="13335" cmpd="sng">
                  <a:solidFill>
                    <a:srgbClr val="759AA5">
                      <a:lumMod val="50000"/>
                    </a:srgbClr>
                  </a:solidFill>
                  <a:prstDash val="solid"/>
                </a:ln>
                <a:solidFill>
                  <a:srgbClr val="B9AB6F">
                    <a:tint val="1000"/>
                  </a:srgbClr>
                </a:solidFill>
                <a:latin typeface="Arial" panose="020B0604020202020204" pitchFamily="34" charset="0"/>
                <a:cs typeface="Arial" panose="020B0604020202020204" pitchFamily="34" charset="0"/>
              </a:rPr>
              <a:t>Модель психолого-педагогического сопровождения</a:t>
            </a:r>
            <a:endParaRPr lang="ru-RU" sz="2800" dirty="0">
              <a:latin typeface="Arial" panose="020B0604020202020204" pitchFamily="34" charset="0"/>
              <a:cs typeface="Arial" panose="020B0604020202020204" pitchFamily="34" charset="0"/>
            </a:endParaRPr>
          </a:p>
        </p:txBody>
      </p:sp>
      <p:sp>
        <p:nvSpPr>
          <p:cNvPr id="3" name="Объект 2"/>
          <p:cNvSpPr>
            <a:spLocks noGrp="1"/>
          </p:cNvSpPr>
          <p:nvPr>
            <p:ph idx="1"/>
          </p:nvPr>
        </p:nvSpPr>
        <p:spPr>
          <a:xfrm>
            <a:off x="457200" y="1196752"/>
            <a:ext cx="8229600" cy="5400600"/>
          </a:xfrm>
        </p:spPr>
        <p:txBody>
          <a:bodyPr>
            <a:normAutofit/>
          </a:bodyPr>
          <a:lstStyle/>
          <a:p>
            <a:pPr marL="0" indent="0">
              <a:buNone/>
            </a:pPr>
            <a:r>
              <a:rPr lang="ru-RU" sz="2000" b="1" u="sng" dirty="0" smtClean="0">
                <a:solidFill>
                  <a:schemeClr val="tx1"/>
                </a:solidFill>
                <a:latin typeface="Arial" panose="020B0604020202020204" pitchFamily="34" charset="0"/>
                <a:cs typeface="Arial" panose="020B0604020202020204" pitchFamily="34" charset="0"/>
              </a:rPr>
              <a:t>Направления:</a:t>
            </a:r>
          </a:p>
          <a:p>
            <a:r>
              <a:rPr lang="ru-RU" sz="2000" dirty="0" smtClean="0">
                <a:solidFill>
                  <a:schemeClr val="tx1"/>
                </a:solidFill>
                <a:latin typeface="Arial" panose="020B0604020202020204" pitchFamily="34" charset="0"/>
                <a:cs typeface="Arial" panose="020B0604020202020204" pitchFamily="34" charset="0"/>
              </a:rPr>
              <a:t>1-Диагностическое</a:t>
            </a:r>
          </a:p>
          <a:p>
            <a:r>
              <a:rPr lang="ru-RU" sz="2000" dirty="0" smtClean="0">
                <a:solidFill>
                  <a:schemeClr val="tx1"/>
                </a:solidFill>
                <a:latin typeface="Arial" panose="020B0604020202020204" pitchFamily="34" charset="0"/>
                <a:cs typeface="Arial" panose="020B0604020202020204" pitchFamily="34" charset="0"/>
              </a:rPr>
              <a:t>2-Коррекционно-развивающее</a:t>
            </a:r>
          </a:p>
          <a:p>
            <a:r>
              <a:rPr lang="ru-RU" sz="2000" dirty="0" smtClean="0">
                <a:solidFill>
                  <a:schemeClr val="tx1"/>
                </a:solidFill>
                <a:latin typeface="Arial" panose="020B0604020202020204" pitchFamily="34" charset="0"/>
                <a:cs typeface="Arial" panose="020B0604020202020204" pitchFamily="34" charset="0"/>
              </a:rPr>
              <a:t>3-Психопрофилактическое</a:t>
            </a:r>
          </a:p>
          <a:p>
            <a:r>
              <a:rPr lang="ru-RU" sz="2000" dirty="0" smtClean="0">
                <a:solidFill>
                  <a:schemeClr val="tx1"/>
                </a:solidFill>
                <a:latin typeface="Arial" panose="020B0604020202020204" pitchFamily="34" charset="0"/>
                <a:cs typeface="Arial" panose="020B0604020202020204" pitchFamily="34" charset="0"/>
              </a:rPr>
              <a:t>4-Информационно-аналитическое</a:t>
            </a:r>
          </a:p>
          <a:p>
            <a:pPr marL="0" indent="0">
              <a:buNone/>
            </a:pPr>
            <a:r>
              <a:rPr lang="ru-RU" sz="2000" b="1" u="sng" dirty="0" smtClean="0">
                <a:solidFill>
                  <a:schemeClr val="tx1"/>
                </a:solidFill>
                <a:latin typeface="Arial" panose="020B0604020202020204" pitchFamily="34" charset="0"/>
                <a:cs typeface="Arial" panose="020B0604020202020204" pitchFamily="34" charset="0"/>
              </a:rPr>
              <a:t>Участники:</a:t>
            </a:r>
          </a:p>
          <a:p>
            <a:r>
              <a:rPr lang="ru-RU" sz="2000" dirty="0" smtClean="0">
                <a:solidFill>
                  <a:schemeClr val="tx1"/>
                </a:solidFill>
                <a:latin typeface="Arial" panose="020B0604020202020204" pitchFamily="34" charset="0"/>
                <a:cs typeface="Arial" panose="020B0604020202020204" pitchFamily="34" charset="0"/>
              </a:rPr>
              <a:t>1-Ребенок</a:t>
            </a:r>
          </a:p>
          <a:p>
            <a:r>
              <a:rPr lang="ru-RU" sz="2000" dirty="0" smtClean="0">
                <a:solidFill>
                  <a:schemeClr val="tx1"/>
                </a:solidFill>
                <a:latin typeface="Arial" panose="020B0604020202020204" pitchFamily="34" charset="0"/>
                <a:cs typeface="Arial" panose="020B0604020202020204" pitchFamily="34" charset="0"/>
              </a:rPr>
              <a:t>2-Родители</a:t>
            </a:r>
          </a:p>
          <a:p>
            <a:r>
              <a:rPr lang="ru-RU" sz="2000" dirty="0" smtClean="0">
                <a:solidFill>
                  <a:schemeClr val="tx1"/>
                </a:solidFill>
                <a:latin typeface="Arial" panose="020B0604020202020204" pitchFamily="34" charset="0"/>
                <a:cs typeface="Arial" panose="020B0604020202020204" pitchFamily="34" charset="0"/>
              </a:rPr>
              <a:t>3-Узкие специалисты</a:t>
            </a:r>
          </a:p>
          <a:p>
            <a:pPr marL="0" indent="0">
              <a:buNone/>
            </a:pPr>
            <a:r>
              <a:rPr lang="ru-RU" sz="2000" b="1" u="sng" dirty="0" smtClean="0">
                <a:solidFill>
                  <a:schemeClr val="tx1"/>
                </a:solidFill>
                <a:latin typeface="Arial" panose="020B0604020202020204" pitchFamily="34" charset="0"/>
                <a:cs typeface="Arial" panose="020B0604020202020204" pitchFamily="34" charset="0"/>
              </a:rPr>
              <a:t>Условия:</a:t>
            </a:r>
          </a:p>
          <a:p>
            <a:r>
              <a:rPr lang="ru-RU" sz="2000" dirty="0" smtClean="0">
                <a:solidFill>
                  <a:schemeClr val="tx1"/>
                </a:solidFill>
                <a:latin typeface="Arial" panose="020B0604020202020204" pitchFamily="34" charset="0"/>
                <a:cs typeface="Arial" panose="020B0604020202020204" pitchFamily="34" charset="0"/>
              </a:rPr>
              <a:t>1-Индивидуальный коррекционно-развивающий маршрут</a:t>
            </a:r>
          </a:p>
          <a:p>
            <a:r>
              <a:rPr lang="ru-RU" sz="2000" dirty="0" smtClean="0">
                <a:solidFill>
                  <a:schemeClr val="tx1"/>
                </a:solidFill>
                <a:latin typeface="Arial" panose="020B0604020202020204" pitchFamily="34" charset="0"/>
                <a:cs typeface="Arial" panose="020B0604020202020204" pitchFamily="34" charset="0"/>
              </a:rPr>
              <a:t>2-Взаимодействие с семьей</a:t>
            </a:r>
          </a:p>
          <a:p>
            <a:r>
              <a:rPr lang="ru-RU" sz="2000" dirty="0" smtClean="0">
                <a:solidFill>
                  <a:schemeClr val="tx1"/>
                </a:solidFill>
                <a:latin typeface="Arial" panose="020B0604020202020204" pitchFamily="34" charset="0"/>
                <a:cs typeface="Arial" panose="020B0604020202020204" pitchFamily="34" charset="0"/>
              </a:rPr>
              <a:t>3-Мониторинг</a:t>
            </a:r>
          </a:p>
          <a:p>
            <a:r>
              <a:rPr lang="ru-RU" sz="2000" dirty="0" smtClean="0">
                <a:solidFill>
                  <a:schemeClr val="tx1"/>
                </a:solidFill>
                <a:latin typeface="Arial" panose="020B0604020202020204" pitchFamily="34" charset="0"/>
                <a:cs typeface="Arial" panose="020B0604020202020204" pitchFamily="34" charset="0"/>
              </a:rPr>
              <a:t>4-Взаимодействие с другими участниками сопровождения</a:t>
            </a:r>
            <a:endParaRPr lang="ru-RU" sz="2000" dirty="0">
              <a:solidFill>
                <a:schemeClr val="tx1"/>
              </a:solidFill>
              <a:latin typeface="Arial" panose="020B0604020202020204" pitchFamily="34" charset="0"/>
              <a:cs typeface="Arial" panose="020B0604020202020204" pitchFamily="34" charset="0"/>
            </a:endParaRPr>
          </a:p>
        </p:txBody>
      </p:sp>
      <p:pic>
        <p:nvPicPr>
          <p:cNvPr id="4" name="Рисунок 3" descr="https://www.korolevnam.ru/wp-content/uploads/2016/03/56569719.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04048" y="2852936"/>
            <a:ext cx="3672408" cy="2088232"/>
          </a:xfrm>
          <a:prstGeom prst="rect">
            <a:avLst/>
          </a:prstGeom>
          <a:noFill/>
          <a:ln>
            <a:noFill/>
          </a:ln>
        </p:spPr>
      </p:pic>
    </p:spTree>
    <p:extLst>
      <p:ext uri="{BB962C8B-B14F-4D97-AF65-F5344CB8AC3E}">
        <p14:creationId xmlns:p14="http://schemas.microsoft.com/office/powerpoint/2010/main" val="24190593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2500" dirty="0">
                <a:ln w="13335" cmpd="sng">
                  <a:solidFill>
                    <a:srgbClr val="759AA5">
                      <a:lumMod val="50000"/>
                    </a:srgbClr>
                  </a:solidFill>
                  <a:prstDash val="solid"/>
                </a:ln>
                <a:solidFill>
                  <a:srgbClr val="B9AB6F">
                    <a:tint val="1000"/>
                  </a:srgbClr>
                </a:solidFill>
                <a:latin typeface="Arial" panose="020B0604020202020204" pitchFamily="34" charset="0"/>
                <a:cs typeface="Arial" panose="020B0604020202020204" pitchFamily="34" charset="0"/>
              </a:rPr>
              <a:t>Модель психолого-педагогического сопровождения</a:t>
            </a:r>
            <a:endParaRPr lang="ru-RU" dirty="0"/>
          </a:p>
        </p:txBody>
      </p:sp>
      <p:sp>
        <p:nvSpPr>
          <p:cNvPr id="3" name="Объект 2"/>
          <p:cNvSpPr>
            <a:spLocks noGrp="1"/>
          </p:cNvSpPr>
          <p:nvPr>
            <p:ph idx="1"/>
          </p:nvPr>
        </p:nvSpPr>
        <p:spPr/>
        <p:txBody>
          <a:bodyPr>
            <a:normAutofit/>
          </a:bodyPr>
          <a:lstStyle/>
          <a:p>
            <a:pPr marL="0" indent="0">
              <a:buNone/>
            </a:pPr>
            <a:r>
              <a:rPr lang="ru-RU" sz="2000" b="1" u="sng" dirty="0" smtClean="0">
                <a:solidFill>
                  <a:schemeClr val="tx1"/>
                </a:solidFill>
                <a:latin typeface="Arial" panose="020B0604020202020204" pitchFamily="34" charset="0"/>
                <a:cs typeface="Arial" panose="020B0604020202020204" pitchFamily="34" charset="0"/>
              </a:rPr>
              <a:t>Компоненты:</a:t>
            </a:r>
          </a:p>
          <a:p>
            <a:r>
              <a:rPr lang="ru-RU" sz="2000" dirty="0" smtClean="0">
                <a:solidFill>
                  <a:schemeClr val="tx1"/>
                </a:solidFill>
                <a:latin typeface="Arial" panose="020B0604020202020204" pitchFamily="34" charset="0"/>
                <a:cs typeface="Arial" panose="020B0604020202020204" pitchFamily="34" charset="0"/>
              </a:rPr>
              <a:t>1-Профессионально-психологический</a:t>
            </a:r>
          </a:p>
          <a:p>
            <a:r>
              <a:rPr lang="ru-RU" sz="2000" dirty="0" smtClean="0">
                <a:solidFill>
                  <a:schemeClr val="tx1"/>
                </a:solidFill>
                <a:latin typeface="Arial" panose="020B0604020202020204" pitchFamily="34" charset="0"/>
                <a:cs typeface="Arial" panose="020B0604020202020204" pitchFamily="34" charset="0"/>
              </a:rPr>
              <a:t>2-Организационно-просветительский</a:t>
            </a:r>
          </a:p>
          <a:p>
            <a:pPr marL="0" indent="0">
              <a:buNone/>
            </a:pPr>
            <a:r>
              <a:rPr lang="ru-RU" sz="2000" b="1" u="sng" dirty="0" smtClean="0">
                <a:solidFill>
                  <a:schemeClr val="tx1"/>
                </a:solidFill>
                <a:latin typeface="Arial" panose="020B0604020202020204" pitchFamily="34" charset="0"/>
                <a:cs typeface="Arial" panose="020B0604020202020204" pitchFamily="34" charset="0"/>
              </a:rPr>
              <a:t>Этапы:</a:t>
            </a:r>
          </a:p>
          <a:p>
            <a:r>
              <a:rPr lang="ru-RU" sz="2000" dirty="0" smtClean="0">
                <a:solidFill>
                  <a:schemeClr val="tx1"/>
                </a:solidFill>
                <a:latin typeface="Arial" panose="020B0604020202020204" pitchFamily="34" charset="0"/>
                <a:cs typeface="Arial" panose="020B0604020202020204" pitchFamily="34" charset="0"/>
              </a:rPr>
              <a:t>1-Диагностический</a:t>
            </a:r>
          </a:p>
          <a:p>
            <a:r>
              <a:rPr lang="ru-RU" sz="2000" dirty="0" smtClean="0">
                <a:solidFill>
                  <a:schemeClr val="tx1"/>
                </a:solidFill>
                <a:latin typeface="Arial" panose="020B0604020202020204" pitchFamily="34" charset="0"/>
                <a:cs typeface="Arial" panose="020B0604020202020204" pitchFamily="34" charset="0"/>
              </a:rPr>
              <a:t>2-Поисковый</a:t>
            </a:r>
          </a:p>
          <a:p>
            <a:r>
              <a:rPr lang="ru-RU" sz="2000" dirty="0" smtClean="0">
                <a:solidFill>
                  <a:schemeClr val="tx1"/>
                </a:solidFill>
                <a:latin typeface="Arial" panose="020B0604020202020204" pitchFamily="34" charset="0"/>
                <a:cs typeface="Arial" panose="020B0604020202020204" pitchFamily="34" charset="0"/>
              </a:rPr>
              <a:t>3-Консультативно-проектировочный</a:t>
            </a:r>
          </a:p>
          <a:p>
            <a:r>
              <a:rPr lang="ru-RU" sz="2000" dirty="0" smtClean="0">
                <a:solidFill>
                  <a:schemeClr val="tx1"/>
                </a:solidFill>
                <a:latin typeface="Arial" panose="020B0604020202020204" pitchFamily="34" charset="0"/>
                <a:cs typeface="Arial" panose="020B0604020202020204" pitchFamily="34" charset="0"/>
              </a:rPr>
              <a:t>4-Деятельностный</a:t>
            </a:r>
          </a:p>
          <a:p>
            <a:r>
              <a:rPr lang="ru-RU" sz="2000" dirty="0" smtClean="0">
                <a:solidFill>
                  <a:schemeClr val="tx1"/>
                </a:solidFill>
                <a:latin typeface="Arial" panose="020B0604020202020204" pitchFamily="34" charset="0"/>
                <a:cs typeface="Arial" panose="020B0604020202020204" pitchFamily="34" charset="0"/>
              </a:rPr>
              <a:t>5-Рефлексивный</a:t>
            </a:r>
          </a:p>
          <a:p>
            <a:pPr marL="0" indent="0">
              <a:buNone/>
            </a:pPr>
            <a:r>
              <a:rPr lang="ru-RU" sz="2000" b="1" u="sng" dirty="0" smtClean="0">
                <a:solidFill>
                  <a:schemeClr val="tx1"/>
                </a:solidFill>
                <a:latin typeface="Arial" panose="020B0604020202020204" pitchFamily="34" charset="0"/>
                <a:cs typeface="Arial" panose="020B0604020202020204" pitchFamily="34" charset="0"/>
              </a:rPr>
              <a:t>Формы:</a:t>
            </a:r>
          </a:p>
          <a:p>
            <a:r>
              <a:rPr lang="ru-RU" sz="2000" dirty="0" smtClean="0">
                <a:solidFill>
                  <a:schemeClr val="tx1"/>
                </a:solidFill>
                <a:latin typeface="Arial" panose="020B0604020202020204" pitchFamily="34" charset="0"/>
                <a:cs typeface="Arial" panose="020B0604020202020204" pitchFamily="34" charset="0"/>
              </a:rPr>
              <a:t>1- Индивидуальная</a:t>
            </a:r>
          </a:p>
          <a:p>
            <a:r>
              <a:rPr lang="ru-RU" sz="2000" dirty="0" smtClean="0">
                <a:solidFill>
                  <a:schemeClr val="tx1"/>
                </a:solidFill>
                <a:latin typeface="Arial" panose="020B0604020202020204" pitchFamily="34" charset="0"/>
                <a:cs typeface="Arial" panose="020B0604020202020204" pitchFamily="34" charset="0"/>
              </a:rPr>
              <a:t>2-Групповая</a:t>
            </a:r>
            <a:endParaRPr lang="ru-RU" sz="2000" dirty="0">
              <a:solidFill>
                <a:schemeClr val="tx1"/>
              </a:solidFill>
              <a:latin typeface="Arial" panose="020B0604020202020204" pitchFamily="34" charset="0"/>
              <a:cs typeface="Arial" panose="020B0604020202020204" pitchFamily="34" charset="0"/>
            </a:endParaRPr>
          </a:p>
        </p:txBody>
      </p:sp>
      <p:pic>
        <p:nvPicPr>
          <p:cNvPr id="4" name="Рисунок 3" descr="https://sun9-81.userapi.com/impg/j7C68msLg_OsJIbJO79GjQzbyJUgrC7nxGexaA/q9peM_enR5k.jpg?size=1280x853&amp;quality=96&amp;sign=734bafa223d543b7174ef4dafcbd315a&amp;type=album"/>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40152" y="4725144"/>
            <a:ext cx="2438400" cy="1624965"/>
          </a:xfrm>
          <a:prstGeom prst="rect">
            <a:avLst/>
          </a:prstGeom>
          <a:noFill/>
          <a:ln>
            <a:noFill/>
          </a:ln>
        </p:spPr>
      </p:pic>
      <p:pic>
        <p:nvPicPr>
          <p:cNvPr id="5" name="Рисунок 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0152" y="2132856"/>
            <a:ext cx="2152650" cy="1612265"/>
          </a:xfrm>
          <a:prstGeom prst="rect">
            <a:avLst/>
          </a:prstGeom>
          <a:noFill/>
        </p:spPr>
      </p:pic>
    </p:spTree>
    <p:extLst>
      <p:ext uri="{BB962C8B-B14F-4D97-AF65-F5344CB8AC3E}">
        <p14:creationId xmlns:p14="http://schemas.microsoft.com/office/powerpoint/2010/main" val="1425685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2500" dirty="0">
                <a:ln w="13335" cmpd="sng">
                  <a:solidFill>
                    <a:srgbClr val="759AA5">
                      <a:lumMod val="50000"/>
                    </a:srgbClr>
                  </a:solidFill>
                  <a:prstDash val="solid"/>
                </a:ln>
                <a:solidFill>
                  <a:srgbClr val="B9AB6F">
                    <a:tint val="1000"/>
                  </a:srgbClr>
                </a:solidFill>
                <a:latin typeface="Arial" panose="020B0604020202020204" pitchFamily="34" charset="0"/>
                <a:cs typeface="Arial" panose="020B0604020202020204" pitchFamily="34" charset="0"/>
              </a:rPr>
              <a:t>Модель психолого-педагогического сопровождения</a:t>
            </a:r>
            <a:endParaRPr lang="ru-RU" dirty="0">
              <a:latin typeface="Arial" panose="020B0604020202020204" pitchFamily="34" charset="0"/>
              <a:cs typeface="Arial" panose="020B0604020202020204" pitchFamily="34" charset="0"/>
            </a:endParaRPr>
          </a:p>
        </p:txBody>
      </p:sp>
      <p:sp>
        <p:nvSpPr>
          <p:cNvPr id="3" name="Объект 2"/>
          <p:cNvSpPr>
            <a:spLocks noGrp="1"/>
          </p:cNvSpPr>
          <p:nvPr>
            <p:ph idx="1"/>
          </p:nvPr>
        </p:nvSpPr>
        <p:spPr/>
        <p:txBody>
          <a:bodyPr>
            <a:normAutofit fontScale="92500" lnSpcReduction="20000"/>
          </a:bodyPr>
          <a:lstStyle/>
          <a:p>
            <a:pPr marL="0" indent="0">
              <a:buNone/>
            </a:pPr>
            <a:r>
              <a:rPr lang="ru-RU" b="1" u="sng" dirty="0" smtClean="0">
                <a:solidFill>
                  <a:schemeClr val="tx1"/>
                </a:solidFill>
                <a:latin typeface="Arial" panose="020B0604020202020204" pitchFamily="34" charset="0"/>
                <a:cs typeface="Arial" panose="020B0604020202020204" pitchFamily="34" charset="0"/>
              </a:rPr>
              <a:t>Принципы:</a:t>
            </a:r>
          </a:p>
          <a:p>
            <a:r>
              <a:rPr lang="ru-RU" dirty="0" smtClean="0">
                <a:solidFill>
                  <a:schemeClr val="tx1"/>
                </a:solidFill>
                <a:latin typeface="Arial" panose="020B0604020202020204" pitchFamily="34" charset="0"/>
                <a:cs typeface="Arial" panose="020B0604020202020204" pitchFamily="34" charset="0"/>
              </a:rPr>
              <a:t>- Дифференцированный подход</a:t>
            </a:r>
          </a:p>
          <a:p>
            <a:r>
              <a:rPr lang="ru-RU" dirty="0" smtClean="0">
                <a:solidFill>
                  <a:schemeClr val="tx1"/>
                </a:solidFill>
                <a:latin typeface="Arial" panose="020B0604020202020204" pitchFamily="34" charset="0"/>
                <a:cs typeface="Arial" panose="020B0604020202020204" pitchFamily="34" charset="0"/>
              </a:rPr>
              <a:t>2-Индивидуальная программа сопровождения</a:t>
            </a:r>
          </a:p>
          <a:p>
            <a:r>
              <a:rPr lang="ru-RU" dirty="0" smtClean="0">
                <a:solidFill>
                  <a:schemeClr val="tx1"/>
                </a:solidFill>
                <a:latin typeface="Arial" panose="020B0604020202020204" pitchFamily="34" charset="0"/>
                <a:cs typeface="Arial" panose="020B0604020202020204" pitchFamily="34" charset="0"/>
              </a:rPr>
              <a:t>3-Учёт структуры нарушения</a:t>
            </a:r>
          </a:p>
          <a:p>
            <a:r>
              <a:rPr lang="ru-RU" dirty="0" smtClean="0">
                <a:solidFill>
                  <a:schemeClr val="tx1"/>
                </a:solidFill>
                <a:latin typeface="Arial" panose="020B0604020202020204" pitchFamily="34" charset="0"/>
                <a:cs typeface="Arial" panose="020B0604020202020204" pitchFamily="34" charset="0"/>
              </a:rPr>
              <a:t>4-Партнёрство с ребёнком и его семьёй</a:t>
            </a:r>
          </a:p>
          <a:p>
            <a:r>
              <a:rPr lang="ru-RU" dirty="0" smtClean="0">
                <a:solidFill>
                  <a:schemeClr val="tx1"/>
                </a:solidFill>
                <a:latin typeface="Arial" panose="020B0604020202020204" pitchFamily="34" charset="0"/>
                <a:cs typeface="Arial" panose="020B0604020202020204" pitchFamily="34" charset="0"/>
              </a:rPr>
              <a:t>5-Непрерывность сопровождения.</a:t>
            </a:r>
          </a:p>
          <a:p>
            <a:endParaRPr lang="ru-RU" dirty="0" smtClean="0">
              <a:solidFill>
                <a:schemeClr val="tx1"/>
              </a:solidFill>
              <a:latin typeface="Arial" panose="020B0604020202020204" pitchFamily="34" charset="0"/>
              <a:cs typeface="Arial" panose="020B0604020202020204" pitchFamily="34" charset="0"/>
            </a:endParaRPr>
          </a:p>
          <a:p>
            <a:pPr marL="0" indent="0">
              <a:buNone/>
            </a:pPr>
            <a:r>
              <a:rPr lang="ru-RU" dirty="0" smtClean="0">
                <a:solidFill>
                  <a:schemeClr val="tx1"/>
                </a:solidFill>
                <a:latin typeface="Arial" panose="020B0604020202020204" pitchFamily="34" charset="0"/>
                <a:cs typeface="Arial" panose="020B0604020202020204" pitchFamily="34" charset="0"/>
              </a:rPr>
              <a:t>Цель </a:t>
            </a:r>
            <a:r>
              <a:rPr lang="ru-RU" dirty="0">
                <a:solidFill>
                  <a:schemeClr val="tx1"/>
                </a:solidFill>
                <a:latin typeface="Arial" panose="020B0604020202020204" pitchFamily="34" charset="0"/>
                <a:cs typeface="Arial" panose="020B0604020202020204" pitchFamily="34" charset="0"/>
              </a:rPr>
              <a:t>–</a:t>
            </a:r>
          </a:p>
          <a:p>
            <a:r>
              <a:rPr lang="ru-RU" dirty="0">
                <a:solidFill>
                  <a:schemeClr val="tx1"/>
                </a:solidFill>
                <a:latin typeface="Arial" panose="020B0604020202020204" pitchFamily="34" charset="0"/>
                <a:cs typeface="Arial" panose="020B0604020202020204" pitchFamily="34" charset="0"/>
              </a:rPr>
              <a:t>создание условий для </a:t>
            </a:r>
            <a:r>
              <a:rPr lang="ru-RU" dirty="0" smtClean="0">
                <a:solidFill>
                  <a:schemeClr val="tx1"/>
                </a:solidFill>
                <a:latin typeface="Arial" panose="020B0604020202020204" pitchFamily="34" charset="0"/>
                <a:cs typeface="Arial" panose="020B0604020202020204" pitchFamily="34" charset="0"/>
              </a:rPr>
              <a:t>компенсации психофизических и соматических </a:t>
            </a:r>
            <a:r>
              <a:rPr lang="ru-RU" dirty="0">
                <a:solidFill>
                  <a:schemeClr val="tx1"/>
                </a:solidFill>
                <a:latin typeface="Arial" panose="020B0604020202020204" pitchFamily="34" charset="0"/>
                <a:cs typeface="Arial" panose="020B0604020202020204" pitchFamily="34" charset="0"/>
              </a:rPr>
              <a:t>недостатков детей дошкольного возраста </a:t>
            </a:r>
            <a:r>
              <a:rPr lang="ru-RU" dirty="0" smtClean="0">
                <a:solidFill>
                  <a:schemeClr val="tx1"/>
                </a:solidFill>
                <a:latin typeface="Arial" panose="020B0604020202020204" pitchFamily="34" charset="0"/>
                <a:cs typeface="Arial" panose="020B0604020202020204" pitchFamily="34" charset="0"/>
              </a:rPr>
              <a:t>с ментальными</a:t>
            </a:r>
            <a:r>
              <a:rPr lang="ru-RU" dirty="0">
                <a:solidFill>
                  <a:schemeClr val="tx1"/>
                </a:solidFill>
                <a:latin typeface="Arial" panose="020B0604020202020204" pitchFamily="34" charset="0"/>
                <a:cs typeface="Arial" panose="020B0604020202020204" pitchFamily="34" charset="0"/>
              </a:rPr>
              <a:t> </a:t>
            </a:r>
            <a:r>
              <a:rPr lang="ru-RU" dirty="0" smtClean="0">
                <a:solidFill>
                  <a:schemeClr val="tx1"/>
                </a:solidFill>
                <a:latin typeface="Arial" panose="020B0604020202020204" pitchFamily="34" charset="0"/>
                <a:cs typeface="Arial" panose="020B0604020202020204" pitchFamily="34" charset="0"/>
              </a:rPr>
              <a:t>нарушениями</a:t>
            </a:r>
            <a:r>
              <a:rPr lang="ru-RU" dirty="0">
                <a:solidFill>
                  <a:schemeClr val="tx1"/>
                </a:solidFill>
                <a:latin typeface="Arial" panose="020B0604020202020204" pitchFamily="34" charset="0"/>
                <a:cs typeface="Arial" panose="020B0604020202020204" pitchFamily="34" charset="0"/>
              </a:rPr>
              <a:t>, развития их </a:t>
            </a:r>
            <a:r>
              <a:rPr lang="ru-RU" dirty="0" smtClean="0">
                <a:solidFill>
                  <a:schemeClr val="tx1"/>
                </a:solidFill>
                <a:latin typeface="Arial" panose="020B0604020202020204" pitchFamily="34" charset="0"/>
                <a:cs typeface="Arial" panose="020B0604020202020204" pitchFamily="34" charset="0"/>
              </a:rPr>
              <a:t>личности, индивидуальности</a:t>
            </a:r>
            <a:r>
              <a:rPr lang="ru-RU" dirty="0">
                <a:solidFill>
                  <a:schemeClr val="tx1"/>
                </a:solidFill>
                <a:latin typeface="Arial" panose="020B0604020202020204" pitchFamily="34" charset="0"/>
                <a:cs typeface="Arial" panose="020B0604020202020204" pitchFamily="34" charset="0"/>
              </a:rPr>
              <a:t>, </a:t>
            </a:r>
            <a:r>
              <a:rPr lang="ru-RU" dirty="0" smtClean="0">
                <a:solidFill>
                  <a:schemeClr val="tx1"/>
                </a:solidFill>
                <a:latin typeface="Arial" panose="020B0604020202020204" pitchFamily="34" charset="0"/>
                <a:cs typeface="Arial" panose="020B0604020202020204" pitchFamily="34" charset="0"/>
              </a:rPr>
              <a:t>формирования готовности </a:t>
            </a:r>
            <a:r>
              <a:rPr lang="ru-RU" dirty="0">
                <a:solidFill>
                  <a:schemeClr val="tx1"/>
                </a:solidFill>
                <a:latin typeface="Arial" panose="020B0604020202020204" pitchFamily="34" charset="0"/>
                <a:cs typeface="Arial" panose="020B0604020202020204" pitchFamily="34" charset="0"/>
              </a:rPr>
              <a:t>к саморазвитию, взаимодействию с окружающей средой.</a:t>
            </a:r>
          </a:p>
          <a:p>
            <a:endParaRPr lang="ru-RU" dirty="0"/>
          </a:p>
        </p:txBody>
      </p:sp>
    </p:spTree>
    <p:extLst>
      <p:ext uri="{BB962C8B-B14F-4D97-AF65-F5344CB8AC3E}">
        <p14:creationId xmlns:p14="http://schemas.microsoft.com/office/powerpoint/2010/main" val="28196049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2160240"/>
          </a:xfrm>
        </p:spPr>
        <p:txBody>
          <a:bodyPr>
            <a:noAutofit/>
          </a:bodyPr>
          <a:lstStyle/>
          <a:p>
            <a:pPr algn="ctr">
              <a:lnSpc>
                <a:spcPct val="115000"/>
              </a:lnSpc>
              <a:spcAft>
                <a:spcPts val="0"/>
              </a:spcAft>
              <a:tabLst>
                <a:tab pos="1685925" algn="l"/>
              </a:tabLst>
            </a:pPr>
            <a:r>
              <a:rPr lang="ru-RU" sz="1600" b="0" dirty="0" smtClean="0">
                <a:solidFill>
                  <a:schemeClr val="tx1"/>
                </a:solidFill>
                <a:latin typeface="Arial" panose="020B0604020202020204" pitchFamily="34" charset="0"/>
                <a:cs typeface="Arial" panose="020B0604020202020204" pitchFamily="34" charset="0"/>
              </a:rPr>
              <a:t/>
            </a:r>
            <a:br>
              <a:rPr lang="ru-RU" sz="1600" b="0" dirty="0" smtClean="0">
                <a:solidFill>
                  <a:schemeClr val="tx1"/>
                </a:solidFill>
                <a:latin typeface="Arial" panose="020B0604020202020204" pitchFamily="34" charset="0"/>
                <a:cs typeface="Arial" panose="020B0604020202020204" pitchFamily="34" charset="0"/>
              </a:rPr>
            </a:br>
            <a:r>
              <a:rPr lang="ru-RU" sz="1600" b="0" dirty="0">
                <a:solidFill>
                  <a:schemeClr val="tx1"/>
                </a:solidFill>
                <a:latin typeface="Arial" panose="020B0604020202020204" pitchFamily="34" charset="0"/>
                <a:cs typeface="Arial" panose="020B0604020202020204" pitchFamily="34" charset="0"/>
              </a:rPr>
              <a:t/>
            </a:r>
            <a:br>
              <a:rPr lang="ru-RU" sz="1600" b="0" dirty="0">
                <a:solidFill>
                  <a:schemeClr val="tx1"/>
                </a:solidFill>
                <a:latin typeface="Arial" panose="020B0604020202020204" pitchFamily="34" charset="0"/>
                <a:cs typeface="Arial" panose="020B0604020202020204" pitchFamily="34" charset="0"/>
              </a:rPr>
            </a:br>
            <a:r>
              <a:rPr lang="ru-RU" sz="1600" b="0" dirty="0" smtClean="0">
                <a:solidFill>
                  <a:schemeClr val="tx1"/>
                </a:solidFill>
                <a:latin typeface="Arial" panose="020B0604020202020204" pitchFamily="34" charset="0"/>
                <a:cs typeface="Arial" panose="020B0604020202020204" pitchFamily="34" charset="0"/>
              </a:rPr>
              <a:t/>
            </a:r>
            <a:br>
              <a:rPr lang="ru-RU" sz="1600" b="0" dirty="0" smtClean="0">
                <a:solidFill>
                  <a:schemeClr val="tx1"/>
                </a:solidFill>
                <a:latin typeface="Arial" panose="020B0604020202020204" pitchFamily="34" charset="0"/>
                <a:cs typeface="Arial" panose="020B0604020202020204" pitchFamily="34" charset="0"/>
              </a:rPr>
            </a:br>
            <a:r>
              <a:rPr lang="ru-RU" sz="1600" b="0" dirty="0">
                <a:solidFill>
                  <a:schemeClr val="tx1"/>
                </a:solidFill>
                <a:latin typeface="Arial" panose="020B0604020202020204" pitchFamily="34" charset="0"/>
                <a:cs typeface="Arial" panose="020B0604020202020204" pitchFamily="34" charset="0"/>
              </a:rPr>
              <a:t/>
            </a:r>
            <a:br>
              <a:rPr lang="ru-RU" sz="1600" b="0" dirty="0">
                <a:solidFill>
                  <a:schemeClr val="tx1"/>
                </a:solidFill>
                <a:latin typeface="Arial" panose="020B0604020202020204" pitchFamily="34" charset="0"/>
                <a:cs typeface="Arial" panose="020B0604020202020204" pitchFamily="34" charset="0"/>
              </a:rPr>
            </a:br>
            <a:r>
              <a:rPr lang="ru-RU" sz="1600" b="0" dirty="0" smtClean="0">
                <a:solidFill>
                  <a:schemeClr val="tx1"/>
                </a:solidFill>
                <a:latin typeface="Arial" panose="020B0604020202020204" pitchFamily="34" charset="0"/>
                <a:cs typeface="Arial" panose="020B0604020202020204" pitchFamily="34" charset="0"/>
              </a:rPr>
              <a:t/>
            </a:r>
            <a:br>
              <a:rPr lang="ru-RU" sz="1600" b="0" dirty="0" smtClean="0">
                <a:solidFill>
                  <a:schemeClr val="tx1"/>
                </a:solidFill>
                <a:latin typeface="Arial" panose="020B0604020202020204" pitchFamily="34" charset="0"/>
                <a:cs typeface="Arial" panose="020B0604020202020204" pitchFamily="34" charset="0"/>
              </a:rPr>
            </a:br>
            <a:r>
              <a:rPr lang="ru-RU" sz="1600" b="0" dirty="0" smtClean="0">
                <a:solidFill>
                  <a:schemeClr val="tx1"/>
                </a:solidFill>
                <a:latin typeface="Arial" panose="020B0604020202020204" pitchFamily="34" charset="0"/>
                <a:cs typeface="Arial" panose="020B0604020202020204" pitchFamily="34" charset="0"/>
              </a:rPr>
              <a:t/>
            </a:r>
            <a:br>
              <a:rPr lang="ru-RU" sz="1600" b="0" dirty="0" smtClean="0">
                <a:solidFill>
                  <a:schemeClr val="tx1"/>
                </a:solidFill>
                <a:latin typeface="Arial" panose="020B0604020202020204" pitchFamily="34" charset="0"/>
                <a:cs typeface="Arial" panose="020B0604020202020204" pitchFamily="34" charset="0"/>
              </a:rPr>
            </a:br>
            <a:r>
              <a:rPr lang="ru-RU" sz="1600" b="0" dirty="0">
                <a:solidFill>
                  <a:schemeClr val="tx1"/>
                </a:solidFill>
                <a:latin typeface="Arial" panose="020B0604020202020204" pitchFamily="34" charset="0"/>
                <a:cs typeface="Arial" panose="020B0604020202020204" pitchFamily="34" charset="0"/>
              </a:rPr>
              <a:t/>
            </a:r>
            <a:br>
              <a:rPr lang="ru-RU" sz="1600" b="0" dirty="0">
                <a:solidFill>
                  <a:schemeClr val="tx1"/>
                </a:solidFill>
                <a:latin typeface="Arial" panose="020B0604020202020204" pitchFamily="34" charset="0"/>
                <a:cs typeface="Arial" panose="020B0604020202020204" pitchFamily="34" charset="0"/>
              </a:rPr>
            </a:br>
            <a:r>
              <a:rPr lang="ru-RU" sz="1600" b="0" dirty="0" smtClean="0">
                <a:solidFill>
                  <a:schemeClr val="tx1"/>
                </a:solidFill>
                <a:latin typeface="Arial" panose="020B0604020202020204" pitchFamily="34" charset="0"/>
                <a:cs typeface="Arial" panose="020B0604020202020204" pitchFamily="34" charset="0"/>
              </a:rPr>
              <a:t/>
            </a:r>
            <a:br>
              <a:rPr lang="ru-RU" sz="1600" b="0" dirty="0" smtClean="0">
                <a:solidFill>
                  <a:schemeClr val="tx1"/>
                </a:solidFill>
                <a:latin typeface="Arial" panose="020B0604020202020204" pitchFamily="34" charset="0"/>
                <a:cs typeface="Arial" panose="020B0604020202020204" pitchFamily="34" charset="0"/>
              </a:rPr>
            </a:br>
            <a:r>
              <a:rPr lang="ru-RU" sz="1600" b="0" dirty="0">
                <a:solidFill>
                  <a:schemeClr val="tx1"/>
                </a:solidFill>
                <a:latin typeface="Arial" panose="020B0604020202020204" pitchFamily="34" charset="0"/>
                <a:cs typeface="Arial" panose="020B0604020202020204" pitchFamily="34" charset="0"/>
              </a:rPr>
              <a:t/>
            </a:r>
            <a:br>
              <a:rPr lang="ru-RU" sz="1600" b="0" dirty="0">
                <a:solidFill>
                  <a:schemeClr val="tx1"/>
                </a:solidFill>
                <a:latin typeface="Arial" panose="020B0604020202020204" pitchFamily="34" charset="0"/>
                <a:cs typeface="Arial" panose="020B0604020202020204" pitchFamily="34" charset="0"/>
              </a:rPr>
            </a:br>
            <a:r>
              <a:rPr lang="ru-RU" sz="1600" b="0" dirty="0" smtClean="0">
                <a:solidFill>
                  <a:schemeClr val="tx1"/>
                </a:solidFill>
                <a:latin typeface="Arial" panose="020B0604020202020204" pitchFamily="34" charset="0"/>
                <a:cs typeface="Arial" panose="020B0604020202020204" pitchFamily="34" charset="0"/>
              </a:rPr>
              <a:t/>
            </a:r>
            <a:br>
              <a:rPr lang="ru-RU" sz="1600" b="0" dirty="0" smtClean="0">
                <a:solidFill>
                  <a:schemeClr val="tx1"/>
                </a:solidFill>
                <a:latin typeface="Arial" panose="020B0604020202020204" pitchFamily="34" charset="0"/>
                <a:cs typeface="Arial" panose="020B0604020202020204" pitchFamily="34" charset="0"/>
              </a:rPr>
            </a:br>
            <a:r>
              <a:rPr lang="ru-RU" sz="1600" b="0" dirty="0" smtClean="0">
                <a:solidFill>
                  <a:schemeClr val="tx1"/>
                </a:solidFill>
                <a:latin typeface="Arial" panose="020B0604020202020204" pitchFamily="34" charset="0"/>
                <a:cs typeface="Arial" panose="020B0604020202020204" pitchFamily="34" charset="0"/>
              </a:rPr>
              <a:t/>
            </a:r>
            <a:br>
              <a:rPr lang="ru-RU" sz="1600" b="0" dirty="0" smtClean="0">
                <a:solidFill>
                  <a:schemeClr val="tx1"/>
                </a:solidFill>
                <a:latin typeface="Arial" panose="020B0604020202020204" pitchFamily="34" charset="0"/>
                <a:cs typeface="Arial" panose="020B0604020202020204" pitchFamily="34" charset="0"/>
              </a:rPr>
            </a:br>
            <a:r>
              <a:rPr lang="ru-RU" sz="1600" b="0" dirty="0">
                <a:solidFill>
                  <a:schemeClr val="tx1"/>
                </a:solidFill>
                <a:latin typeface="Arial" panose="020B0604020202020204" pitchFamily="34" charset="0"/>
                <a:cs typeface="Arial" panose="020B0604020202020204" pitchFamily="34" charset="0"/>
              </a:rPr>
              <a:t/>
            </a:r>
            <a:br>
              <a:rPr lang="ru-RU" sz="1600" b="0" dirty="0">
                <a:solidFill>
                  <a:schemeClr val="tx1"/>
                </a:solidFill>
                <a:latin typeface="Arial" panose="020B0604020202020204" pitchFamily="34" charset="0"/>
                <a:cs typeface="Arial" panose="020B0604020202020204" pitchFamily="34" charset="0"/>
              </a:rPr>
            </a:br>
            <a:r>
              <a:rPr lang="ru-RU" sz="1600" b="0" dirty="0" smtClean="0">
                <a:solidFill>
                  <a:schemeClr val="tx1"/>
                </a:solidFill>
                <a:latin typeface="Arial" panose="020B0604020202020204" pitchFamily="34" charset="0"/>
                <a:cs typeface="Arial" panose="020B0604020202020204" pitchFamily="34" charset="0"/>
              </a:rPr>
              <a:t/>
            </a:r>
            <a:br>
              <a:rPr lang="ru-RU" sz="1600" b="0" dirty="0" smtClean="0">
                <a:solidFill>
                  <a:schemeClr val="tx1"/>
                </a:solidFill>
                <a:latin typeface="Arial" panose="020B0604020202020204" pitchFamily="34" charset="0"/>
                <a:cs typeface="Arial" panose="020B0604020202020204" pitchFamily="34" charset="0"/>
              </a:rPr>
            </a:br>
            <a:r>
              <a:rPr lang="ru-RU" sz="1600" b="0" dirty="0">
                <a:solidFill>
                  <a:schemeClr val="tx1"/>
                </a:solidFill>
                <a:latin typeface="Arial" panose="020B0604020202020204" pitchFamily="34" charset="0"/>
                <a:cs typeface="Arial" panose="020B0604020202020204" pitchFamily="34" charset="0"/>
              </a:rPr>
              <a:t/>
            </a:r>
            <a:br>
              <a:rPr lang="ru-RU" sz="1600" b="0" dirty="0">
                <a:solidFill>
                  <a:schemeClr val="tx1"/>
                </a:solidFill>
                <a:latin typeface="Arial" panose="020B0604020202020204" pitchFamily="34" charset="0"/>
                <a:cs typeface="Arial" panose="020B0604020202020204" pitchFamily="34" charset="0"/>
              </a:rPr>
            </a:br>
            <a:r>
              <a:rPr lang="ru-RU" sz="1600" b="0" dirty="0" smtClean="0">
                <a:solidFill>
                  <a:schemeClr val="tx1"/>
                </a:solidFill>
                <a:latin typeface="Arial" panose="020B0604020202020204" pitchFamily="34" charset="0"/>
                <a:cs typeface="Arial" panose="020B0604020202020204" pitchFamily="34" charset="0"/>
              </a:rPr>
              <a:t/>
            </a:r>
            <a:br>
              <a:rPr lang="ru-RU" sz="1600" b="0" dirty="0" smtClean="0">
                <a:solidFill>
                  <a:schemeClr val="tx1"/>
                </a:solidFill>
                <a:latin typeface="Arial" panose="020B0604020202020204" pitchFamily="34" charset="0"/>
                <a:cs typeface="Arial" panose="020B0604020202020204" pitchFamily="34" charset="0"/>
              </a:rPr>
            </a:br>
            <a:r>
              <a:rPr lang="ru-RU" sz="1600" b="0" dirty="0">
                <a:solidFill>
                  <a:schemeClr val="tx1"/>
                </a:solidFill>
                <a:latin typeface="Arial" panose="020B0604020202020204" pitchFamily="34" charset="0"/>
                <a:cs typeface="Arial" panose="020B0604020202020204" pitchFamily="34" charset="0"/>
              </a:rPr>
              <a:t/>
            </a:r>
            <a:br>
              <a:rPr lang="ru-RU" sz="1600" b="0" dirty="0">
                <a:solidFill>
                  <a:schemeClr val="tx1"/>
                </a:solidFill>
                <a:latin typeface="Arial" panose="020B0604020202020204" pitchFamily="34" charset="0"/>
                <a:cs typeface="Arial" panose="020B0604020202020204" pitchFamily="34" charset="0"/>
              </a:rPr>
            </a:br>
            <a:r>
              <a:rPr lang="ru-RU" sz="1600" b="0" dirty="0">
                <a:latin typeface="Arial" panose="020B0604020202020204" pitchFamily="34" charset="0"/>
                <a:cs typeface="Arial" panose="020B0604020202020204" pitchFamily="34" charset="0"/>
              </a:rPr>
              <a:t/>
            </a:r>
            <a:br>
              <a:rPr lang="ru-RU" sz="1600" b="0" dirty="0">
                <a:latin typeface="Arial" panose="020B0604020202020204" pitchFamily="34" charset="0"/>
                <a:cs typeface="Arial" panose="020B0604020202020204" pitchFamily="34" charset="0"/>
              </a:rPr>
            </a:br>
            <a:r>
              <a:rPr lang="ru-RU" sz="1600" b="0" dirty="0" smtClean="0">
                <a:latin typeface="Arial" panose="020B0604020202020204" pitchFamily="34" charset="0"/>
                <a:cs typeface="Arial" panose="020B0604020202020204" pitchFamily="34" charset="0"/>
              </a:rPr>
              <a:t/>
            </a:r>
            <a:br>
              <a:rPr lang="ru-RU" sz="1600" b="0" dirty="0" smtClean="0">
                <a:latin typeface="Arial" panose="020B0604020202020204" pitchFamily="34" charset="0"/>
                <a:cs typeface="Arial" panose="020B0604020202020204" pitchFamily="34" charset="0"/>
              </a:rPr>
            </a:br>
            <a:r>
              <a:rPr lang="ru-RU" sz="1600" b="0" dirty="0">
                <a:latin typeface="Arial" panose="020B0604020202020204" pitchFamily="34" charset="0"/>
                <a:cs typeface="Arial" panose="020B0604020202020204" pitchFamily="34" charset="0"/>
              </a:rPr>
              <a:t/>
            </a:r>
            <a:br>
              <a:rPr lang="ru-RU" sz="1600" b="0" dirty="0">
                <a:latin typeface="Arial" panose="020B0604020202020204" pitchFamily="34" charset="0"/>
                <a:cs typeface="Arial" panose="020B0604020202020204" pitchFamily="34" charset="0"/>
              </a:rPr>
            </a:br>
            <a:r>
              <a:rPr lang="ru-RU" sz="1600" b="0" dirty="0" smtClean="0">
                <a:latin typeface="Arial" panose="020B0604020202020204" pitchFamily="34" charset="0"/>
                <a:cs typeface="Arial" panose="020B0604020202020204" pitchFamily="34" charset="0"/>
              </a:rPr>
              <a:t/>
            </a:r>
            <a:br>
              <a:rPr lang="ru-RU" sz="1600" b="0" dirty="0" smtClean="0">
                <a:latin typeface="Arial" panose="020B0604020202020204" pitchFamily="34" charset="0"/>
                <a:cs typeface="Arial" panose="020B0604020202020204" pitchFamily="34" charset="0"/>
              </a:rPr>
            </a:br>
            <a:r>
              <a:rPr lang="ru-RU" sz="1600" b="0" dirty="0" smtClean="0">
                <a:latin typeface="Arial" panose="020B0604020202020204" pitchFamily="34" charset="0"/>
                <a:cs typeface="Arial" panose="020B0604020202020204" pitchFamily="34" charset="0"/>
              </a:rPr>
              <a:t/>
            </a:r>
            <a:br>
              <a:rPr lang="ru-RU" sz="1600" b="0" dirty="0" smtClean="0">
                <a:latin typeface="Arial" panose="020B0604020202020204" pitchFamily="34" charset="0"/>
                <a:cs typeface="Arial" panose="020B0604020202020204" pitchFamily="34" charset="0"/>
              </a:rPr>
            </a:br>
            <a:r>
              <a:rPr lang="ru-RU" sz="1600" b="0" dirty="0">
                <a:latin typeface="Arial" panose="020B0604020202020204" pitchFamily="34" charset="0"/>
                <a:cs typeface="Arial" panose="020B0604020202020204" pitchFamily="34" charset="0"/>
              </a:rPr>
              <a:t/>
            </a:r>
            <a:br>
              <a:rPr lang="ru-RU" sz="1600" b="0" dirty="0">
                <a:latin typeface="Arial" panose="020B0604020202020204" pitchFamily="34" charset="0"/>
                <a:cs typeface="Arial" panose="020B0604020202020204" pitchFamily="34" charset="0"/>
              </a:rPr>
            </a:br>
            <a:r>
              <a:rPr lang="ru-RU" sz="1800" i="1" dirty="0" smtClean="0">
                <a:solidFill>
                  <a:schemeClr val="tx1"/>
                </a:solidFill>
                <a:latin typeface="Arial" panose="020B0604020202020204" pitchFamily="34" charset="0"/>
                <a:ea typeface="Calibri"/>
                <a:cs typeface="Arial" panose="020B0604020202020204" pitchFamily="34" charset="0"/>
              </a:rPr>
              <a:t>Таким </a:t>
            </a:r>
            <a:r>
              <a:rPr lang="ru-RU" sz="1800" i="1" dirty="0">
                <a:solidFill>
                  <a:schemeClr val="tx1"/>
                </a:solidFill>
                <a:latin typeface="Arial" panose="020B0604020202020204" pitchFamily="34" charset="0"/>
                <a:ea typeface="Calibri"/>
                <a:cs typeface="Arial" panose="020B0604020202020204" pitchFamily="34" charset="0"/>
              </a:rPr>
              <a:t>образом, участниками сопровождения являются как дети с ментальными нарушениями, так и их родители.</a:t>
            </a:r>
            <a:br>
              <a:rPr lang="ru-RU" sz="1800" i="1" dirty="0">
                <a:solidFill>
                  <a:schemeClr val="tx1"/>
                </a:solidFill>
                <a:latin typeface="Arial" panose="020B0604020202020204" pitchFamily="34" charset="0"/>
                <a:ea typeface="Calibri"/>
                <a:cs typeface="Arial" panose="020B0604020202020204" pitchFamily="34" charset="0"/>
              </a:rPr>
            </a:br>
            <a:r>
              <a:rPr lang="ru-RU" sz="1800" i="1" dirty="0">
                <a:solidFill>
                  <a:schemeClr val="tx1"/>
                </a:solidFill>
                <a:latin typeface="Arial" panose="020B0604020202020204" pitchFamily="34" charset="0"/>
                <a:ea typeface="Calibri"/>
                <a:cs typeface="Arial" panose="020B0604020202020204" pitchFamily="34" charset="0"/>
              </a:rPr>
              <a:t>В структуре модели значимое место отводится совокупности условий, необходимых для реализации комплексного психолого-педагогического сопровождения детей с ментальными нарушениями.</a:t>
            </a:r>
            <a:r>
              <a:rPr lang="ru-RU" sz="1000" dirty="0">
                <a:ea typeface="Calibri"/>
                <a:cs typeface="Times New Roman"/>
              </a:rPr>
              <a:t/>
            </a:r>
            <a:br>
              <a:rPr lang="ru-RU" sz="1000" dirty="0">
                <a:ea typeface="Calibri"/>
                <a:cs typeface="Times New Roman"/>
              </a:rPr>
            </a:br>
            <a:endParaRPr lang="ru-RU" sz="1600" dirty="0">
              <a:latin typeface="Arial" panose="020B0604020202020204" pitchFamily="34" charset="0"/>
              <a:cs typeface="Arial" panose="020B0604020202020204" pitchFamily="34" charset="0"/>
            </a:endParaRPr>
          </a:p>
        </p:txBody>
      </p:sp>
      <p:sp>
        <p:nvSpPr>
          <p:cNvPr id="3" name="Объект 2"/>
          <p:cNvSpPr>
            <a:spLocks noGrp="1"/>
          </p:cNvSpPr>
          <p:nvPr>
            <p:ph idx="1"/>
          </p:nvPr>
        </p:nvSpPr>
        <p:spPr>
          <a:xfrm>
            <a:off x="457200" y="1916832"/>
            <a:ext cx="8229600" cy="4209331"/>
          </a:xfrm>
        </p:spPr>
        <p:txBody>
          <a:bodyPr>
            <a:noAutofit/>
          </a:bodyPr>
          <a:lstStyle/>
          <a:p>
            <a:pPr marL="0" indent="0">
              <a:buNone/>
            </a:pPr>
            <a:endParaRPr lang="ru-RU" sz="2000" dirty="0" smtClean="0">
              <a:solidFill>
                <a:schemeClr val="tx1"/>
              </a:solidFill>
              <a:latin typeface="Arial" panose="020B0604020202020204" pitchFamily="34" charset="0"/>
              <a:cs typeface="Arial" panose="020B0604020202020204" pitchFamily="34" charset="0"/>
            </a:endParaRPr>
          </a:p>
          <a:p>
            <a:pPr marL="0" indent="0">
              <a:buNone/>
            </a:pPr>
            <a:r>
              <a:rPr lang="ru-RU" sz="2000" dirty="0" smtClean="0">
                <a:solidFill>
                  <a:schemeClr val="tx1"/>
                </a:solidFill>
                <a:latin typeface="Arial" panose="020B0604020202020204" pitchFamily="34" charset="0"/>
                <a:cs typeface="Arial" panose="020B0604020202020204" pitchFamily="34" charset="0"/>
              </a:rPr>
              <a:t>Приоритетность </a:t>
            </a:r>
            <a:r>
              <a:rPr lang="ru-RU" sz="2000" dirty="0">
                <a:solidFill>
                  <a:schemeClr val="tx1"/>
                </a:solidFill>
                <a:latin typeface="Arial" panose="020B0604020202020204" pitchFamily="34" charset="0"/>
                <a:cs typeface="Arial" panose="020B0604020202020204" pitchFamily="34" charset="0"/>
              </a:rPr>
              <a:t>тех или иных направлений в работе определяется </a:t>
            </a:r>
            <a:r>
              <a:rPr lang="ru-RU" sz="2000" dirty="0" smtClean="0">
                <a:solidFill>
                  <a:schemeClr val="tx1"/>
                </a:solidFill>
                <a:latin typeface="Arial" panose="020B0604020202020204" pitchFamily="34" charset="0"/>
                <a:cs typeface="Arial" panose="020B0604020202020204" pitchFamily="34" charset="0"/>
              </a:rPr>
              <a:t>после исследования </a:t>
            </a:r>
            <a:r>
              <a:rPr lang="ru-RU" sz="2000" dirty="0">
                <a:solidFill>
                  <a:schemeClr val="tx1"/>
                </a:solidFill>
                <a:latin typeface="Arial" panose="020B0604020202020204" pitchFamily="34" charset="0"/>
                <a:cs typeface="Arial" panose="020B0604020202020204" pitchFamily="34" charset="0"/>
              </a:rPr>
              <a:t>семьи, бесед с родителями и ребенком, </a:t>
            </a:r>
            <a:r>
              <a:rPr lang="ru-RU" sz="2000" dirty="0" smtClean="0">
                <a:solidFill>
                  <a:schemeClr val="tx1"/>
                </a:solidFill>
                <a:latin typeface="Arial" panose="020B0604020202020204" pitchFamily="34" charset="0"/>
                <a:cs typeface="Arial" panose="020B0604020202020204" pitchFamily="34" charset="0"/>
              </a:rPr>
              <a:t>психодиагностических исследований</a:t>
            </a:r>
            <a:r>
              <a:rPr lang="ru-RU" sz="2000" dirty="0">
                <a:solidFill>
                  <a:schemeClr val="tx1"/>
                </a:solidFill>
                <a:latin typeface="Arial" panose="020B0604020202020204" pitchFamily="34" charset="0"/>
                <a:cs typeface="Arial" panose="020B0604020202020204" pitchFamily="34" charset="0"/>
              </a:rPr>
              <a:t>.</a:t>
            </a:r>
          </a:p>
          <a:p>
            <a:pPr marL="0" indent="0">
              <a:buNone/>
            </a:pPr>
            <a:r>
              <a:rPr lang="ru-RU" sz="2000" dirty="0">
                <a:solidFill>
                  <a:schemeClr val="tx1"/>
                </a:solidFill>
                <a:latin typeface="Arial" panose="020B0604020202020204" pitchFamily="34" charset="0"/>
                <a:cs typeface="Arial" panose="020B0604020202020204" pitchFamily="34" charset="0"/>
              </a:rPr>
              <a:t>Соответственно, и сама работа может строиться в </a:t>
            </a:r>
            <a:r>
              <a:rPr lang="ru-RU" sz="2000" dirty="0" smtClean="0">
                <a:solidFill>
                  <a:schemeClr val="tx1"/>
                </a:solidFill>
                <a:latin typeface="Arial" panose="020B0604020202020204" pitchFamily="34" charset="0"/>
                <a:cs typeface="Arial" panose="020B0604020202020204" pitchFamily="34" charset="0"/>
              </a:rPr>
              <a:t>моделях психологического консультирования, психологической коррекции и психотерапии</a:t>
            </a:r>
            <a:r>
              <a:rPr lang="ru-RU" sz="2000" dirty="0">
                <a:solidFill>
                  <a:schemeClr val="tx1"/>
                </a:solidFill>
                <a:latin typeface="Arial" panose="020B0604020202020204" pitchFamily="34" charset="0"/>
                <a:cs typeface="Arial" panose="020B0604020202020204" pitchFamily="34" charset="0"/>
              </a:rPr>
              <a:t>. </a:t>
            </a:r>
            <a:endParaRPr lang="ru-RU" sz="2000" dirty="0" smtClean="0">
              <a:solidFill>
                <a:schemeClr val="tx1"/>
              </a:solidFill>
              <a:latin typeface="Arial" panose="020B0604020202020204" pitchFamily="34" charset="0"/>
              <a:cs typeface="Arial" panose="020B0604020202020204" pitchFamily="34" charset="0"/>
            </a:endParaRPr>
          </a:p>
          <a:p>
            <a:pPr marL="0" indent="0">
              <a:buNone/>
            </a:pPr>
            <a:r>
              <a:rPr lang="ru-RU" sz="2000" dirty="0" smtClean="0">
                <a:solidFill>
                  <a:schemeClr val="tx1"/>
                </a:solidFill>
                <a:latin typeface="Arial" panose="020B0604020202020204" pitchFamily="34" charset="0"/>
                <a:cs typeface="Arial" panose="020B0604020202020204" pitchFamily="34" charset="0"/>
              </a:rPr>
              <a:t>Конкретные </a:t>
            </a:r>
            <a:r>
              <a:rPr lang="ru-RU" sz="2000" dirty="0">
                <a:solidFill>
                  <a:schemeClr val="tx1"/>
                </a:solidFill>
                <a:latin typeface="Arial" panose="020B0604020202020204" pitchFamily="34" charset="0"/>
                <a:cs typeface="Arial" panose="020B0604020202020204" pitchFamily="34" charset="0"/>
              </a:rPr>
              <a:t>формы работы зависят от задач, стоящих </a:t>
            </a:r>
            <a:r>
              <a:rPr lang="ru-RU" sz="2000" dirty="0" smtClean="0">
                <a:solidFill>
                  <a:schemeClr val="tx1"/>
                </a:solidFill>
                <a:latin typeface="Arial" panose="020B0604020202020204" pitchFamily="34" charset="0"/>
                <a:cs typeface="Arial" panose="020B0604020202020204" pitchFamily="34" charset="0"/>
              </a:rPr>
              <a:t>перед психологом</a:t>
            </a:r>
            <a:r>
              <a:rPr lang="ru-RU" sz="2000" dirty="0">
                <a:solidFill>
                  <a:schemeClr val="tx1"/>
                </a:solidFill>
                <a:latin typeface="Arial" panose="020B0604020202020204" pitchFamily="34" charset="0"/>
                <a:cs typeface="Arial" panose="020B0604020202020204" pitchFamily="34" charset="0"/>
              </a:rPr>
              <a:t>, его профессиональной подготовки. </a:t>
            </a:r>
            <a:endParaRPr lang="ru-RU" sz="2000" dirty="0" smtClean="0">
              <a:solidFill>
                <a:schemeClr val="tx1"/>
              </a:solidFill>
              <a:latin typeface="Arial" panose="020B0604020202020204" pitchFamily="34" charset="0"/>
              <a:cs typeface="Arial" panose="020B0604020202020204" pitchFamily="34" charset="0"/>
            </a:endParaRPr>
          </a:p>
          <a:p>
            <a:pPr marL="0" indent="0">
              <a:buNone/>
            </a:pPr>
            <a:r>
              <a:rPr lang="ru-RU" sz="2000" dirty="0" smtClean="0">
                <a:solidFill>
                  <a:schemeClr val="tx1"/>
                </a:solidFill>
                <a:latin typeface="Arial" panose="020B0604020202020204" pitchFamily="34" charset="0"/>
                <a:cs typeface="Arial" panose="020B0604020202020204" pitchFamily="34" charset="0"/>
              </a:rPr>
              <a:t>Это </a:t>
            </a:r>
            <a:r>
              <a:rPr lang="ru-RU" sz="2000" dirty="0">
                <a:solidFill>
                  <a:schemeClr val="tx1"/>
                </a:solidFill>
                <a:latin typeface="Arial" panose="020B0604020202020204" pitchFamily="34" charset="0"/>
                <a:cs typeface="Arial" panose="020B0604020202020204" pitchFamily="34" charset="0"/>
              </a:rPr>
              <a:t>могут быть: </a:t>
            </a:r>
            <a:r>
              <a:rPr lang="ru-RU" sz="2000" dirty="0" smtClean="0">
                <a:solidFill>
                  <a:schemeClr val="tx1"/>
                </a:solidFill>
                <a:latin typeface="Arial" panose="020B0604020202020204" pitchFamily="34" charset="0"/>
                <a:cs typeface="Arial" panose="020B0604020202020204" pitchFamily="34" charset="0"/>
              </a:rPr>
              <a:t>родительские клубы</a:t>
            </a:r>
            <a:r>
              <a:rPr lang="ru-RU" sz="2000" dirty="0">
                <a:solidFill>
                  <a:schemeClr val="tx1"/>
                </a:solidFill>
                <a:latin typeface="Arial" panose="020B0604020202020204" pitchFamily="34" charset="0"/>
                <a:cs typeface="Arial" panose="020B0604020202020204" pitchFamily="34" charset="0"/>
              </a:rPr>
              <a:t>, </a:t>
            </a:r>
            <a:r>
              <a:rPr lang="ru-RU" sz="2000" dirty="0" smtClean="0">
                <a:solidFill>
                  <a:schemeClr val="tx1"/>
                </a:solidFill>
                <a:latin typeface="Arial" panose="020B0604020202020204" pitchFamily="34" charset="0"/>
                <a:cs typeface="Arial" panose="020B0604020202020204" pitchFamily="34" charset="0"/>
              </a:rPr>
              <a:t>систематические </a:t>
            </a:r>
            <a:r>
              <a:rPr lang="ru-RU" sz="2000" dirty="0">
                <a:solidFill>
                  <a:schemeClr val="tx1"/>
                </a:solidFill>
                <a:latin typeface="Arial" panose="020B0604020202020204" pitchFamily="34" charset="0"/>
                <a:cs typeface="Arial" panose="020B0604020202020204" pitchFamily="34" charset="0"/>
              </a:rPr>
              <a:t>занятия, индивидуальная работа с матерью </a:t>
            </a:r>
            <a:r>
              <a:rPr lang="ru-RU" sz="2000" dirty="0" smtClean="0">
                <a:solidFill>
                  <a:schemeClr val="tx1"/>
                </a:solidFill>
                <a:latin typeface="Arial" panose="020B0604020202020204" pitchFamily="34" charset="0"/>
                <a:cs typeface="Arial" panose="020B0604020202020204" pitchFamily="34" charset="0"/>
              </a:rPr>
              <a:t>или отцом</a:t>
            </a:r>
            <a:r>
              <a:rPr lang="ru-RU" sz="2000" dirty="0">
                <a:solidFill>
                  <a:schemeClr val="tx1"/>
                </a:solidFill>
                <a:latin typeface="Arial" panose="020B0604020202020204" pitchFamily="34" charset="0"/>
                <a:cs typeface="Arial" panose="020B0604020202020204" pitchFamily="34" charset="0"/>
              </a:rPr>
              <a:t>, </a:t>
            </a:r>
            <a:r>
              <a:rPr lang="ru-RU" sz="2000" dirty="0" smtClean="0">
                <a:solidFill>
                  <a:schemeClr val="tx1"/>
                </a:solidFill>
                <a:latin typeface="Arial" panose="020B0604020202020204" pitchFamily="34" charset="0"/>
                <a:cs typeface="Arial" panose="020B0604020202020204" pitchFamily="34" charset="0"/>
              </a:rPr>
              <a:t>поведенческий тренинг</a:t>
            </a:r>
            <a:r>
              <a:rPr lang="ru-RU" sz="2000" dirty="0">
                <a:solidFill>
                  <a:schemeClr val="tx1"/>
                </a:solidFill>
                <a:latin typeface="Arial" panose="020B0604020202020204" pitchFamily="34" charset="0"/>
                <a:cs typeface="Arial" panose="020B0604020202020204" pitchFamily="34" charset="0"/>
              </a:rPr>
              <a:t>, групповые дискуссии, игры, </a:t>
            </a:r>
            <a:r>
              <a:rPr lang="ru-RU" sz="2000" dirty="0" smtClean="0">
                <a:solidFill>
                  <a:schemeClr val="tx1"/>
                </a:solidFill>
                <a:latin typeface="Arial" panose="020B0604020202020204" pitchFamily="34" charset="0"/>
                <a:cs typeface="Arial" panose="020B0604020202020204" pitchFamily="34" charset="0"/>
              </a:rPr>
              <a:t>инсценировки, родительские </a:t>
            </a:r>
            <a:r>
              <a:rPr lang="ru-RU" sz="2000" dirty="0">
                <a:solidFill>
                  <a:schemeClr val="tx1"/>
                </a:solidFill>
                <a:latin typeface="Arial" panose="020B0604020202020204" pitchFamily="34" charset="0"/>
                <a:cs typeface="Arial" panose="020B0604020202020204" pitchFamily="34" charset="0"/>
              </a:rPr>
              <a:t>сочинения, клубы выходного дня и другие.</a:t>
            </a:r>
          </a:p>
        </p:txBody>
      </p:sp>
    </p:spTree>
    <p:extLst>
      <p:ext uri="{BB962C8B-B14F-4D97-AF65-F5344CB8AC3E}">
        <p14:creationId xmlns:p14="http://schemas.microsoft.com/office/powerpoint/2010/main" val="34621062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2800" dirty="0">
                <a:latin typeface="Arial" panose="020B0604020202020204" pitchFamily="34" charset="0"/>
                <a:cs typeface="Arial" panose="020B0604020202020204" pitchFamily="34" charset="0"/>
              </a:rPr>
              <a:t>Некоторые </a:t>
            </a:r>
            <a:r>
              <a:rPr lang="ru-RU" sz="2800" dirty="0" smtClean="0">
                <a:latin typeface="Arial" panose="020B0604020202020204" pitchFamily="34" charset="0"/>
                <a:cs typeface="Arial" panose="020B0604020202020204" pitchFamily="34" charset="0"/>
              </a:rPr>
              <a:t>психолого-педагогические </a:t>
            </a:r>
            <a:r>
              <a:rPr lang="ru-RU" sz="2800" dirty="0">
                <a:latin typeface="Arial" panose="020B0604020202020204" pitchFamily="34" charset="0"/>
                <a:cs typeface="Arial" panose="020B0604020202020204" pitchFamily="34" charset="0"/>
              </a:rPr>
              <a:t>приемы и методы </a:t>
            </a:r>
            <a:r>
              <a:rPr lang="ru-RU" sz="2800" dirty="0" smtClean="0">
                <a:latin typeface="Arial" panose="020B0604020202020204" pitchFamily="34" charset="0"/>
                <a:cs typeface="Arial" panose="020B0604020202020204" pitchFamily="34" charset="0"/>
              </a:rPr>
              <a:t>работы с ментальными нарушениями</a:t>
            </a:r>
            <a:endParaRPr lang="ru-RU" sz="2800" dirty="0">
              <a:latin typeface="Arial" panose="020B0604020202020204" pitchFamily="34" charset="0"/>
              <a:cs typeface="Arial" panose="020B0604020202020204" pitchFamily="34" charset="0"/>
            </a:endParaRPr>
          </a:p>
        </p:txBody>
      </p:sp>
      <p:sp>
        <p:nvSpPr>
          <p:cNvPr id="3" name="Объект 2"/>
          <p:cNvSpPr>
            <a:spLocks noGrp="1"/>
          </p:cNvSpPr>
          <p:nvPr>
            <p:ph idx="1"/>
          </p:nvPr>
        </p:nvSpPr>
        <p:spPr>
          <a:xfrm>
            <a:off x="251520" y="1600200"/>
            <a:ext cx="8712968" cy="4925144"/>
          </a:xfrm>
        </p:spPr>
        <p:txBody>
          <a:bodyPr>
            <a:normAutofit lnSpcReduction="10000"/>
          </a:bodyPr>
          <a:lstStyle/>
          <a:p>
            <a:pPr marL="0" indent="0">
              <a:buNone/>
            </a:pPr>
            <a:r>
              <a:rPr lang="ru-RU" sz="2000" b="1" u="sng" dirty="0" err="1" smtClean="0">
                <a:solidFill>
                  <a:schemeClr val="tx1"/>
                </a:solidFill>
                <a:latin typeface="Arial" panose="020B0604020202020204" pitchFamily="34" charset="0"/>
                <a:cs typeface="Arial" panose="020B0604020202020204" pitchFamily="34" charset="0"/>
              </a:rPr>
              <a:t>Майндфулнесс</a:t>
            </a:r>
            <a:r>
              <a:rPr lang="ru-RU" sz="2000" b="1" u="sng" dirty="0" smtClean="0">
                <a:solidFill>
                  <a:schemeClr val="tx1"/>
                </a:solidFill>
                <a:latin typeface="Arial" panose="020B0604020202020204" pitchFamily="34" charset="0"/>
                <a:cs typeface="Arial" panose="020B0604020202020204" pitchFamily="34" charset="0"/>
              </a:rPr>
              <a:t> </a:t>
            </a:r>
            <a:r>
              <a:rPr lang="ru-RU" sz="1400" dirty="0" smtClean="0">
                <a:solidFill>
                  <a:schemeClr val="tx1"/>
                </a:solidFill>
                <a:latin typeface="Arial" panose="020B0604020202020204" pitchFamily="34" charset="0"/>
                <a:cs typeface="Arial" panose="020B0604020202020204" pitchFamily="34" charset="0"/>
              </a:rPr>
              <a:t>(конкретные приёмы </a:t>
            </a:r>
            <a:r>
              <a:rPr lang="ru-RU" sz="1400" dirty="0" err="1" smtClean="0">
                <a:solidFill>
                  <a:schemeClr val="tx1"/>
                </a:solidFill>
                <a:latin typeface="Arial" panose="020B0604020202020204" pitchFamily="34" charset="0"/>
                <a:cs typeface="Arial" panose="020B0604020202020204" pitchFamily="34" charset="0"/>
              </a:rPr>
              <a:t>самоподдержки</a:t>
            </a:r>
            <a:r>
              <a:rPr lang="ru-RU" sz="1400" dirty="0" smtClean="0">
                <a:solidFill>
                  <a:schemeClr val="tx1"/>
                </a:solidFill>
                <a:latin typeface="Arial" panose="020B0604020202020204" pitchFamily="34" charset="0"/>
                <a:cs typeface="Arial" panose="020B0604020202020204" pitchFamily="34" charset="0"/>
              </a:rPr>
              <a:t>)</a:t>
            </a:r>
          </a:p>
          <a:p>
            <a:pPr marL="0" indent="0">
              <a:buNone/>
            </a:pPr>
            <a:r>
              <a:rPr lang="ru-RU" sz="1400" dirty="0" smtClean="0">
                <a:solidFill>
                  <a:schemeClr val="tx1"/>
                </a:solidFill>
                <a:latin typeface="Arial" panose="020B0604020202020204" pitchFamily="34" charset="0"/>
                <a:cs typeface="Arial" panose="020B0604020202020204" pitchFamily="34" charset="0"/>
              </a:rPr>
              <a:t>- можно </a:t>
            </a:r>
            <a:r>
              <a:rPr lang="ru-RU" sz="1400" dirty="0">
                <a:solidFill>
                  <a:schemeClr val="tx1"/>
                </a:solidFill>
                <a:latin typeface="Arial" panose="020B0604020202020204" pitchFamily="34" charset="0"/>
                <a:cs typeface="Arial" panose="020B0604020202020204" pitchFamily="34" charset="0"/>
              </a:rPr>
              <a:t>сказать, что это абсолютно иной, непривычный способ использования своего разума, особый способ мышления. Овладеть им можно путем регулярных тренировок, каждодневной формальной практики медитации, и для достижения ощутимых результатов она должна продолжаться не менее 10 минут в </a:t>
            </a:r>
            <a:r>
              <a:rPr lang="ru-RU" sz="1400" dirty="0" smtClean="0">
                <a:solidFill>
                  <a:schemeClr val="tx1"/>
                </a:solidFill>
                <a:latin typeface="Arial" panose="020B0604020202020204" pitchFamily="34" charset="0"/>
                <a:cs typeface="Arial" panose="020B0604020202020204" pitchFamily="34" charset="0"/>
              </a:rPr>
              <a:t>день.</a:t>
            </a:r>
          </a:p>
          <a:p>
            <a:pPr marL="0" indent="0">
              <a:buNone/>
            </a:pPr>
            <a:r>
              <a:rPr lang="ru-RU" sz="2000" b="1" u="sng" dirty="0" smtClean="0">
                <a:solidFill>
                  <a:schemeClr val="tx1"/>
                </a:solidFill>
                <a:latin typeface="Arial" panose="020B0604020202020204" pitchFamily="34" charset="0"/>
                <a:cs typeface="Arial" panose="020B0604020202020204" pitchFamily="34" charset="0"/>
              </a:rPr>
              <a:t>Базовая </a:t>
            </a:r>
            <a:r>
              <a:rPr lang="ru-RU" sz="2000" b="1" u="sng" dirty="0">
                <a:solidFill>
                  <a:schemeClr val="tx1"/>
                </a:solidFill>
                <a:latin typeface="Arial" panose="020B0604020202020204" pitchFamily="34" charset="0"/>
                <a:cs typeface="Arial" panose="020B0604020202020204" pitchFamily="34" charset="0"/>
              </a:rPr>
              <a:t>практика «Осознанное дыхание</a:t>
            </a:r>
            <a:r>
              <a:rPr lang="ru-RU" sz="2000" b="1" u="sng" dirty="0" smtClean="0">
                <a:solidFill>
                  <a:schemeClr val="tx1"/>
                </a:solidFill>
                <a:latin typeface="Arial" panose="020B0604020202020204" pitchFamily="34" charset="0"/>
                <a:cs typeface="Arial" panose="020B0604020202020204" pitchFamily="34" charset="0"/>
              </a:rPr>
              <a:t>» </a:t>
            </a:r>
            <a:r>
              <a:rPr lang="ru-RU" sz="1400" dirty="0" smtClean="0">
                <a:solidFill>
                  <a:schemeClr val="tx1"/>
                </a:solidFill>
                <a:latin typeface="Arial" panose="020B0604020202020204" pitchFamily="34" charset="0"/>
                <a:cs typeface="Arial" panose="020B0604020202020204" pitchFamily="34" charset="0"/>
              </a:rPr>
              <a:t>(</a:t>
            </a:r>
            <a:r>
              <a:rPr lang="ru-RU" sz="1400" dirty="0">
                <a:solidFill>
                  <a:schemeClr val="tx1"/>
                </a:solidFill>
                <a:latin typeface="Arial" panose="020B0604020202020204" pitchFamily="34" charset="0"/>
                <a:cs typeface="Arial" panose="020B0604020202020204" pitchFamily="34" charset="0"/>
              </a:rPr>
              <a:t>п</a:t>
            </a:r>
            <a:r>
              <a:rPr lang="ru-RU" sz="1400" dirty="0" smtClean="0">
                <a:solidFill>
                  <a:schemeClr val="tx1"/>
                </a:solidFill>
                <a:latin typeface="Arial" panose="020B0604020202020204" pitchFamily="34" charset="0"/>
                <a:cs typeface="Arial" panose="020B0604020202020204" pitchFamily="34" charset="0"/>
              </a:rPr>
              <a:t>рактика </a:t>
            </a:r>
            <a:r>
              <a:rPr lang="ru-RU" sz="1400" dirty="0">
                <a:solidFill>
                  <a:schemeClr val="tx1"/>
                </a:solidFill>
                <a:latin typeface="Arial" panose="020B0604020202020204" pitchFamily="34" charset="0"/>
                <a:cs typeface="Arial" panose="020B0604020202020204" pitchFamily="34" charset="0"/>
              </a:rPr>
              <a:t>осознанного дыхания – одно из ключевых упражнений в программе MBSR (программа снижения стресса на основе осознанности). </a:t>
            </a:r>
          </a:p>
          <a:p>
            <a:pPr marL="0" indent="0">
              <a:buNone/>
            </a:pPr>
            <a:r>
              <a:rPr lang="ru-RU" sz="2000" b="1" u="sng" dirty="0" smtClean="0">
                <a:solidFill>
                  <a:schemeClr val="tx1"/>
                </a:solidFill>
                <a:latin typeface="Arial" panose="020B0604020202020204" pitchFamily="34" charset="0"/>
                <a:cs typeface="Arial" panose="020B0604020202020204" pitchFamily="34" charset="0"/>
              </a:rPr>
              <a:t>Сенсорные игры </a:t>
            </a:r>
            <a:r>
              <a:rPr lang="ru-RU" sz="1400" dirty="0" smtClean="0">
                <a:solidFill>
                  <a:schemeClr val="tx1"/>
                </a:solidFill>
                <a:latin typeface="Arial" panose="020B0604020202020204" pitchFamily="34" charset="0"/>
                <a:cs typeface="Arial" panose="020B0604020202020204" pitchFamily="34" charset="0"/>
              </a:rPr>
              <a:t>(</a:t>
            </a:r>
            <a:r>
              <a:rPr lang="ru-RU" sz="1400" dirty="0">
                <a:solidFill>
                  <a:schemeClr val="tx1"/>
                </a:solidFill>
                <a:latin typeface="Arial" panose="020B0604020202020204" pitchFamily="34" charset="0"/>
                <a:cs typeface="Arial" panose="020B0604020202020204" pitchFamily="34" charset="0"/>
              </a:rPr>
              <a:t>помогут ребенку прийти в себя, избавиться от стресса и </a:t>
            </a:r>
            <a:r>
              <a:rPr lang="ru-RU" sz="1400" dirty="0" smtClean="0">
                <a:solidFill>
                  <a:schemeClr val="tx1"/>
                </a:solidFill>
                <a:latin typeface="Arial" panose="020B0604020202020204" pitchFamily="34" charset="0"/>
                <a:cs typeface="Arial" panose="020B0604020202020204" pitchFamily="34" charset="0"/>
              </a:rPr>
              <a:t>успокоиться)</a:t>
            </a:r>
          </a:p>
          <a:p>
            <a:pPr>
              <a:buFontTx/>
              <a:buChar char="-"/>
            </a:pPr>
            <a:r>
              <a:rPr lang="ru-RU" sz="1400" dirty="0" smtClean="0">
                <a:solidFill>
                  <a:schemeClr val="tx1"/>
                </a:solidFill>
                <a:latin typeface="Arial" panose="020B0604020202020204" pitchFamily="34" charset="0"/>
                <a:cs typeface="Arial" panose="020B0604020202020204" pitchFamily="34" charset="0"/>
              </a:rPr>
              <a:t>отработка </a:t>
            </a:r>
            <a:r>
              <a:rPr lang="ru-RU" sz="1400" dirty="0">
                <a:solidFill>
                  <a:schemeClr val="tx1"/>
                </a:solidFill>
                <a:latin typeface="Arial" panose="020B0604020202020204" pitchFamily="34" charset="0"/>
                <a:cs typeface="Arial" panose="020B0604020202020204" pitchFamily="34" charset="0"/>
              </a:rPr>
              <a:t>жизненных и поведенческих моделей и сложных ситуаций</a:t>
            </a:r>
            <a:r>
              <a:rPr lang="ru-RU" sz="1400" dirty="0" smtClean="0">
                <a:solidFill>
                  <a:schemeClr val="tx1"/>
                </a:solidFill>
                <a:latin typeface="Arial" panose="020B0604020202020204" pitchFamily="34" charset="0"/>
                <a:cs typeface="Arial" panose="020B0604020202020204" pitchFamily="34" charset="0"/>
              </a:rPr>
              <a:t>.</a:t>
            </a:r>
          </a:p>
          <a:p>
            <a:pPr marL="0" indent="0">
              <a:buNone/>
            </a:pPr>
            <a:r>
              <a:rPr lang="ru-RU" sz="1800" b="1" u="sng" dirty="0" smtClean="0">
                <a:solidFill>
                  <a:schemeClr val="tx1"/>
                </a:solidFill>
                <a:latin typeface="Arial" panose="020B0604020202020204" pitchFamily="34" charset="0"/>
                <a:cs typeface="Arial" panose="020B0604020202020204" pitchFamily="34" charset="0"/>
              </a:rPr>
              <a:t>Стратегии формирования реакции, дифференциально поощряя</a:t>
            </a:r>
            <a:r>
              <a:rPr lang="ru-RU" sz="1400" dirty="0" smtClean="0">
                <a:solidFill>
                  <a:schemeClr val="tx1"/>
                </a:solidFill>
                <a:latin typeface="Arial" panose="020B0604020202020204" pitchFamily="34" charset="0"/>
                <a:cs typeface="Arial" panose="020B0604020202020204" pitchFamily="34" charset="0"/>
              </a:rPr>
              <a:t> (</a:t>
            </a:r>
            <a:r>
              <a:rPr lang="ru-RU" sz="1400" dirty="0">
                <a:latin typeface="Arial" panose="020B0604020202020204" pitchFamily="34" charset="0"/>
                <a:cs typeface="Arial" panose="020B0604020202020204" pitchFamily="34" charset="0"/>
              </a:rPr>
              <a:t>д</a:t>
            </a:r>
            <a:r>
              <a:rPr lang="ru-RU" sz="1400" dirty="0" smtClean="0">
                <a:latin typeface="Arial" panose="020B0604020202020204" pitchFamily="34" charset="0"/>
                <a:cs typeface="Arial" panose="020B0604020202020204" pitchFamily="34" charset="0"/>
              </a:rPr>
              <a:t>ля </a:t>
            </a:r>
            <a:r>
              <a:rPr lang="ru-RU" sz="1400" dirty="0">
                <a:solidFill>
                  <a:schemeClr val="tx1"/>
                </a:solidFill>
                <a:latin typeface="Arial" panose="020B0604020202020204" pitchFamily="34" charset="0"/>
                <a:cs typeface="Arial" panose="020B0604020202020204" pitchFamily="34" charset="0"/>
              </a:rPr>
              <a:t>детей </a:t>
            </a:r>
            <a:r>
              <a:rPr lang="ru-RU" sz="1400" b="1" dirty="0">
                <a:solidFill>
                  <a:schemeClr val="tx1"/>
                </a:solidFill>
                <a:latin typeface="Arial" panose="020B0604020202020204" pitchFamily="34" charset="0"/>
                <a:cs typeface="Arial" panose="020B0604020202020204" pitchFamily="34" charset="0"/>
              </a:rPr>
              <a:t>с</a:t>
            </a:r>
            <a:r>
              <a:rPr lang="ru-RU" sz="1400" dirty="0">
                <a:solidFill>
                  <a:schemeClr val="tx1"/>
                </a:solidFill>
                <a:latin typeface="Arial" panose="020B0604020202020204" pitchFamily="34" charset="0"/>
                <a:cs typeface="Arial" panose="020B0604020202020204" pitchFamily="34" charset="0"/>
              </a:rPr>
              <a:t> </a:t>
            </a:r>
            <a:r>
              <a:rPr lang="ru-RU" sz="1400" b="1" dirty="0">
                <a:solidFill>
                  <a:schemeClr val="tx1"/>
                </a:solidFill>
                <a:latin typeface="Arial" panose="020B0604020202020204" pitchFamily="34" charset="0"/>
                <a:cs typeface="Arial" panose="020B0604020202020204" pitchFamily="34" charset="0"/>
              </a:rPr>
              <a:t>ментальными</a:t>
            </a:r>
            <a:r>
              <a:rPr lang="ru-RU" sz="1400" dirty="0">
                <a:solidFill>
                  <a:schemeClr val="tx1"/>
                </a:solidFill>
                <a:latin typeface="Arial" panose="020B0604020202020204" pitchFamily="34" charset="0"/>
                <a:cs typeface="Arial" panose="020B0604020202020204" pitchFamily="34" charset="0"/>
              </a:rPr>
              <a:t> </a:t>
            </a:r>
            <a:r>
              <a:rPr lang="ru-RU" sz="1400" b="1" dirty="0">
                <a:solidFill>
                  <a:schemeClr val="tx1"/>
                </a:solidFill>
                <a:latin typeface="Arial" panose="020B0604020202020204" pitchFamily="34" charset="0"/>
                <a:cs typeface="Arial" panose="020B0604020202020204" pitchFamily="34" charset="0"/>
              </a:rPr>
              <a:t>нарушениями</a:t>
            </a:r>
            <a:r>
              <a:rPr lang="ru-RU" sz="1400" dirty="0">
                <a:solidFill>
                  <a:schemeClr val="tx1"/>
                </a:solidFill>
                <a:latin typeface="Arial" panose="020B0604020202020204" pitchFamily="34" charset="0"/>
                <a:cs typeface="Arial" panose="020B0604020202020204" pitchFamily="34" charset="0"/>
              </a:rPr>
              <a:t> стимулом является поощрение. Но поощрять нужно за попытку выполнить задание и за успешно-выполненное задание, все остальное (неправильное выполнение задания, отказ от выполнения задания, истерики во время выполнения задания, не обращение внимания на взрослого и т.д.) поощряться не </a:t>
            </a:r>
            <a:r>
              <a:rPr lang="ru-RU" sz="1400" dirty="0" smtClean="0">
                <a:solidFill>
                  <a:schemeClr val="tx1"/>
                </a:solidFill>
                <a:latin typeface="Arial" panose="020B0604020202020204" pitchFamily="34" charset="0"/>
                <a:cs typeface="Arial" panose="020B0604020202020204" pitchFamily="34" charset="0"/>
              </a:rPr>
              <a:t>должны…Кстати, внимание – тоже жест поощрения.</a:t>
            </a:r>
          </a:p>
          <a:p>
            <a:pPr marL="0" indent="0">
              <a:buNone/>
            </a:pPr>
            <a:r>
              <a:rPr lang="ru-RU" sz="1800" b="1" u="sng" dirty="0">
                <a:solidFill>
                  <a:schemeClr val="tx1"/>
                </a:solidFill>
                <a:latin typeface="Arial" panose="020B0604020202020204" pitchFamily="34" charset="0"/>
                <a:cs typeface="Arial" panose="020B0604020202020204" pitchFamily="34" charset="0"/>
              </a:rPr>
              <a:t>Формирование положительной </a:t>
            </a:r>
            <a:r>
              <a:rPr lang="ru-RU" sz="1800" b="1" u="sng" dirty="0" smtClean="0">
                <a:solidFill>
                  <a:schemeClr val="tx1"/>
                </a:solidFill>
                <a:latin typeface="Arial" panose="020B0604020202020204" pitchFamily="34" charset="0"/>
                <a:cs typeface="Arial" panose="020B0604020202020204" pitchFamily="34" charset="0"/>
              </a:rPr>
              <a:t>Я-концепции </a:t>
            </a:r>
            <a:r>
              <a:rPr lang="ru-RU" sz="1400" dirty="0" smtClean="0">
                <a:solidFill>
                  <a:schemeClr val="tx1"/>
                </a:solidFill>
                <a:latin typeface="Arial" panose="020B0604020202020204" pitchFamily="34" charset="0"/>
                <a:cs typeface="Arial" panose="020B0604020202020204" pitchFamily="34" charset="0"/>
              </a:rPr>
              <a:t>(</a:t>
            </a:r>
            <a:r>
              <a:rPr lang="ru-RU" sz="1400" dirty="0">
                <a:solidFill>
                  <a:schemeClr val="tx1"/>
                </a:solidFill>
                <a:latin typeface="Arial" panose="020B0604020202020204" pitchFamily="34" charset="0"/>
                <a:cs typeface="Arial" panose="020B0604020202020204" pitchFamily="34" charset="0"/>
              </a:rPr>
              <a:t>это система осознаваемых и неосознаваемых представлений личности о самом себе, на основе которой она строит свое </a:t>
            </a:r>
            <a:r>
              <a:rPr lang="ru-RU" sz="1400" dirty="0" smtClean="0">
                <a:solidFill>
                  <a:schemeClr val="tx1"/>
                </a:solidFill>
                <a:latin typeface="Arial" panose="020B0604020202020204" pitchFamily="34" charset="0"/>
                <a:cs typeface="Arial" panose="020B0604020202020204" pitchFamily="34" charset="0"/>
              </a:rPr>
              <a:t>поведение)</a:t>
            </a:r>
          </a:p>
          <a:p>
            <a:pPr marL="0" indent="0">
              <a:buNone/>
            </a:pPr>
            <a:r>
              <a:rPr lang="ru-RU" sz="1400" dirty="0" smtClean="0">
                <a:solidFill>
                  <a:schemeClr val="tx1"/>
                </a:solidFill>
                <a:latin typeface="Arial" panose="020B0604020202020204" pitchFamily="34" charset="0"/>
                <a:cs typeface="Arial" panose="020B0604020202020204" pitchFamily="34" charset="0"/>
              </a:rPr>
              <a:t>- способствует </a:t>
            </a:r>
            <a:r>
              <a:rPr lang="ru-RU" sz="1400" dirty="0">
                <a:solidFill>
                  <a:schemeClr val="tx1"/>
                </a:solidFill>
                <a:latin typeface="Arial" panose="020B0604020202020204" pitchFamily="34" charset="0"/>
                <a:cs typeface="Arial" panose="020B0604020202020204" pitchFamily="34" charset="0"/>
              </a:rPr>
              <a:t>позитивному проявлению потребностей личности, эффективному развитию, </a:t>
            </a:r>
            <a:r>
              <a:rPr lang="ru-RU" sz="1400" dirty="0" smtClean="0">
                <a:solidFill>
                  <a:schemeClr val="tx1"/>
                </a:solidFill>
                <a:latin typeface="Arial" panose="020B0604020202020204" pitchFamily="34" charset="0"/>
                <a:cs typeface="Arial" panose="020B0604020202020204" pitchFamily="34" charset="0"/>
              </a:rPr>
              <a:t>успешности)</a:t>
            </a:r>
          </a:p>
          <a:p>
            <a:pPr marL="0" indent="0">
              <a:buNone/>
            </a:pPr>
            <a:r>
              <a:rPr lang="ru-RU" sz="1400" smtClean="0">
                <a:solidFill>
                  <a:schemeClr val="tx1"/>
                </a:solidFill>
                <a:latin typeface="Arial" panose="020B0604020202020204" pitchFamily="34" charset="0"/>
                <a:cs typeface="Arial" panose="020B0604020202020204" pitchFamily="34" charset="0"/>
              </a:rPr>
              <a:t>- </a:t>
            </a:r>
            <a:r>
              <a:rPr lang="ru-RU" sz="1400" dirty="0">
                <a:solidFill>
                  <a:schemeClr val="tx1"/>
                </a:solidFill>
                <a:latin typeface="Arial" panose="020B0604020202020204" pitchFamily="34" charset="0"/>
                <a:cs typeface="Arial" panose="020B0604020202020204" pitchFamily="34" charset="0"/>
              </a:rPr>
              <a:t>и</a:t>
            </a:r>
            <a:r>
              <a:rPr lang="ru-RU" sz="1400" smtClean="0">
                <a:solidFill>
                  <a:schemeClr val="tx1"/>
                </a:solidFill>
                <a:latin typeface="Arial" panose="020B0604020202020204" pitchFamily="34" charset="0"/>
                <a:cs typeface="Arial" panose="020B0604020202020204" pitchFamily="34" charset="0"/>
              </a:rPr>
              <a:t> </a:t>
            </a:r>
            <a:r>
              <a:rPr lang="ru-RU" sz="1400" dirty="0" err="1" smtClean="0">
                <a:solidFill>
                  <a:schemeClr val="tx1"/>
                </a:solidFill>
                <a:latin typeface="Arial" panose="020B0604020202020204" pitchFamily="34" charset="0"/>
                <a:cs typeface="Arial" panose="020B0604020202020204" pitchFamily="34" charset="0"/>
              </a:rPr>
              <a:t>др</a:t>
            </a:r>
            <a:r>
              <a:rPr lang="ru-RU" sz="1400" dirty="0" smtClean="0">
                <a:solidFill>
                  <a:schemeClr val="tx1"/>
                </a:solidFill>
                <a:latin typeface="Arial" panose="020B0604020202020204" pitchFamily="34" charset="0"/>
                <a:cs typeface="Arial" panose="020B0604020202020204" pitchFamily="34" charset="0"/>
              </a:rPr>
              <a:t>…</a:t>
            </a:r>
            <a:endParaRPr lang="ru-RU" sz="14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799341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a:bodyPr>
          <a:lstStyle/>
          <a:p>
            <a:r>
              <a:rPr lang="ru-RU" sz="2000" dirty="0" smtClean="0">
                <a:solidFill>
                  <a:schemeClr val="tx1"/>
                </a:solidFill>
                <a:latin typeface="Arial" panose="020B0604020202020204" pitchFamily="34" charset="0"/>
                <a:cs typeface="Arial" panose="020B0604020202020204" pitchFamily="34" charset="0"/>
              </a:rPr>
              <a:t>Многолетние исследования </a:t>
            </a:r>
            <a:r>
              <a:rPr lang="ru-RU" sz="2000" dirty="0">
                <a:solidFill>
                  <a:schemeClr val="tx1"/>
                </a:solidFill>
                <a:latin typeface="Arial" panose="020B0604020202020204" pitchFamily="34" charset="0"/>
                <a:cs typeface="Arial" panose="020B0604020202020204" pitchFamily="34" charset="0"/>
              </a:rPr>
              <a:t>психологической работы </a:t>
            </a:r>
            <a:r>
              <a:rPr lang="ru-RU" sz="2000" dirty="0" smtClean="0">
                <a:solidFill>
                  <a:schemeClr val="tx1"/>
                </a:solidFill>
                <a:latin typeface="Arial" panose="020B0604020202020204" pitchFamily="34" charset="0"/>
                <a:cs typeface="Arial" panose="020B0604020202020204" pitchFamily="34" charset="0"/>
              </a:rPr>
              <a:t>с </a:t>
            </a:r>
            <a:r>
              <a:rPr lang="ru-RU" sz="2000" dirty="0">
                <a:solidFill>
                  <a:schemeClr val="tx1"/>
                </a:solidFill>
                <a:latin typeface="Arial" panose="020B0604020202020204" pitchFamily="34" charset="0"/>
                <a:cs typeface="Arial" panose="020B0604020202020204" pitchFamily="34" charset="0"/>
              </a:rPr>
              <a:t>детьми, имеющими ментальные нарушения, </a:t>
            </a:r>
            <a:r>
              <a:rPr lang="ru-RU" sz="2000" dirty="0" smtClean="0">
                <a:solidFill>
                  <a:schemeClr val="tx1"/>
                </a:solidFill>
                <a:latin typeface="Arial" panose="020B0604020202020204" pitchFamily="34" charset="0"/>
                <a:cs typeface="Arial" panose="020B0604020202020204" pitchFamily="34" charset="0"/>
              </a:rPr>
              <a:t>показывают </a:t>
            </a:r>
            <a:r>
              <a:rPr lang="ru-RU" sz="2000" dirty="0">
                <a:solidFill>
                  <a:schemeClr val="tx1"/>
                </a:solidFill>
                <a:latin typeface="Arial" panose="020B0604020202020204" pitchFamily="34" charset="0"/>
                <a:cs typeface="Arial" panose="020B0604020202020204" pitchFamily="34" charset="0"/>
              </a:rPr>
              <a:t>эффективность индивидуальных форм проведения занятий со всеми возрастными категориями </a:t>
            </a:r>
            <a:r>
              <a:rPr lang="ru-RU" sz="2000" dirty="0" smtClean="0">
                <a:solidFill>
                  <a:schemeClr val="tx1"/>
                </a:solidFill>
                <a:latin typeface="Arial" panose="020B0604020202020204" pitchFamily="34" charset="0"/>
                <a:cs typeface="Arial" panose="020B0604020202020204" pitchFamily="34" charset="0"/>
              </a:rPr>
              <a:t>детей. Доверительные </a:t>
            </a:r>
            <a:r>
              <a:rPr lang="ru-RU" sz="2000" dirty="0">
                <a:solidFill>
                  <a:schemeClr val="tx1"/>
                </a:solidFill>
                <a:latin typeface="Arial" panose="020B0604020202020204" pitchFamily="34" charset="0"/>
                <a:cs typeface="Arial" panose="020B0604020202020204" pitchFamily="34" charset="0"/>
              </a:rPr>
              <a:t>отношения и доброжелательная обстановка на индивидуальных занятиях создают благоприятные условия для личностного роста ребёнка, повышения самооценки, коррекции имеющихся негативных личностных отклонений. На индивидуальных занятиях происходит усвоение знаний, приобретённых во время групповых форм работы, а также создаются условия для самопознания, самораскрытия подростка.</a:t>
            </a:r>
          </a:p>
        </p:txBody>
      </p:sp>
    </p:spTree>
    <p:extLst>
      <p:ext uri="{BB962C8B-B14F-4D97-AF65-F5344CB8AC3E}">
        <p14:creationId xmlns:p14="http://schemas.microsoft.com/office/powerpoint/2010/main" val="36993953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a:t>Модель </a:t>
            </a:r>
            <a:r>
              <a:rPr lang="ru-RU" dirty="0" err="1"/>
              <a:t>здоровьесберегающей</a:t>
            </a:r>
            <a:r>
              <a:rPr lang="ru-RU" dirty="0"/>
              <a:t> </a:t>
            </a:r>
            <a:r>
              <a:rPr lang="ru-RU" dirty="0" smtClean="0"/>
              <a:t>компетентности (психогигиена)</a:t>
            </a:r>
            <a:endParaRPr lang="ru-RU" dirty="0"/>
          </a:p>
        </p:txBody>
      </p:sp>
      <p:pic>
        <p:nvPicPr>
          <p:cNvPr id="102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971600" y="1556792"/>
            <a:ext cx="7200800" cy="5098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658360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858218"/>
          </a:xfrm>
        </p:spPr>
        <p:txBody>
          <a:bodyPr>
            <a:normAutofit fontScale="90000"/>
          </a:bodyPr>
          <a:lstStyle/>
          <a:p>
            <a:pPr algn="ctr"/>
            <a:r>
              <a:rPr lang="ru-RU" dirty="0" smtClean="0">
                <a:solidFill>
                  <a:srgbClr val="FFFF00"/>
                </a:solidFill>
              </a:rPr>
              <a:t/>
            </a:r>
            <a:br>
              <a:rPr lang="ru-RU" dirty="0" smtClean="0">
                <a:solidFill>
                  <a:srgbClr val="FFFF00"/>
                </a:solidFill>
              </a:rPr>
            </a:br>
            <a:r>
              <a:rPr lang="ru-RU" dirty="0">
                <a:solidFill>
                  <a:srgbClr val="FFFF00"/>
                </a:solidFill>
              </a:rPr>
              <a:t/>
            </a:r>
            <a:br>
              <a:rPr lang="ru-RU" dirty="0">
                <a:solidFill>
                  <a:srgbClr val="FFFF00"/>
                </a:solidFill>
              </a:rPr>
            </a:br>
            <a:r>
              <a:rPr lang="ru-RU" dirty="0" smtClean="0">
                <a:solidFill>
                  <a:srgbClr val="FFFF00"/>
                </a:solidFill>
              </a:rPr>
              <a:t/>
            </a:r>
            <a:br>
              <a:rPr lang="ru-RU" dirty="0" smtClean="0">
                <a:solidFill>
                  <a:srgbClr val="FFFF00"/>
                </a:solidFill>
              </a:rPr>
            </a:br>
            <a:r>
              <a:rPr lang="ru-RU" dirty="0">
                <a:solidFill>
                  <a:srgbClr val="FFFF00"/>
                </a:solidFill>
              </a:rPr>
              <a:t/>
            </a:r>
            <a:br>
              <a:rPr lang="ru-RU" dirty="0">
                <a:solidFill>
                  <a:srgbClr val="FFFF00"/>
                </a:solidFill>
              </a:rPr>
            </a:br>
            <a:r>
              <a:rPr lang="ru-RU" dirty="0" smtClean="0">
                <a:solidFill>
                  <a:srgbClr val="FFFF00"/>
                </a:solidFill>
              </a:rPr>
              <a:t/>
            </a:r>
            <a:br>
              <a:rPr lang="ru-RU" dirty="0" smtClean="0">
                <a:solidFill>
                  <a:srgbClr val="FFFF00"/>
                </a:solidFill>
              </a:rPr>
            </a:br>
            <a:r>
              <a:rPr lang="ru-RU" dirty="0" smtClean="0">
                <a:latin typeface="Arial" panose="020B0604020202020204" pitchFamily="34" charset="0"/>
                <a:cs typeface="Arial" panose="020B0604020202020204" pitchFamily="34" charset="0"/>
              </a:rPr>
              <a:t>Ну </a:t>
            </a:r>
            <a:r>
              <a:rPr lang="ru-RU" dirty="0">
                <a:latin typeface="Arial" panose="020B0604020202020204" pitchFamily="34" charset="0"/>
                <a:cs typeface="Arial" panose="020B0604020202020204" pitchFamily="34" charset="0"/>
              </a:rPr>
              <a:t>и на конец пара интересных фактов о головном мозге: </a:t>
            </a:r>
            <a:r>
              <a:rPr lang="ru-RU" dirty="0" smtClean="0">
                <a:solidFill>
                  <a:srgbClr val="FFFF00"/>
                </a:solidFill>
              </a:rPr>
              <a:t>Влюблённость </a:t>
            </a:r>
            <a:r>
              <a:rPr lang="ru-RU" dirty="0">
                <a:solidFill>
                  <a:srgbClr val="FFFF00"/>
                </a:solidFill>
              </a:rPr>
              <a:t>можно увидеть на </a:t>
            </a:r>
            <a:r>
              <a:rPr lang="ru-RU" dirty="0" err="1">
                <a:solidFill>
                  <a:srgbClr val="FFFF00"/>
                </a:solidFill>
              </a:rPr>
              <a:t>фМРТ</a:t>
            </a:r>
            <a:r>
              <a:rPr lang="ru-RU" dirty="0">
                <a:solidFill>
                  <a:srgbClr val="FFFF00"/>
                </a:solidFill>
              </a:rPr>
              <a:t>-снимках</a:t>
            </a: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9552" y="2276872"/>
            <a:ext cx="8229600" cy="42591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0753" y="4077072"/>
            <a:ext cx="4952388" cy="24729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424379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
            </a:r>
            <a:br>
              <a:rPr lang="ru-RU" dirty="0" smtClean="0"/>
            </a:br>
            <a:r>
              <a:rPr lang="ru-RU" dirty="0"/>
              <a:t/>
            </a:r>
            <a:br>
              <a:rPr lang="ru-RU" dirty="0"/>
            </a:br>
            <a:r>
              <a:rPr lang="ru-RU" dirty="0" smtClean="0"/>
              <a:t/>
            </a:r>
            <a:br>
              <a:rPr lang="ru-RU" dirty="0" smtClean="0"/>
            </a:br>
            <a:r>
              <a:rPr lang="ru-RU" dirty="0"/>
              <a:t/>
            </a:r>
            <a:br>
              <a:rPr lang="ru-RU" dirty="0"/>
            </a:br>
            <a:r>
              <a:rPr lang="ru-RU" dirty="0"/>
              <a:t/>
            </a:r>
            <a:br>
              <a:rPr lang="ru-RU" dirty="0"/>
            </a:br>
            <a:r>
              <a:rPr lang="ru-RU" sz="3100" dirty="0" smtClean="0"/>
              <a:t/>
            </a:r>
            <a:br>
              <a:rPr lang="ru-RU" sz="3100" dirty="0" smtClean="0"/>
            </a:br>
            <a:r>
              <a:rPr lang="ru-RU" sz="3100" dirty="0" smtClean="0">
                <a:solidFill>
                  <a:srgbClr val="FFFF00"/>
                </a:solidFill>
              </a:rPr>
              <a:t>Объём </a:t>
            </a:r>
            <a:r>
              <a:rPr lang="ru-RU" sz="3100" dirty="0">
                <a:solidFill>
                  <a:srgbClr val="FFFF00"/>
                </a:solidFill>
              </a:rPr>
              <a:t>памяти мозга практически не ограничен</a:t>
            </a:r>
          </a:p>
        </p:txBody>
      </p:sp>
      <p:sp>
        <p:nvSpPr>
          <p:cNvPr id="3" name="Объект 2"/>
          <p:cNvSpPr>
            <a:spLocks noGrp="1"/>
          </p:cNvSpPr>
          <p:nvPr>
            <p:ph idx="1"/>
          </p:nvPr>
        </p:nvSpPr>
        <p:spPr>
          <a:xfrm>
            <a:off x="457200" y="1340769"/>
            <a:ext cx="8229600" cy="2520280"/>
          </a:xfrm>
        </p:spPr>
        <p:txBody>
          <a:bodyPr/>
          <a:lstStyle/>
          <a:p>
            <a:r>
              <a:rPr lang="ru-RU" sz="2000" dirty="0">
                <a:solidFill>
                  <a:schemeClr val="tx1"/>
                </a:solidFill>
                <a:latin typeface="Arial" panose="020B0604020202020204" pitchFamily="34" charset="0"/>
                <a:cs typeface="Arial" panose="020B0604020202020204" pitchFamily="34" charset="0"/>
              </a:rPr>
              <a:t>Невозможно знать слишком много или получить столько новой информации, что её больше некуда размещать (хотя именно так и кажется после долгих совещаний). В нашем мозге, в отличие от компьютеров и телефонов, место никогда не заканчивается. Хотя, например, недосып может негативно сказаться на способности запоминать данные.</a:t>
            </a:r>
          </a:p>
          <a:p>
            <a:endParaRPr lang="ru-RU"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3717032"/>
            <a:ext cx="6005513" cy="299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034342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Ментальное здоровье</a:t>
            </a:r>
            <a:br>
              <a:rPr lang="ru-RU" dirty="0" smtClean="0"/>
            </a:br>
            <a:r>
              <a:rPr lang="ru-RU" dirty="0" smtClean="0"/>
              <a:t>- Ментальные проблемы</a:t>
            </a:r>
            <a:endParaRPr lang="ru-RU" dirty="0"/>
          </a:p>
        </p:txBody>
      </p:sp>
      <p:sp>
        <p:nvSpPr>
          <p:cNvPr id="3" name="Объект 2"/>
          <p:cNvSpPr>
            <a:spLocks noGrp="1"/>
          </p:cNvSpPr>
          <p:nvPr>
            <p:ph idx="1"/>
          </p:nvPr>
        </p:nvSpPr>
        <p:spPr>
          <a:xfrm>
            <a:off x="457200" y="1600200"/>
            <a:ext cx="8229600" cy="4997152"/>
          </a:xfrm>
        </p:spPr>
        <p:txBody>
          <a:bodyPr>
            <a:normAutofit/>
          </a:bodyPr>
          <a:lstStyle/>
          <a:p>
            <a:r>
              <a:rPr lang="ru-RU" dirty="0">
                <a:solidFill>
                  <a:schemeClr val="tx1"/>
                </a:solidFill>
              </a:rPr>
              <a:t>Состояние благополучия, при котором человек может реализовать свой потенциал, справляться с жизненными стрессами, продуктивно учиться и эффективно работать, называется </a:t>
            </a:r>
            <a:r>
              <a:rPr lang="ru-RU" i="1" u="sng" dirty="0">
                <a:solidFill>
                  <a:schemeClr val="tx1"/>
                </a:solidFill>
              </a:rPr>
              <a:t>ментальным (психическим) </a:t>
            </a:r>
            <a:r>
              <a:rPr lang="ru-RU" i="1" u="sng" dirty="0" smtClean="0">
                <a:solidFill>
                  <a:schemeClr val="tx1"/>
                </a:solidFill>
              </a:rPr>
              <a:t>здоровьем</a:t>
            </a:r>
            <a:r>
              <a:rPr lang="ru-RU" dirty="0" smtClean="0">
                <a:solidFill>
                  <a:schemeClr val="tx1"/>
                </a:solidFill>
              </a:rPr>
              <a:t>.</a:t>
            </a:r>
          </a:p>
          <a:p>
            <a:r>
              <a:rPr lang="ru-RU" dirty="0">
                <a:solidFill>
                  <a:schemeClr val="tx1"/>
                </a:solidFill>
              </a:rPr>
              <a:t>Психические </a:t>
            </a:r>
            <a:r>
              <a:rPr lang="ru-RU" dirty="0" smtClean="0">
                <a:solidFill>
                  <a:schemeClr val="tx1"/>
                </a:solidFill>
              </a:rPr>
              <a:t>расстройства, связанные </a:t>
            </a:r>
            <a:r>
              <a:rPr lang="ru-RU" dirty="0">
                <a:solidFill>
                  <a:schemeClr val="tx1"/>
                </a:solidFill>
              </a:rPr>
              <a:t>с нарушениями в мышлении, поведении и эмоциональной </a:t>
            </a:r>
            <a:r>
              <a:rPr lang="ru-RU" dirty="0" smtClean="0">
                <a:solidFill>
                  <a:schemeClr val="tx1"/>
                </a:solidFill>
              </a:rPr>
              <a:t>сфере – это </a:t>
            </a:r>
            <a:r>
              <a:rPr lang="ru-RU" i="1" u="sng" dirty="0" smtClean="0">
                <a:solidFill>
                  <a:schemeClr val="tx1"/>
                </a:solidFill>
              </a:rPr>
              <a:t>ментальные расстройства</a:t>
            </a:r>
            <a:r>
              <a:rPr lang="ru-RU" dirty="0" smtClean="0">
                <a:solidFill>
                  <a:schemeClr val="tx1"/>
                </a:solidFill>
              </a:rPr>
              <a:t>. Дети в уязвимом возрасте, сталкивающиеся с дополнительными трудностями, находящиеся в депрессии, нуждаются </a:t>
            </a:r>
            <a:r>
              <a:rPr lang="ru-RU" dirty="0">
                <a:solidFill>
                  <a:schemeClr val="tx1"/>
                </a:solidFill>
              </a:rPr>
              <a:t>в лечении, помощи и </a:t>
            </a:r>
            <a:r>
              <a:rPr lang="ru-RU" dirty="0" smtClean="0">
                <a:solidFill>
                  <a:schemeClr val="tx1"/>
                </a:solidFill>
              </a:rPr>
              <a:t>поддержке, хотя именно у них его сложнее заметить.</a:t>
            </a:r>
          </a:p>
          <a:p>
            <a:endParaRPr lang="ru-RU" dirty="0" smtClean="0"/>
          </a:p>
          <a:p>
            <a:r>
              <a:rPr lang="ru-RU" dirty="0" smtClean="0">
                <a:solidFill>
                  <a:schemeClr val="tx1"/>
                </a:solidFill>
              </a:rPr>
              <a:t>ДЕПРЕССИЯ </a:t>
            </a:r>
            <a:r>
              <a:rPr lang="ru-RU" dirty="0" smtClean="0"/>
              <a:t>                                                                </a:t>
            </a:r>
            <a:r>
              <a:rPr lang="ru-RU" dirty="0" smtClean="0">
                <a:solidFill>
                  <a:schemeClr val="tx1"/>
                </a:solidFill>
              </a:rPr>
              <a:t>СУИЦИД</a:t>
            </a:r>
            <a:endParaRPr lang="ru-RU" dirty="0">
              <a:solidFill>
                <a:schemeClr val="tx1"/>
              </a:solidFill>
            </a:endParaRPr>
          </a:p>
        </p:txBody>
      </p:sp>
      <p:sp>
        <p:nvSpPr>
          <p:cNvPr id="19" name="Стрелка вправо 18"/>
          <p:cNvSpPr/>
          <p:nvPr/>
        </p:nvSpPr>
        <p:spPr>
          <a:xfrm>
            <a:off x="2627784" y="5850980"/>
            <a:ext cx="3672408" cy="484632"/>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2200" y="44624"/>
            <a:ext cx="2069976" cy="15524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043450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solidFill>
                  <a:srgbClr val="FFFF00"/>
                </a:solidFill>
              </a:rPr>
              <a:t>Мозг работает активнее, когда мы спим</a:t>
            </a:r>
            <a:r>
              <a:rPr lang="ru-RU" dirty="0"/>
              <a:t/>
            </a:r>
            <a:br>
              <a:rPr lang="ru-RU" dirty="0"/>
            </a:br>
            <a:endParaRPr lang="ru-RU" dirty="0"/>
          </a:p>
        </p:txBody>
      </p:sp>
      <p:sp>
        <p:nvSpPr>
          <p:cNvPr id="3" name="Объект 2"/>
          <p:cNvSpPr>
            <a:spLocks noGrp="1"/>
          </p:cNvSpPr>
          <p:nvPr>
            <p:ph idx="1"/>
          </p:nvPr>
        </p:nvSpPr>
        <p:spPr>
          <a:xfrm>
            <a:off x="395536" y="908721"/>
            <a:ext cx="8291264" cy="3240360"/>
          </a:xfrm>
        </p:spPr>
        <p:txBody>
          <a:bodyPr>
            <a:normAutofit lnSpcReduction="10000"/>
          </a:bodyPr>
          <a:lstStyle/>
          <a:p>
            <a:r>
              <a:rPr lang="ru-RU" dirty="0">
                <a:solidFill>
                  <a:schemeClr val="tx1"/>
                </a:solidFill>
                <a:latin typeface="Arial" panose="020B0604020202020204" pitchFamily="34" charset="0"/>
                <a:cs typeface="Arial" panose="020B0604020202020204" pitchFamily="34" charset="0"/>
              </a:rPr>
              <a:t>Работая, мозг создаёт электрические поля, которые можно измерить на поверхности кожи головы с помощью метода электроэнцефалографии (ЭЭГ). Нам кажется, что во время сна мозг выключен, но на самом деле он работает даже активнее, чем днём. В период бодрствования он производит альфа- и бета-волны, а во время сна, особенно на его начальных стадиях, </a:t>
            </a:r>
            <a:r>
              <a:rPr lang="ru-RU" dirty="0" err="1">
                <a:solidFill>
                  <a:schemeClr val="tx1"/>
                </a:solidFill>
                <a:latin typeface="Arial" panose="020B0604020202020204" pitchFamily="34" charset="0"/>
                <a:cs typeface="Arial" panose="020B0604020202020204" pitchFamily="34" charset="0"/>
              </a:rPr>
              <a:t>тета</a:t>
            </a:r>
            <a:r>
              <a:rPr lang="ru-RU" dirty="0">
                <a:solidFill>
                  <a:schemeClr val="tx1"/>
                </a:solidFill>
                <a:latin typeface="Arial" panose="020B0604020202020204" pitchFamily="34" charset="0"/>
                <a:cs typeface="Arial" panose="020B0604020202020204" pitchFamily="34" charset="0"/>
              </a:rPr>
              <a:t>-волны. Их амплитуда больше, чем у других волн.</a:t>
            </a:r>
          </a:p>
          <a:p>
            <a:endParaRPr lang="ru-RU"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3933056"/>
            <a:ext cx="6005513" cy="299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921780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6512" y="260648"/>
            <a:ext cx="5472608" cy="6553944"/>
          </a:xfrm>
        </p:spPr>
        <p:txBody>
          <a:bodyPr>
            <a:normAutofit fontScale="92500" lnSpcReduction="20000"/>
          </a:bodyPr>
          <a:lstStyle/>
          <a:p>
            <a:r>
              <a:rPr lang="ru-RU" dirty="0">
                <a:solidFill>
                  <a:schemeClr val="tx1"/>
                </a:solidFill>
                <a:latin typeface="Arial" panose="020B0604020202020204" pitchFamily="34" charset="0"/>
                <a:cs typeface="Arial" panose="020B0604020202020204" pitchFamily="34" charset="0"/>
              </a:rPr>
              <a:t>Поступая в школу, 85% детей имеют те или иные нарушения соматического и психического характера, растет количество детей, имеющих психоневрологические заболевания. По данным медицинской статистики, «уже в конце дошкольного возраста в 17 - 21% у детей регистрируются хронические заболевания». Патологические отклонения в работе </a:t>
            </a:r>
            <a:r>
              <a:rPr lang="ru-RU" dirty="0" err="1">
                <a:solidFill>
                  <a:schemeClr val="tx1"/>
                </a:solidFill>
                <a:latin typeface="Arial" panose="020B0604020202020204" pitchFamily="34" charset="0"/>
                <a:cs typeface="Arial" panose="020B0604020202020204" pitchFamily="34" charset="0"/>
              </a:rPr>
              <a:t>опорнодвигательного</a:t>
            </a:r>
            <a:r>
              <a:rPr lang="ru-RU" dirty="0">
                <a:solidFill>
                  <a:schemeClr val="tx1"/>
                </a:solidFill>
                <a:latin typeface="Arial" panose="020B0604020202020204" pitchFamily="34" charset="0"/>
                <a:cs typeface="Arial" panose="020B0604020202020204" pitchFamily="34" charset="0"/>
              </a:rPr>
              <a:t> аппарата имеют 30 - 32% детей, носоглотки - 21 - 25%, нервной системы - 27 - 30%, органов пищеварения - 27 - 30%, аллергические проявления регистрируют в 25% детей. С каждым годом наблюдается ухудшение состояния здоровья детей: болезненность, отклонения в работе внутренних органов, 90% выпускников - больные, или имеют те или иные отклонения в состоянии здоровья»</a:t>
            </a: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32882" y="548680"/>
            <a:ext cx="3884576" cy="2589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0112" y="4221088"/>
            <a:ext cx="3319808" cy="22109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096278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80528" y="764704"/>
            <a:ext cx="9390142" cy="5937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762476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1"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95536" y="260648"/>
            <a:ext cx="8165276" cy="6120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23512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dirty="0" smtClean="0">
                <a:latin typeface="Times New Roman" panose="02020603050405020304" pitchFamily="18" charset="0"/>
                <a:cs typeface="Times New Roman" panose="02020603050405020304" pitchFamily="18" charset="0"/>
              </a:rPr>
              <a:t>К серьёзным ментальным проблемам относятся:</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385192" y="1556792"/>
            <a:ext cx="8229600" cy="4925144"/>
          </a:xfrm>
        </p:spPr>
        <p:txBody>
          <a:bodyPr/>
          <a:lstStyle/>
          <a:p>
            <a:pPr>
              <a:buFontTx/>
              <a:buChar char="-"/>
            </a:pPr>
            <a:r>
              <a:rPr lang="ru-RU" dirty="0" err="1" smtClean="0">
                <a:solidFill>
                  <a:schemeClr val="tx1"/>
                </a:solidFill>
                <a:latin typeface="Times New Roman" panose="02020603050405020304" pitchFamily="18" charset="0"/>
                <a:cs typeface="Times New Roman" panose="02020603050405020304" pitchFamily="18" charset="0"/>
              </a:rPr>
              <a:t>сенсо</a:t>
            </a:r>
            <a:r>
              <a:rPr lang="ru-RU" dirty="0" smtClean="0">
                <a:solidFill>
                  <a:schemeClr val="tx1"/>
                </a:solidFill>
                <a:latin typeface="Times New Roman" panose="02020603050405020304" pitchFamily="18" charset="0"/>
                <a:cs typeface="Times New Roman" panose="02020603050405020304" pitchFamily="18" charset="0"/>
              </a:rPr>
              <a:t>-ментальные нарушения (патологии зрительного аппарата, ЦНС, олигофрения, ЗПР, системные нарушения речи, органические нарушения артикуляционного аппарата, РАС, умственная отсталость)</a:t>
            </a:r>
          </a:p>
          <a:p>
            <a:pPr>
              <a:buFontTx/>
              <a:buChar char="-"/>
            </a:pPr>
            <a:r>
              <a:rPr lang="ru-RU" dirty="0" smtClean="0">
                <a:solidFill>
                  <a:schemeClr val="tx1"/>
                </a:solidFill>
                <a:latin typeface="Times New Roman" panose="02020603050405020304" pitchFamily="18" charset="0"/>
                <a:cs typeface="Times New Roman" panose="02020603050405020304" pitchFamily="18" charset="0"/>
              </a:rPr>
              <a:t>Поведенческие и эмоциональные расстройства (тревожные, </a:t>
            </a:r>
            <a:r>
              <a:rPr lang="ru-RU" dirty="0" err="1" smtClean="0">
                <a:solidFill>
                  <a:schemeClr val="tx1"/>
                </a:solidFill>
                <a:latin typeface="Times New Roman" panose="02020603050405020304" pitchFamily="18" charset="0"/>
                <a:cs typeface="Times New Roman" panose="02020603050405020304" pitchFamily="18" charset="0"/>
              </a:rPr>
              <a:t>фобические</a:t>
            </a:r>
            <a:r>
              <a:rPr lang="ru-RU" dirty="0" smtClean="0">
                <a:solidFill>
                  <a:schemeClr val="tx1"/>
                </a:solidFill>
                <a:latin typeface="Times New Roman" panose="02020603050405020304" pitchFamily="18" charset="0"/>
                <a:cs typeface="Times New Roman" panose="02020603050405020304" pitchFamily="18" charset="0"/>
              </a:rPr>
              <a:t>, тикозные, </a:t>
            </a:r>
            <a:r>
              <a:rPr lang="ru-RU" dirty="0" err="1" smtClean="0">
                <a:solidFill>
                  <a:schemeClr val="tx1"/>
                </a:solidFill>
                <a:latin typeface="Times New Roman" panose="02020603050405020304" pitchFamily="18" charset="0"/>
                <a:cs typeface="Times New Roman" panose="02020603050405020304" pitchFamily="18" charset="0"/>
              </a:rPr>
              <a:t>энурез</a:t>
            </a:r>
            <a:r>
              <a:rPr lang="ru-RU" dirty="0" smtClean="0">
                <a:solidFill>
                  <a:schemeClr val="tx1"/>
                </a:solidFill>
                <a:latin typeface="Times New Roman" panose="02020603050405020304" pitchFamily="18" charset="0"/>
                <a:cs typeface="Times New Roman" panose="02020603050405020304" pitchFamily="18" charset="0"/>
              </a:rPr>
              <a:t> и </a:t>
            </a:r>
            <a:r>
              <a:rPr lang="ru-RU" dirty="0" err="1" smtClean="0">
                <a:solidFill>
                  <a:schemeClr val="tx1"/>
                </a:solidFill>
                <a:latin typeface="Times New Roman" panose="02020603050405020304" pitchFamily="18" charset="0"/>
                <a:cs typeface="Times New Roman" panose="02020603050405020304" pitchFamily="18" charset="0"/>
              </a:rPr>
              <a:t>т.д</a:t>
            </a:r>
            <a:r>
              <a:rPr lang="ru-RU" dirty="0" smtClean="0">
                <a:solidFill>
                  <a:schemeClr val="tx1"/>
                </a:solidFill>
                <a:latin typeface="Times New Roman" panose="02020603050405020304" pitchFamily="18" charset="0"/>
                <a:cs typeface="Times New Roman" panose="02020603050405020304" pitchFamily="18" charset="0"/>
              </a:rPr>
              <a:t>)</a:t>
            </a:r>
          </a:p>
          <a:p>
            <a:pPr>
              <a:buFontTx/>
              <a:buChar char="-"/>
            </a:pPr>
            <a:endParaRPr lang="ru-RU" dirty="0">
              <a:latin typeface="Times New Roman" panose="02020603050405020304" pitchFamily="18" charset="0"/>
              <a:cs typeface="Times New Roman" panose="02020603050405020304" pitchFamily="18" charset="0"/>
            </a:endParaRPr>
          </a:p>
        </p:txBody>
      </p:sp>
      <p:sp>
        <p:nvSpPr>
          <p:cNvPr id="7" name="Стрелка вниз 6"/>
          <p:cNvSpPr/>
          <p:nvPr/>
        </p:nvSpPr>
        <p:spPr>
          <a:xfrm>
            <a:off x="611560" y="3933056"/>
            <a:ext cx="288032" cy="7920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Стрелка вниз 7"/>
          <p:cNvSpPr/>
          <p:nvPr/>
        </p:nvSpPr>
        <p:spPr>
          <a:xfrm>
            <a:off x="3709081" y="3969060"/>
            <a:ext cx="288032" cy="7200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Стрелка вниз 8"/>
          <p:cNvSpPr/>
          <p:nvPr/>
        </p:nvSpPr>
        <p:spPr>
          <a:xfrm>
            <a:off x="5741066" y="3953481"/>
            <a:ext cx="288032" cy="7200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Стрелка вниз 9"/>
          <p:cNvSpPr/>
          <p:nvPr/>
        </p:nvSpPr>
        <p:spPr>
          <a:xfrm>
            <a:off x="7308304" y="3933056"/>
            <a:ext cx="216024" cy="64807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рямоугольник 10"/>
          <p:cNvSpPr/>
          <p:nvPr/>
        </p:nvSpPr>
        <p:spPr>
          <a:xfrm>
            <a:off x="5292080" y="4560664"/>
            <a:ext cx="1474037" cy="2031325"/>
          </a:xfrm>
          <a:prstGeom prst="rect">
            <a:avLst/>
          </a:prstGeom>
        </p:spPr>
        <p:txBody>
          <a:bodyPr wrap="square">
            <a:spAutoFit/>
          </a:bodyPr>
          <a:lstStyle/>
          <a:p>
            <a:r>
              <a:rPr lang="ru-RU" dirty="0">
                <a:latin typeface="Times New Roman" panose="02020603050405020304" pitchFamily="18" charset="0"/>
                <a:cs typeface="Times New Roman" panose="02020603050405020304" pitchFamily="18" charset="0"/>
              </a:rPr>
              <a:t>Отсутствие или значительное снижение интереса к окружающему миру</a:t>
            </a:r>
          </a:p>
        </p:txBody>
      </p:sp>
      <p:sp>
        <p:nvSpPr>
          <p:cNvPr id="12" name="Прямоугольник 11"/>
          <p:cNvSpPr/>
          <p:nvPr/>
        </p:nvSpPr>
        <p:spPr>
          <a:xfrm>
            <a:off x="2987824" y="5023816"/>
            <a:ext cx="1997968" cy="1477328"/>
          </a:xfrm>
          <a:prstGeom prst="rect">
            <a:avLst/>
          </a:prstGeom>
        </p:spPr>
        <p:txBody>
          <a:bodyPr wrap="square">
            <a:spAutoFit/>
          </a:bodyPr>
          <a:lstStyle/>
          <a:p>
            <a:r>
              <a:rPr lang="ru-RU" dirty="0">
                <a:latin typeface="Times New Roman" panose="02020603050405020304" pitchFamily="18" charset="0"/>
                <a:cs typeface="Times New Roman" panose="02020603050405020304" pitchFamily="18" charset="0"/>
              </a:rPr>
              <a:t>Не происходит своевременного перехода к общению со взрослыми</a:t>
            </a:r>
          </a:p>
        </p:txBody>
      </p:sp>
      <p:sp>
        <p:nvSpPr>
          <p:cNvPr id="13" name="Прямоугольник 12"/>
          <p:cNvSpPr/>
          <p:nvPr/>
        </p:nvSpPr>
        <p:spPr>
          <a:xfrm>
            <a:off x="7092280" y="4746818"/>
            <a:ext cx="1565920" cy="1754326"/>
          </a:xfrm>
          <a:prstGeom prst="rect">
            <a:avLst/>
          </a:prstGeom>
        </p:spPr>
        <p:txBody>
          <a:bodyPr wrap="square">
            <a:spAutoFit/>
          </a:bodyPr>
          <a:lstStyle/>
          <a:p>
            <a:r>
              <a:rPr lang="ru-RU" dirty="0">
                <a:latin typeface="Times New Roman" panose="02020603050405020304" pitchFamily="18" charset="0"/>
                <a:cs typeface="Times New Roman" panose="02020603050405020304" pitchFamily="18" charset="0"/>
              </a:rPr>
              <a:t>Отсутствие либо ограниченное понимание обращенной речи</a:t>
            </a:r>
          </a:p>
        </p:txBody>
      </p:sp>
      <p:sp>
        <p:nvSpPr>
          <p:cNvPr id="14" name="Прямоугольник 13"/>
          <p:cNvSpPr/>
          <p:nvPr/>
        </p:nvSpPr>
        <p:spPr>
          <a:xfrm>
            <a:off x="228073" y="4753971"/>
            <a:ext cx="2358008" cy="1754326"/>
          </a:xfrm>
          <a:prstGeom prst="rect">
            <a:avLst/>
          </a:prstGeom>
        </p:spPr>
        <p:txBody>
          <a:bodyPr wrap="square">
            <a:spAutoFit/>
          </a:bodyPr>
          <a:lstStyle/>
          <a:p>
            <a:r>
              <a:rPr lang="ru-RU" dirty="0">
                <a:latin typeface="Times New Roman" panose="02020603050405020304" pitchFamily="18" charset="0"/>
                <a:cs typeface="Times New Roman" panose="02020603050405020304" pitchFamily="18" charset="0"/>
              </a:rPr>
              <a:t>Не возникает интереса к игрушкам, новой </a:t>
            </a:r>
            <a:r>
              <a:rPr lang="ru-RU" dirty="0" smtClean="0">
                <a:latin typeface="Times New Roman" panose="02020603050405020304" pitchFamily="18" charset="0"/>
                <a:cs typeface="Times New Roman" panose="02020603050405020304" pitchFamily="18" charset="0"/>
              </a:rPr>
              <a:t>форме </a:t>
            </a:r>
            <a:r>
              <a:rPr lang="ru-RU" dirty="0">
                <a:latin typeface="Times New Roman" panose="02020603050405020304" pitchFamily="18" charset="0"/>
                <a:cs typeface="Times New Roman" panose="02020603050405020304" pitchFamily="18" charset="0"/>
              </a:rPr>
              <a:t>общения – жестовой, не возникает своевременно лепет</a:t>
            </a:r>
          </a:p>
        </p:txBody>
      </p:sp>
    </p:spTree>
    <p:extLst>
      <p:ext uri="{BB962C8B-B14F-4D97-AF65-F5344CB8AC3E}">
        <p14:creationId xmlns:p14="http://schemas.microsoft.com/office/powerpoint/2010/main" val="5293338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434282"/>
          </a:xfrm>
        </p:spPr>
        <p:txBody>
          <a:bodyPr>
            <a:normAutofit fontScale="90000"/>
          </a:bodyPr>
          <a:lstStyle/>
          <a:p>
            <a:r>
              <a:rPr lang="ru-RU" sz="2000" dirty="0">
                <a:ln w="13335" cmpd="sng">
                  <a:solidFill>
                    <a:srgbClr val="759AA5">
                      <a:lumMod val="50000"/>
                    </a:srgbClr>
                  </a:solidFill>
                  <a:prstDash val="solid"/>
                </a:ln>
                <a:solidFill>
                  <a:srgbClr val="B9AB6F">
                    <a:tint val="1000"/>
                  </a:srgbClr>
                </a:solidFill>
                <a:latin typeface="Arial" panose="020B0604020202020204" pitchFamily="34" charset="0"/>
                <a:cs typeface="Arial" panose="020B0604020202020204" pitchFamily="34" charset="0"/>
              </a:rPr>
              <a:t>«Да он псих, не стоит с ним общаться!», «Мои дети не будут играть рядом с </a:t>
            </a:r>
            <a:r>
              <a:rPr lang="ru-RU" sz="2000" dirty="0" err="1">
                <a:ln w="13335" cmpd="sng">
                  <a:solidFill>
                    <a:srgbClr val="759AA5">
                      <a:lumMod val="50000"/>
                    </a:srgbClr>
                  </a:solidFill>
                  <a:prstDash val="solid"/>
                </a:ln>
                <a:solidFill>
                  <a:srgbClr val="B9AB6F">
                    <a:tint val="1000"/>
                  </a:srgbClr>
                </a:solidFill>
                <a:latin typeface="Arial" panose="020B0604020202020204" pitchFamily="34" charset="0"/>
                <a:cs typeface="Arial" panose="020B0604020202020204" pitchFamily="34" charset="0"/>
              </a:rPr>
              <a:t>аутистом</a:t>
            </a:r>
            <a:r>
              <a:rPr lang="ru-RU" sz="2000" dirty="0">
                <a:ln w="13335" cmpd="sng">
                  <a:solidFill>
                    <a:srgbClr val="759AA5">
                      <a:lumMod val="50000"/>
                    </a:srgbClr>
                  </a:solidFill>
                  <a:prstDash val="solid"/>
                </a:ln>
                <a:solidFill>
                  <a:srgbClr val="B9AB6F">
                    <a:tint val="1000"/>
                  </a:srgbClr>
                </a:solidFill>
                <a:latin typeface="Arial" panose="020B0604020202020204" pitchFamily="34" charset="0"/>
                <a:cs typeface="Arial" panose="020B0604020202020204" pitchFamily="34" charset="0"/>
              </a:rPr>
              <a:t>!», «Ходишь к психологу – ты что, душевнобольной?», «У тебя не депрессия, а лень!»… Все эти фразы – о стигматизации психических расстройств в нашем обществе. При этом, согласно исследованиям российских медиков, из-за негативных стереотипов и социальной дискриминации пациенты с психическими нарушениями нередко страдают даже больше, чем от самой своей болезни.</a:t>
            </a:r>
            <a:endParaRPr lang="ru-RU"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727508" y="3356992"/>
            <a:ext cx="4416491" cy="3312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03" y="2996952"/>
            <a:ext cx="4852987" cy="365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849039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a:bodyPr>
          <a:lstStyle/>
          <a:p>
            <a:pPr marL="0" indent="0">
              <a:buNone/>
            </a:pPr>
            <a:r>
              <a:rPr lang="ru-RU" sz="2200" dirty="0">
                <a:solidFill>
                  <a:schemeClr val="tx1"/>
                </a:solidFill>
                <a:latin typeface="Arial" panose="020B0604020202020204" pitchFamily="34" charset="0"/>
                <a:cs typeface="Arial" panose="020B0604020202020204" pitchFamily="34" charset="0"/>
              </a:rPr>
              <a:t>Дети с ментальными нарушениями постоянно развиваются, точно </a:t>
            </a:r>
            <a:r>
              <a:rPr lang="ru-RU" sz="2200" dirty="0" smtClean="0">
                <a:solidFill>
                  <a:schemeClr val="tx1"/>
                </a:solidFill>
                <a:latin typeface="Arial" panose="020B0604020202020204" pitchFamily="34" charset="0"/>
                <a:cs typeface="Arial" panose="020B0604020202020204" pitchFamily="34" charset="0"/>
              </a:rPr>
              <a:t>так же</a:t>
            </a:r>
            <a:r>
              <a:rPr lang="ru-RU" sz="2200" dirty="0">
                <a:solidFill>
                  <a:schemeClr val="tx1"/>
                </a:solidFill>
                <a:latin typeface="Arial" panose="020B0604020202020204" pitchFamily="34" charset="0"/>
                <a:cs typeface="Arial" panose="020B0604020202020204" pitchFamily="34" charset="0"/>
              </a:rPr>
              <a:t>, как и все остальные дети, они проходят те же стадии взросления, </a:t>
            </a:r>
            <a:r>
              <a:rPr lang="ru-RU" sz="2200" dirty="0" smtClean="0">
                <a:solidFill>
                  <a:schemeClr val="tx1"/>
                </a:solidFill>
                <a:latin typeface="Arial" panose="020B0604020202020204" pitchFamily="34" charset="0"/>
                <a:cs typeface="Arial" panose="020B0604020202020204" pitchFamily="34" charset="0"/>
              </a:rPr>
              <a:t>но медленнее </a:t>
            </a:r>
            <a:r>
              <a:rPr lang="ru-RU" sz="2200" dirty="0">
                <a:solidFill>
                  <a:schemeClr val="tx1"/>
                </a:solidFill>
                <a:latin typeface="Arial" panose="020B0604020202020204" pitchFamily="34" charset="0"/>
                <a:cs typeface="Arial" panose="020B0604020202020204" pitchFamily="34" charset="0"/>
              </a:rPr>
              <a:t>и сложнее. </a:t>
            </a:r>
            <a:endParaRPr lang="ru-RU" sz="2200" dirty="0" smtClean="0">
              <a:solidFill>
                <a:schemeClr val="tx1"/>
              </a:solidFill>
              <a:latin typeface="Arial" panose="020B0604020202020204" pitchFamily="34" charset="0"/>
              <a:cs typeface="Arial" panose="020B0604020202020204" pitchFamily="34" charset="0"/>
            </a:endParaRPr>
          </a:p>
          <a:p>
            <a:pPr marL="0" indent="0">
              <a:buNone/>
            </a:pPr>
            <a:r>
              <a:rPr lang="ru-RU" sz="2200" dirty="0" smtClean="0">
                <a:solidFill>
                  <a:schemeClr val="tx1"/>
                </a:solidFill>
                <a:latin typeface="Arial" panose="020B0604020202020204" pitchFamily="34" charset="0"/>
                <a:cs typeface="Arial" panose="020B0604020202020204" pitchFamily="34" charset="0"/>
              </a:rPr>
              <a:t>То</a:t>
            </a:r>
            <a:r>
              <a:rPr lang="ru-RU" sz="2200" dirty="0">
                <a:solidFill>
                  <a:schemeClr val="tx1"/>
                </a:solidFill>
                <a:latin typeface="Arial" panose="020B0604020202020204" pitchFamily="34" charset="0"/>
                <a:cs typeface="Arial" panose="020B0604020202020204" pitchFamily="34" charset="0"/>
              </a:rPr>
              <a:t>, что у здоровых детей происходит само собой, </a:t>
            </a:r>
            <a:r>
              <a:rPr lang="ru-RU" sz="2200" dirty="0" smtClean="0">
                <a:solidFill>
                  <a:schemeClr val="tx1"/>
                </a:solidFill>
                <a:latin typeface="Arial" panose="020B0604020202020204" pitchFamily="34" charset="0"/>
                <a:cs typeface="Arial" panose="020B0604020202020204" pitchFamily="34" charset="0"/>
              </a:rPr>
              <a:t>дети с </a:t>
            </a:r>
            <a:r>
              <a:rPr lang="ru-RU" sz="2200" dirty="0">
                <a:solidFill>
                  <a:schemeClr val="tx1"/>
                </a:solidFill>
                <a:latin typeface="Arial" panose="020B0604020202020204" pitchFamily="34" charset="0"/>
                <a:cs typeface="Arial" panose="020B0604020202020204" pitchFamily="34" charset="0"/>
              </a:rPr>
              <a:t>ментальными нарушениями достигают с трудом. Поэтому они </a:t>
            </a:r>
            <a:r>
              <a:rPr lang="ru-RU" sz="2200" dirty="0" smtClean="0">
                <a:solidFill>
                  <a:schemeClr val="tx1"/>
                </a:solidFill>
                <a:latin typeface="Arial" panose="020B0604020202020204" pitchFamily="34" charset="0"/>
                <a:cs typeface="Arial" panose="020B0604020202020204" pitchFamily="34" charset="0"/>
              </a:rPr>
              <a:t>больше других </a:t>
            </a:r>
            <a:r>
              <a:rPr lang="ru-RU" sz="2200" dirty="0">
                <a:solidFill>
                  <a:schemeClr val="tx1"/>
                </a:solidFill>
                <a:latin typeface="Arial" panose="020B0604020202020204" pitchFamily="34" charset="0"/>
                <a:cs typeface="Arial" panose="020B0604020202020204" pitchFamily="34" charset="0"/>
              </a:rPr>
              <a:t>нуждаются в повторении, для того чтобы понять и развить </a:t>
            </a:r>
            <a:r>
              <a:rPr lang="ru-RU" sz="2200" dirty="0" smtClean="0">
                <a:solidFill>
                  <a:schemeClr val="tx1"/>
                </a:solidFill>
                <a:latin typeface="Arial" panose="020B0604020202020204" pitchFamily="34" charset="0"/>
                <a:cs typeface="Arial" panose="020B0604020202020204" pitchFamily="34" charset="0"/>
              </a:rPr>
              <a:t>навыки, которые </a:t>
            </a:r>
            <a:r>
              <a:rPr lang="ru-RU" sz="2200" dirty="0">
                <a:solidFill>
                  <a:schemeClr val="tx1"/>
                </a:solidFill>
                <a:latin typeface="Arial" panose="020B0604020202020204" pitchFamily="34" charset="0"/>
                <a:cs typeface="Arial" panose="020B0604020202020204" pitchFamily="34" charset="0"/>
              </a:rPr>
              <a:t>они смогут позднее использовать в сходных ситуациях (дома, </a:t>
            </a:r>
            <a:r>
              <a:rPr lang="ru-RU" sz="2200" dirty="0" smtClean="0">
                <a:solidFill>
                  <a:schemeClr val="tx1"/>
                </a:solidFill>
                <a:latin typeface="Arial" panose="020B0604020202020204" pitchFamily="34" charset="0"/>
                <a:cs typeface="Arial" panose="020B0604020202020204" pitchFamily="34" charset="0"/>
              </a:rPr>
              <a:t>в детском </a:t>
            </a:r>
            <a:r>
              <a:rPr lang="ru-RU" sz="2200" dirty="0">
                <a:solidFill>
                  <a:schemeClr val="tx1"/>
                </a:solidFill>
                <a:latin typeface="Arial" panose="020B0604020202020204" pitchFamily="34" charset="0"/>
                <a:cs typeface="Arial" panose="020B0604020202020204" pitchFamily="34" charset="0"/>
              </a:rPr>
              <a:t>саду или </a:t>
            </a:r>
            <a:r>
              <a:rPr lang="ru-RU" sz="2200" dirty="0" smtClean="0">
                <a:solidFill>
                  <a:schemeClr val="tx1"/>
                </a:solidFill>
                <a:latin typeface="Arial" panose="020B0604020202020204" pitchFamily="34" charset="0"/>
                <a:cs typeface="Arial" panose="020B0604020202020204" pitchFamily="34" charset="0"/>
              </a:rPr>
              <a:t>школе).</a:t>
            </a:r>
            <a:endParaRPr lang="ru-RU" sz="2200" dirty="0">
              <a:solidFill>
                <a:schemeClr val="tx1"/>
              </a:solidFill>
              <a:latin typeface="Arial" panose="020B0604020202020204" pitchFamily="34" charset="0"/>
              <a:cs typeface="Arial" panose="020B0604020202020204" pitchFamily="34" charset="0"/>
            </a:endParaRPr>
          </a:p>
          <a:p>
            <a:endParaRPr lang="ru-RU" dirty="0"/>
          </a:p>
        </p:txBody>
      </p:sp>
    </p:spTree>
    <p:extLst>
      <p:ext uri="{BB962C8B-B14F-4D97-AF65-F5344CB8AC3E}">
        <p14:creationId xmlns:p14="http://schemas.microsoft.com/office/powerpoint/2010/main" val="9574681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476672"/>
            <a:ext cx="8373616" cy="2376264"/>
          </a:xfrm>
        </p:spPr>
        <p:txBody>
          <a:bodyPr>
            <a:noAutofit/>
          </a:bodyPr>
          <a:lstStyle/>
          <a:p>
            <a:r>
              <a:rPr lang="ru-RU" sz="1800" dirty="0">
                <a:latin typeface="Arial" panose="020B0604020202020204" pitchFamily="34" charset="0"/>
                <a:cs typeface="Arial" panose="020B0604020202020204" pitchFamily="34" charset="0"/>
              </a:rPr>
              <a:t>Ты просто ленишься! Больше работай, и все пройдет.</a:t>
            </a:r>
            <a:br>
              <a:rPr lang="ru-RU" sz="1800" dirty="0">
                <a:latin typeface="Arial" panose="020B0604020202020204" pitchFamily="34" charset="0"/>
                <a:cs typeface="Arial" panose="020B0604020202020204" pitchFamily="34" charset="0"/>
              </a:rPr>
            </a:br>
            <a:r>
              <a:rPr lang="ru-RU" sz="1800" dirty="0">
                <a:latin typeface="Arial" panose="020B0604020202020204" pitchFamily="34" charset="0"/>
                <a:cs typeface="Arial" panose="020B0604020202020204" pitchFamily="34" charset="0"/>
              </a:rPr>
              <a:t>Грустишь по пустякам, без причины! Посмотри – есть люди, которые живут гораздо хуже, и не убиваются так!</a:t>
            </a:r>
            <a:br>
              <a:rPr lang="ru-RU" sz="1800" dirty="0">
                <a:latin typeface="Arial" panose="020B0604020202020204" pitchFamily="34" charset="0"/>
                <a:cs typeface="Arial" panose="020B0604020202020204" pitchFamily="34" charset="0"/>
              </a:rPr>
            </a:br>
            <a:r>
              <a:rPr lang="ru-RU" sz="1800" dirty="0">
                <a:latin typeface="Arial" panose="020B0604020202020204" pitchFamily="34" charset="0"/>
                <a:cs typeface="Arial" panose="020B0604020202020204" pitchFamily="34" charset="0"/>
              </a:rPr>
              <a:t>Просто расслабься! Накручиваешь себя…</a:t>
            </a:r>
            <a:br>
              <a:rPr lang="ru-RU" sz="1800" dirty="0">
                <a:latin typeface="Arial" panose="020B0604020202020204" pitchFamily="34" charset="0"/>
                <a:cs typeface="Arial" panose="020B0604020202020204" pitchFamily="34" charset="0"/>
              </a:rPr>
            </a:br>
            <a:r>
              <a:rPr lang="ru-RU" sz="1800" dirty="0">
                <a:latin typeface="Arial" panose="020B0604020202020204" pitchFamily="34" charset="0"/>
                <a:cs typeface="Arial" panose="020B0604020202020204" pitchFamily="34" charset="0"/>
              </a:rPr>
              <a:t>Да нет у тебя никакой болезни! Мне вот тоже иногда грустно/тревожно. Что ж теперь, всем к психиатрам идти?</a:t>
            </a:r>
            <a:br>
              <a:rPr lang="ru-RU" sz="1800" dirty="0">
                <a:latin typeface="Arial" panose="020B0604020202020204" pitchFamily="34" charset="0"/>
                <a:cs typeface="Arial" panose="020B0604020202020204" pitchFamily="34" charset="0"/>
              </a:rPr>
            </a:br>
            <a:r>
              <a:rPr lang="ru-RU" sz="1800" dirty="0">
                <a:latin typeface="Arial" panose="020B0604020202020204" pitchFamily="34" charset="0"/>
                <a:cs typeface="Arial" panose="020B0604020202020204" pitchFamily="34" charset="0"/>
              </a:rPr>
              <a:t>Такие «советчики» просто не знают, что психика – физиологична, и причиной нарушенного настроения могут быть реальные сбои в работе </a:t>
            </a:r>
            <a:r>
              <a:rPr lang="ru-RU" sz="1800" dirty="0" err="1">
                <a:latin typeface="Arial" panose="020B0604020202020204" pitchFamily="34" charset="0"/>
                <a:cs typeface="Arial" panose="020B0604020202020204" pitchFamily="34" charset="0"/>
              </a:rPr>
              <a:t>нейромедиаторов</a:t>
            </a:r>
            <a:r>
              <a:rPr lang="ru-RU" sz="1800" dirty="0">
                <a:latin typeface="Arial" panose="020B0604020202020204" pitchFamily="34" charset="0"/>
                <a:cs typeface="Arial" panose="020B0604020202020204" pitchFamily="34" charset="0"/>
              </a:rPr>
              <a:t> и различных отделов головного мозга.</a:t>
            </a:r>
          </a:p>
        </p:txBody>
      </p:sp>
      <p:sp>
        <p:nvSpPr>
          <p:cNvPr id="3" name="Объект 2"/>
          <p:cNvSpPr>
            <a:spLocks noGrp="1"/>
          </p:cNvSpPr>
          <p:nvPr>
            <p:ph idx="1"/>
          </p:nvPr>
        </p:nvSpPr>
        <p:spPr>
          <a:xfrm>
            <a:off x="5508104" y="3429000"/>
            <a:ext cx="3178696" cy="2697163"/>
          </a:xfrm>
        </p:spPr>
        <p:txBody>
          <a:bodyPr/>
          <a:lstStyle/>
          <a:p>
            <a:r>
              <a:rPr lang="ru-RU" sz="1800" dirty="0">
                <a:solidFill>
                  <a:schemeClr val="tx1"/>
                </a:solidFill>
                <a:latin typeface="Arial" panose="020B0604020202020204" pitchFamily="34" charset="0"/>
                <a:cs typeface="Arial" panose="020B0604020202020204" pitchFamily="34" charset="0"/>
              </a:rPr>
              <a:t>За малозаметными симптомами могут скрываться серьёзные нарушения внутренних органов.</a:t>
            </a:r>
          </a:p>
          <a:p>
            <a:endParaRPr lang="ru-RU"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3140968"/>
            <a:ext cx="4217612" cy="2952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43470784"/>
      </p:ext>
    </p:extLst>
  </p:cSld>
  <p:clrMapOvr>
    <a:masterClrMapping/>
  </p:clrMapOvr>
  <p:timing>
    <p:tnLst>
      <p:par>
        <p:cTn id="1" dur="indefinite" restart="never" nodeType="tmRoot"/>
      </p:par>
    </p:tnLst>
  </p:timing>
</p:sld>
</file>

<file path=ppt/theme/theme1.xml><?xml version="1.0" encoding="utf-8"?>
<a:theme xmlns:a="http://schemas.openxmlformats.org/drawingml/2006/main" name="1_Паркет">
  <a:themeElements>
    <a:clrScheme name="Паркет">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Обычная">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Паркет">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ppt/theme/theme2.xml><?xml version="1.0" encoding="utf-8"?>
<a:theme xmlns:a="http://schemas.openxmlformats.org/drawingml/2006/main" name="Паркет">
  <a:themeElements>
    <a:clrScheme name="Паркет">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Обычная">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Паркет">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Thatch</Template>
  <TotalTime>526</TotalTime>
  <Words>954</Words>
  <Application>Microsoft Office PowerPoint</Application>
  <PresentationFormat>Экран (4:3)</PresentationFormat>
  <Paragraphs>83</Paragraphs>
  <Slides>20</Slides>
  <Notes>0</Notes>
  <HiddenSlides>0</HiddenSlides>
  <MMClips>0</MMClips>
  <ScaleCrop>false</ScaleCrop>
  <HeadingPairs>
    <vt:vector size="4" baseType="variant">
      <vt:variant>
        <vt:lpstr>Тема</vt:lpstr>
      </vt:variant>
      <vt:variant>
        <vt:i4>2</vt:i4>
      </vt:variant>
      <vt:variant>
        <vt:lpstr>Заголовки слайдов</vt:lpstr>
      </vt:variant>
      <vt:variant>
        <vt:i4>20</vt:i4>
      </vt:variant>
    </vt:vector>
  </HeadingPairs>
  <TitlesOfParts>
    <vt:vector size="22" baseType="lpstr">
      <vt:lpstr>1_Паркет</vt:lpstr>
      <vt:lpstr>Паркет</vt:lpstr>
      <vt:lpstr>Ментальные проблемы подростков. Коррекция через психолого-педагогическое воздействие.</vt:lpstr>
      <vt:lpstr>- Ментальное здоровье - Ментальные проблемы</vt:lpstr>
      <vt:lpstr>Презентация PowerPoint</vt:lpstr>
      <vt:lpstr>Презентация PowerPoint</vt:lpstr>
      <vt:lpstr>Презентация PowerPoint</vt:lpstr>
      <vt:lpstr>К серьёзным ментальным проблемам относятся:</vt:lpstr>
      <vt:lpstr>«Да он псих, не стоит с ним общаться!», «Мои дети не будут играть рядом с аутистом!», «Ходишь к психологу – ты что, душевнобольной?», «У тебя не депрессия, а лень!»… Все эти фразы – о стигматизации психических расстройств в нашем обществе. При этом, согласно исследованиям российских медиков, из-за негативных стереотипов и социальной дискриминации пациенты с психическими нарушениями нередко страдают даже больше, чем от самой своей болезни.</vt:lpstr>
      <vt:lpstr>Презентация PowerPoint</vt:lpstr>
      <vt:lpstr>Ты просто ленишься! Больше работай, и все пройдет. Грустишь по пустякам, без причины! Посмотри – есть люди, которые живут гораздо хуже, и не убиваются так! Просто расслабься! Накручиваешь себя… Да нет у тебя никакой болезни! Мне вот тоже иногда грустно/тревожно. Что ж теперь, всем к психиатрам идти? Такие «советчики» просто не знают, что психика – физиологична, и причиной нарушенного настроения могут быть реальные сбои в работе нейромедиаторов и различных отделов головного мозга.</vt:lpstr>
      <vt:lpstr>  </vt:lpstr>
      <vt:lpstr>Модель психолого-педагогического сопровождения</vt:lpstr>
      <vt:lpstr>Модель психолого-педагогического сопровождения</vt:lpstr>
      <vt:lpstr>Модель психолого-педагогического сопровождения</vt:lpstr>
      <vt:lpstr>                      Таким образом, участниками сопровождения являются как дети с ментальными нарушениями, так и их родители. В структуре модели значимое место отводится совокупности условий, необходимых для реализации комплексного психолого-педагогического сопровождения детей с ментальными нарушениями. </vt:lpstr>
      <vt:lpstr>Некоторые психолого-педагогические приемы и методы работы с ментальными нарушениями</vt:lpstr>
      <vt:lpstr>Презентация PowerPoint</vt:lpstr>
      <vt:lpstr>Модель здоровьесберегающей компетентности (психогигиена)</vt:lpstr>
      <vt:lpstr>     Ну и на конец пара интересных фактов о головном мозге: Влюблённость можно увидеть на фМРТ-снимках</vt:lpstr>
      <vt:lpstr>      Объём памяти мозга практически не ограничен</vt:lpstr>
      <vt:lpstr>Мозг работает активнее, когда мы спим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Ментальные проблемы подростков. Коррекция через психолого-педагогическое воздействие.</dc:title>
  <dc:creator>user</dc:creator>
  <cp:lastModifiedBy>user</cp:lastModifiedBy>
  <cp:revision>35</cp:revision>
  <cp:lastPrinted>2022-03-28T06:44:51Z</cp:lastPrinted>
  <dcterms:created xsi:type="dcterms:W3CDTF">2022-03-16T22:25:51Z</dcterms:created>
  <dcterms:modified xsi:type="dcterms:W3CDTF">2022-04-11T06:14:09Z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567652</vt:lpwstr>
  </property>
  <property fmtid="{D5CDD505-2E9C-101B-9397-08002B2CF9AE}" pid="3" name="NXPowerLiteSettings">
    <vt:lpwstr>F7000400038000</vt:lpwstr>
  </property>
  <property fmtid="{D5CDD505-2E9C-101B-9397-08002B2CF9AE}" pid="4" name="NXPowerLiteVersion">
    <vt:lpwstr>S9.1.4</vt:lpwstr>
  </property>
</Properties>
</file>