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5" r:id="rId3"/>
    <p:sldId id="277" r:id="rId4"/>
    <p:sldId id="276" r:id="rId5"/>
    <p:sldId id="278" r:id="rId6"/>
    <p:sldId id="281" r:id="rId7"/>
    <p:sldId id="282" r:id="rId8"/>
    <p:sldId id="289" r:id="rId9"/>
    <p:sldId id="273" r:id="rId10"/>
    <p:sldId id="283" r:id="rId11"/>
    <p:sldId id="290" r:id="rId12"/>
    <p:sldId id="284" r:id="rId13"/>
    <p:sldId id="285" r:id="rId14"/>
    <p:sldId id="291" r:id="rId15"/>
    <p:sldId id="286" r:id="rId16"/>
    <p:sldId id="292" r:id="rId17"/>
    <p:sldId id="287" r:id="rId18"/>
    <p:sldId id="288" r:id="rId19"/>
  </p:sldIdLst>
  <p:sldSz cx="9144000" cy="5143500" type="screen16x9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EB6F3A1-E87D-47EC-806E-AB224D795E98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855247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EB356546-4C10-4CFC-BADB-871B6353DE7E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17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513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8385090-AB76-4147-80B8-9F5E57C525CD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DAF819E-0E2B-4527-916C-1C58E9E5AD24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E2FC355-32DF-4F3E-BBAE-178458A4F167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EFC79A-53CD-4EB8-A67C-14908536983E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E707DB-FB2B-4ECD-9EB6-ACEF65409BD9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7BEA3C4-6466-4434-91CA-6B285B43694C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941FA1-7717-4F7E-8281-59C588B3B9A2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3181FA-14AD-4838-8BD5-1A7E59D25C7F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FDF4F37-A177-4B3A-A970-5C6A19E76D0A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98437E-9198-45B1-A188-487D41D557ED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1D4F9CD-2E17-44F5-858F-698696C85FF5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56142C0-DEE3-4CFE-9F8B-14DCD651DBBB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fld id="{7900047D-9175-49F9-8632-64865DC7E1BF}" type="datetime1">
              <a:rPr lang="ru-RU" smtClean="0"/>
              <a:pPr lvl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fld id="{3B8A1B8B-341D-4702-ABA1-2172D603D6FC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141481"/>
            <a:ext cx="8244408" cy="2430269"/>
          </a:xfrm>
          <a:scene3d>
            <a:camera prst="perspectiveFront"/>
            <a:lightRig rig="threePt" dir="t"/>
          </a:scene3d>
        </p:spPr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Формирование математических представлений в процессе интеграции образовательных областей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                                           </a:t>
            </a:r>
            <a:r>
              <a:rPr lang="ru-RU" sz="1800" dirty="0" smtClean="0">
                <a:solidFill>
                  <a:srgbClr val="002060"/>
                </a:solidFill>
              </a:rPr>
              <a:t>Подготовила:</a:t>
            </a:r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                         Соколова Татьяна Васильевна,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                                             </a:t>
            </a:r>
            <a:r>
              <a:rPr lang="ru-RU" sz="1800" dirty="0" smtClean="0">
                <a:solidFill>
                  <a:srgbClr val="002060"/>
                </a:solidFill>
              </a:rPr>
              <a:t>воспитатель группы 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компенсирующей направленности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МАДОУ </a:t>
            </a:r>
            <a:r>
              <a:rPr lang="en-US" sz="1800" dirty="0" smtClean="0">
                <a:solidFill>
                  <a:srgbClr val="002060"/>
                </a:solidFill>
              </a:rPr>
              <a:t>N</a:t>
            </a:r>
            <a:r>
              <a:rPr lang="ru-RU" sz="1800" dirty="0" smtClean="0">
                <a:solidFill>
                  <a:srgbClr val="002060"/>
                </a:solidFill>
              </a:rPr>
              <a:t> 11 «Созвездие» 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      города Дубны Московской области</a:t>
            </a:r>
            <a:endParaRPr lang="ru-RU" sz="18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464" y="2427734"/>
            <a:ext cx="3550402" cy="26114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8D6762D-423D-47C3-B1F4-C9DBBCBB5E12}"/>
              </a:ext>
            </a:extLst>
          </p:cNvPr>
          <p:cNvSpPr/>
          <p:nvPr/>
        </p:nvSpPr>
        <p:spPr>
          <a:xfrm>
            <a:off x="24377" y="0"/>
            <a:ext cx="8928992" cy="5188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 «Социально-коммуникативное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развитие». Вид деятельности: «Игровая».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делаем?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 настольно-печатные игры, игры для развития логического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мышления: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«Лиса и гуси», «Мельница», «Волки и овцы»; головоломки (на палочках и механические); логические задачи и кубики, лабиринты.</a:t>
            </a: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Игры на составление целого из частей, на воссоздание фигур-силуэтов из специальных наборов фигур; игры на передвижение.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Знакомим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с миром геометрических фигур 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помощью развивающих игр, использовать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 образовательной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детей, так и в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свободное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таким играм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относятся: 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«Формы», </a:t>
            </a:r>
            <a:endParaRPr lang="ru-RU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Геометрическая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мозаика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 «Целое из частей», «Бусы», </a:t>
            </a:r>
            <a:endParaRPr lang="ru-RU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Разложи в коробку»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533437" y="2450430"/>
            <a:ext cx="2088232" cy="290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11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83518"/>
            <a:ext cx="8640960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закрепления понятия «Величина» используем серии картинок «Посели каждое животное в домик нужного размера», «Назовите животных и насекомых от большого до самого маленького или от маленького до большого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Такие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 «Сколько не хватает?», «Весёлый 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счёт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 «Мои первые цифры», «Считаем и читаем», 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умею считать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 помогают в игровой форме учить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решать примеры на сложение и вычитание,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знакомиться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цифрами и математическими знаками,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сравнивать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 предметов, умения читать.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06"/>
          <a:stretch/>
        </p:blipFill>
        <p:spPr>
          <a:xfrm rot="5400000">
            <a:off x="6333323" y="2106571"/>
            <a:ext cx="2793522" cy="2715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F6E2235-DD7A-40FE-8F97-E9DE7A976B72}"/>
              </a:ext>
            </a:extLst>
          </p:cNvPr>
          <p:cNvSpPr/>
          <p:nvPr/>
        </p:nvSpPr>
        <p:spPr>
          <a:xfrm>
            <a:off x="107504" y="195486"/>
            <a:ext cx="892899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Bef>
                <a:spcPts val="6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 деятельности:</a:t>
            </a:r>
          </a:p>
          <a:p>
            <a:pPr indent="228600" algn="ctr">
              <a:spcBef>
                <a:spcPts val="6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«Самообслуживание и элементарный бытовой труд»</a:t>
            </a:r>
          </a:p>
          <a:p>
            <a:pPr indent="228600" algn="ctr">
              <a:spcBef>
                <a:spcPts val="6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делаем?</a:t>
            </a:r>
          </a:p>
          <a:p>
            <a:pPr indent="22860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При сервировке стола детям необходимо учесть </a:t>
            </a:r>
          </a:p>
          <a:p>
            <a:pPr indent="22860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человек, сидящих за этим столом.</a:t>
            </a:r>
          </a:p>
          <a:p>
            <a:pPr indent="22860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При уборке игрушек соотносим их размер, цвет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indent="228600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соответствии с ящиком, коробкой и т. п.,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куда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 убираются.</a:t>
            </a:r>
          </a:p>
          <a:p>
            <a:pPr indent="22860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В процессе трудовых поручений закрепляем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количественные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отношения (много, мало, больше,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столько же),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различать геометрические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фигуры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ориентироваться в пространстве и времени.</a:t>
            </a:r>
          </a:p>
          <a:p>
            <a:pPr indent="22860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Возможна разработка и реализация проектов по темам «Математический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228600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огород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 «Математика на грядке», «Большие и маленькие в природе».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92"/>
          <a:stretch/>
        </p:blipFill>
        <p:spPr>
          <a:xfrm rot="5400000">
            <a:off x="6124671" y="1100087"/>
            <a:ext cx="2736305" cy="308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90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777267F-31D0-4F86-8915-9B0DC5DC523C}"/>
              </a:ext>
            </a:extLst>
          </p:cNvPr>
          <p:cNvSpPr/>
          <p:nvPr/>
        </p:nvSpPr>
        <p:spPr>
          <a:xfrm>
            <a:off x="0" y="87475"/>
            <a:ext cx="9144000" cy="4752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 «Социально-коммуникативное развитие», «Речевое развитие». </a:t>
            </a:r>
          </a:p>
          <a:p>
            <a:pPr indent="228600"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 деятельности: «Коммуникативная».</a:t>
            </a:r>
          </a:p>
          <a:p>
            <a:pPr indent="228600"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делаем?</a:t>
            </a: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Разыгрываем ситуации для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сюжетно-ролевых      игр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«Супермаркет», «Путешествие» и др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Составляем описательные рассказы по картине.</a:t>
            </a:r>
          </a:p>
          <a:p>
            <a:pPr lvl="0" indent="228600">
              <a:lnSpc>
                <a:spcPct val="115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Заучиваем стихотворение С. Маршака 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>
              <a:lnSpc>
                <a:spcPct val="115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Веселый счет»,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учим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считалки,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загадки,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>
              <a:lnSpc>
                <a:spcPct val="115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пальчиковые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на закрепление счёта.</a:t>
            </a:r>
          </a:p>
          <a:p>
            <a:pPr indent="22860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3787" y="1779662"/>
            <a:ext cx="3091430" cy="2317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577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777267F-31D0-4F86-8915-9B0DC5DC523C}"/>
              </a:ext>
            </a:extLst>
          </p:cNvPr>
          <p:cNvSpPr/>
          <p:nvPr/>
        </p:nvSpPr>
        <p:spPr>
          <a:xfrm>
            <a:off x="-13712" y="267494"/>
            <a:ext cx="914400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>
              <a:lnSpc>
                <a:spcPct val="115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Пересказываем по схемам-опорам, обыгрываем эпизоды </a:t>
            </a:r>
          </a:p>
          <a:p>
            <a:pPr lvl="0" indent="228600">
              <a:lnSpc>
                <a:spcPct val="115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сказок с математическим содержанием: 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>
              <a:lnSpc>
                <a:spcPct val="115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Колобок»,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 медведя», 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>
              <a:lnSpc>
                <a:spcPct val="115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Два жадных медвежонка», «Теремок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 indent="228600">
              <a:lnSpc>
                <a:spcPct val="115000"/>
              </a:lnSpc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Сочиняем сказки по известным мотивам, 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«Колобок» – с геометрическими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фигурами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«Теремок» – с цветными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зверятами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«Курочка Ряба» –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пространственные отношения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7680" y="915566"/>
            <a:ext cx="3877725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696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265DD35-5C58-4591-95EE-585CCB64BD04}"/>
              </a:ext>
            </a:extLst>
          </p:cNvPr>
          <p:cNvSpPr/>
          <p:nvPr/>
        </p:nvSpPr>
        <p:spPr>
          <a:xfrm>
            <a:off x="35496" y="87474"/>
            <a:ext cx="9001000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Bef>
                <a:spcPts val="6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 «Познавательное развитие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ctr">
              <a:spcBef>
                <a:spcPts val="6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 деятельности: «Познавательно - исследовательская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ctr">
              <a:spcBef>
                <a:spcPts val="6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делаем?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Измеряем сыпучие и жидкие материалы.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 какую бутылку быстрее нальется вода?» 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переливают воду из бутылочек разной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величины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(высокая, узкая и низкая, широкая) в одинаковые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сосуды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чтобы определить объем воды.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«Сколько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ложек крупы в чашке?» 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(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кукольных, чайных, десертных, больших).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147814"/>
            <a:ext cx="2232248" cy="1913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370282"/>
            <a:ext cx="2350104" cy="197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240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265DD35-5C58-4591-95EE-585CCB64BD04}"/>
              </a:ext>
            </a:extLst>
          </p:cNvPr>
          <p:cNvSpPr/>
          <p:nvPr/>
        </p:nvSpPr>
        <p:spPr>
          <a:xfrm>
            <a:off x="35496" y="87474"/>
            <a:ext cx="9001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Используем занимательные проблемные ситуации: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Размотай ленту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 дети одновременно начинают медленно разматывать ленты, но оказывается, что одни сделали это быстрее, чем другие. Вывод: ленты разной длины. Для того, чтобы убедиться в этом, раскладывают их на полу, сравнивают.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228600">
              <a:lnSpc>
                <a:spcPct val="115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Измеряем длину или ширину заданных предметов, используя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>
              <a:lnSpc>
                <a:spcPct val="115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разные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предметы-мерки: карандаш, тетрадь, шарфик, </a:t>
            </a:r>
          </a:p>
          <a:p>
            <a:pPr lvl="0">
              <a:lnSpc>
                <a:spcPct val="115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ладонь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только потом измеряют длину (ширину)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помощи сантиметра и линейки. Дети измеряют,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считают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мерок, сравнивают.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Анализируют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делают выводы.</a:t>
            </a: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4195" y="2417194"/>
            <a:ext cx="3032301" cy="24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78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00C8F75-4075-4EEA-B7CA-96E3B281473C}"/>
              </a:ext>
            </a:extLst>
          </p:cNvPr>
          <p:cNvSpPr/>
          <p:nvPr/>
        </p:nvSpPr>
        <p:spPr>
          <a:xfrm>
            <a:off x="1115616" y="496074"/>
            <a:ext cx="676875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Интегрированный подход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реализуемый в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процессе математического развития дошкольников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обеспечит достижение готовности к школе, а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именно,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необходимый и достаточный уровень развития ребенка для успешного освоения им основной общеобразовательной программы начального общего образования, а также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интегративных качеств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личности.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225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225"/>
              </a:lnSpc>
              <a:spcAft>
                <a:spcPts val="0"/>
              </a:spcAft>
            </a:pPr>
            <a:r>
              <a:rPr lang="ru-RU" sz="105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63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48081F0E-C245-4CCC-AE2F-38AB58DF54C4}"/>
              </a:ext>
            </a:extLst>
          </p:cNvPr>
          <p:cNvSpPr/>
          <p:nvPr/>
        </p:nvSpPr>
        <p:spPr>
          <a:xfrm>
            <a:off x="2286000" y="164524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225"/>
              </a:lnSpc>
              <a:spcAft>
                <a:spcPts val="0"/>
              </a:spcAft>
            </a:pPr>
            <a:r>
              <a:rPr lang="ru-RU" sz="105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225"/>
              </a:lnSpc>
              <a:spcAft>
                <a:spcPts val="0"/>
              </a:spcAft>
            </a:pPr>
            <a:r>
              <a:rPr lang="ru-RU" sz="105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4311BA8B-F72B-44A3-8037-F0583F159C1D}"/>
              </a:ext>
            </a:extLst>
          </p:cNvPr>
          <p:cNvSpPr/>
          <p:nvPr/>
        </p:nvSpPr>
        <p:spPr>
          <a:xfrm>
            <a:off x="2286000" y="779368"/>
            <a:ext cx="4466977" cy="2131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15000"/>
              </a:lnSpc>
              <a:spcBef>
                <a:spcPct val="0"/>
              </a:spcBef>
              <a:spcAft>
                <a:spcPts val="525"/>
              </a:spcAft>
            </a:pPr>
            <a:r>
              <a:rPr lang="ru-RU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lvl="0" algn="ctr" fontAlgn="base">
              <a:lnSpc>
                <a:spcPct val="115000"/>
              </a:lnSpc>
              <a:spcBef>
                <a:spcPct val="0"/>
              </a:spcBef>
              <a:spcAft>
                <a:spcPts val="525"/>
              </a:spcAft>
            </a:pPr>
            <a:r>
              <a:rPr lang="ru-RU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lvl="0" algn="ctr" fontAlgn="base">
              <a:lnSpc>
                <a:spcPct val="115000"/>
              </a:lnSpc>
              <a:spcBef>
                <a:spcPct val="0"/>
              </a:spcBef>
              <a:spcAft>
                <a:spcPts val="525"/>
              </a:spcAft>
            </a:pPr>
            <a:r>
              <a:rPr lang="ru-RU" alt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внимание</a:t>
            </a:r>
            <a:r>
              <a:rPr lang="ru-RU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A93E42D-D1AD-4D50-976E-004AD99A4BF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93276"/>
            <a:ext cx="3051425" cy="1862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7B011B9-05B4-408D-882A-C7A1C7A6F74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1" y="3086076"/>
            <a:ext cx="4302224" cy="1979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F580E5D5-E927-4B7E-AB79-D5BB611E9B60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02" y="58216"/>
            <a:ext cx="3305962" cy="1987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3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65516"/>
            <a:ext cx="8206319" cy="3726414"/>
          </a:xfrm>
        </p:spPr>
        <p:txBody>
          <a:bodyPr>
            <a:normAutofit fontScale="90000"/>
          </a:bodyPr>
          <a:lstStyle/>
          <a:p>
            <a:pPr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ФГОС ДО требует сделать процесс овладения элементарными математическими представлениями 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привлекательным, ненавязчивым, радостным.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Основополагающий принцип развития современного дошкольного образования, предложенный Федеральным государственным образовательным стандартом –это</a:t>
            </a:r>
            <a:r>
              <a:rPr lang="ru-RU" sz="24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 интеграции образовательных областей</a:t>
            </a: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32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357504"/>
            <a:ext cx="7774270" cy="3564396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buNone/>
            </a:pPr>
            <a:r>
              <a:rPr lang="ru-RU" sz="1600" kern="150" dirty="0">
                <a:solidFill>
                  <a:srgbClr val="FF0000"/>
                </a:solidFill>
                <a:effectLst/>
                <a:latin typeface="рома"/>
                <a:ea typeface="Times New Roman"/>
                <a:cs typeface="F"/>
              </a:rPr>
              <a:t/>
            </a:r>
            <a:br>
              <a:rPr lang="ru-RU" sz="1600" kern="150" dirty="0">
                <a:solidFill>
                  <a:srgbClr val="FF0000"/>
                </a:solidFill>
                <a:effectLst/>
                <a:latin typeface="рома"/>
                <a:ea typeface="Times New Roman"/>
                <a:cs typeface="F"/>
              </a:rPr>
            </a:br>
            <a:r>
              <a:rPr lang="ru-RU" sz="1600" kern="150" dirty="0">
                <a:solidFill>
                  <a:srgbClr val="FF0000"/>
                </a:solidFill>
                <a:latin typeface="рома"/>
                <a:ea typeface="Times New Roman"/>
                <a:cs typeface="F"/>
              </a:rPr>
              <a:t/>
            </a:r>
            <a:br>
              <a:rPr lang="ru-RU" sz="1600" kern="150" dirty="0">
                <a:solidFill>
                  <a:srgbClr val="FF0000"/>
                </a:solidFill>
                <a:latin typeface="рома"/>
                <a:ea typeface="Times New Roman"/>
                <a:cs typeface="F"/>
              </a:rPr>
            </a:br>
            <a:endParaRPr lang="ru-RU" sz="1800" dirty="0">
              <a:solidFill>
                <a:srgbClr val="002060"/>
              </a:solidFill>
              <a:latin typeface="рома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10BE7C72-1A3C-4C99-BFAA-A4479F443BE3}"/>
              </a:ext>
            </a:extLst>
          </p:cNvPr>
          <p:cNvSpPr/>
          <p:nvPr/>
        </p:nvSpPr>
        <p:spPr>
          <a:xfrm>
            <a:off x="827584" y="357504"/>
            <a:ext cx="7200800" cy="42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интеграция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Интеграция – это состояние 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(или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ведущий к такому состоянию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связанности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взаимопроникновения и взаимодействия отдельных образовательных областей содержания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обеспечивающее целостность образовательного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Должна охватывать все виды деятельности.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Позволяет создать модель организации педагогического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где ребенок постигает базовые категории (часть, целое и др.) с различных точек зрения, в различных образовательных сферах.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4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E252FAD-7874-4981-8F79-621126F131BE}"/>
              </a:ext>
            </a:extLst>
          </p:cNvPr>
          <p:cNvSpPr/>
          <p:nvPr/>
        </p:nvSpPr>
        <p:spPr>
          <a:xfrm>
            <a:off x="1547664" y="141481"/>
            <a:ext cx="6264696" cy="4759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Интеграция развития математических представлений осуществляется через все образовательные области: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речевое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х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удожественно-эстетическое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физическое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55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4408C464-D123-49A6-A754-F8C3A391641E}"/>
              </a:ext>
            </a:extLst>
          </p:cNvPr>
          <p:cNvSpPr/>
          <p:nvPr/>
        </p:nvSpPr>
        <p:spPr>
          <a:xfrm>
            <a:off x="395536" y="87474"/>
            <a:ext cx="8064896" cy="5143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Встречается во всех видах детской деятельности: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50000"/>
              </a:lnSpc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28600" algn="ctr">
              <a:lnSpc>
                <a:spcPct val="150000"/>
              </a:lnSpc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коммуникативная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50000"/>
              </a:lnSpc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познавательно-исследовательская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50000"/>
              </a:lnSpc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восприятие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 и фольклора;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50000"/>
              </a:lnSpc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самообслуживание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элементарный бытовой труд;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50000"/>
              </a:lnSpc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конструирование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разного материала;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50000"/>
              </a:lnSpc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изобразительная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(рисование, лепка, аппликация)</a:t>
            </a:r>
          </a:p>
          <a:p>
            <a:pPr indent="228600" algn="ctr">
              <a:lnSpc>
                <a:spcPct val="150000"/>
              </a:lnSpc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музыкальная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д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вигательная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21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30FBEFFE-2817-4B7D-99B6-BCF5AE4D13D3}"/>
              </a:ext>
            </a:extLst>
          </p:cNvPr>
          <p:cNvSpPr/>
          <p:nvPr/>
        </p:nvSpPr>
        <p:spPr>
          <a:xfrm>
            <a:off x="107504" y="87475"/>
            <a:ext cx="885698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Необходимыми педагогическими условиями математического развития дошкольников на основе интегрированного подхода являются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spcAft>
                <a:spcPts val="0"/>
              </a:spcAft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продуманная система организованной образовательной деятельности, включающая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интегрированные занятия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ctr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рациональное совмещение различных видов деятельности 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(игровой, изобразительной, познавательной, исследовательской и др.)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 вовлечением детей в решение проблемно-игровых ситуаций, сформулированных на основе личного опыта ребенка;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ctr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активизация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познавательного интереса к математике у старших дошкольников и стремления к усвоению новых знаний.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42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43C46630-5F47-423C-AE57-61168A918328}"/>
              </a:ext>
            </a:extLst>
          </p:cNvPr>
          <p:cNvSpPr/>
          <p:nvPr/>
        </p:nvSpPr>
        <p:spPr>
          <a:xfrm>
            <a:off x="107504" y="195486"/>
            <a:ext cx="8928992" cy="4720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встречается математика?</a:t>
            </a:r>
          </a:p>
          <a:p>
            <a:pPr indent="2286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 «Физическое развитие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   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ctr"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вигательная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ctr"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делаем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Сравниваем предметы по величине 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форме.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Определяем левую и правую сторону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Ведем работу по ориентировке в пространстве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относительно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своего тела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 плоские и объемные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геометрические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фигуры, цифры,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числовые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карточки.</a:t>
            </a:r>
          </a:p>
          <a:p>
            <a:pPr marL="285750" indent="-285750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Font typeface="Arial" panose="020B0604020202020204" pitchFamily="34" charset="0"/>
              <a:buChar char="•"/>
            </a:pPr>
            <a:endParaRPr lang="ru-RU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689725" y="1707429"/>
            <a:ext cx="3274538" cy="341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1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11508"/>
            <a:ext cx="8640960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 карточки с изображением времен года и частей суток.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считалочки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(количественный </a:t>
            </a:r>
          </a:p>
          <a:p>
            <a:pPr>
              <a:lnSpc>
                <a:spcPct val="115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и порядковый счет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Рассчитываемся по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порядку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(первый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второй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т.д.).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Отсчитываем количество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пойманных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игроков (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подвижных играх,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перенесенных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предметов (в эстафетах).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Играем в подвижные игры 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математического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содержания 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«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Попади в круг», «Найди себе пару», «Классы», «Сделай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фигуру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 «Эстафеты парами», «Чья команда забросит больше мячей в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корзину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Проводим физкультурно-математические досуги «В стане Геометрии».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771550"/>
            <a:ext cx="3960440" cy="27912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E6201279-5310-45BB-94D9-52A929223CC5}"/>
              </a:ext>
            </a:extLst>
          </p:cNvPr>
          <p:cNvSpPr/>
          <p:nvPr/>
        </p:nvSpPr>
        <p:spPr>
          <a:xfrm>
            <a:off x="107504" y="87475"/>
            <a:ext cx="9036496" cy="514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деятельности: «Музыкальная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indent="228600" algn="ctr">
              <a:lnSpc>
                <a:spcPct val="115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делаем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освоении ритма танца осваиваем счет.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Развиваем пространственную координацию. Для этого воспитателем совместно с детьми осуществляется вербализация математических знаний, например фразами «две ноги и две руки», «встать парами», «выполняем движения под музыку в такт: раз, два, три, раз,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три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»; «встаем в круг» и др.  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 математические песни.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Это положенные на музыку считалки;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песенки-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определения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для геометрических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фигур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геометрических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понятий.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Песенки о временных 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отношениях (сутках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неделе, месяце, годе, временах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года)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 пространственных 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отношениях (метре, сантиметре) и т.д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723105" y="2148837"/>
            <a:ext cx="2106502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54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729</TotalTime>
  <Words>145</Words>
  <Application>Microsoft Office PowerPoint</Application>
  <PresentationFormat>Экран (16:9)</PresentationFormat>
  <Paragraphs>144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Формирование математических представлений в процессе интеграции образовательных областей                                                 Подготовила:                                               Соколова Татьяна Васильевна,                                               воспитатель группы                                                     компенсирующей направленности                                                   МАДОУ N 11 «Созвездие»                                                     города Дубны Московской области</vt:lpstr>
      <vt:lpstr>ФГОС ДО требует сделать процесс овладения элементарными математическими представлениями привлекательным, ненавязчивым, радостным.  Основополагающий принцип развития современного дошкольного образования, предложенный Федеральным государственным образовательным стандартом –это принцип интеграции образовательных областей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по развитию коммутативно-речевой активности  младших дошкольников</dc:title>
  <dc:creator>Влад</dc:creator>
  <cp:lastModifiedBy>HP</cp:lastModifiedBy>
  <cp:revision>65</cp:revision>
  <dcterms:modified xsi:type="dcterms:W3CDTF">2022-04-11T17:35:01Z</dcterms:modified>
</cp:coreProperties>
</file>