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7" r:id="rId1"/>
    <p:sldMasterId id="2147484248" r:id="rId2"/>
    <p:sldMasterId id="2147484261" r:id="rId3"/>
    <p:sldMasterId id="2147484274" r:id="rId4"/>
  </p:sldMasterIdLst>
  <p:notesMasterIdLst>
    <p:notesMasterId r:id="rId27"/>
  </p:notesMasterIdLst>
  <p:sldIdLst>
    <p:sldId id="286" r:id="rId5"/>
    <p:sldId id="302" r:id="rId6"/>
    <p:sldId id="303" r:id="rId7"/>
    <p:sldId id="304" r:id="rId8"/>
    <p:sldId id="408" r:id="rId9"/>
    <p:sldId id="305" r:id="rId10"/>
    <p:sldId id="306" r:id="rId11"/>
    <p:sldId id="309" r:id="rId12"/>
    <p:sldId id="310" r:id="rId13"/>
    <p:sldId id="311" r:id="rId14"/>
    <p:sldId id="409" r:id="rId15"/>
    <p:sldId id="312" r:id="rId16"/>
    <p:sldId id="315" r:id="rId17"/>
    <p:sldId id="317" r:id="rId18"/>
    <p:sldId id="318" r:id="rId19"/>
    <p:sldId id="320" r:id="rId20"/>
    <p:sldId id="321" r:id="rId21"/>
    <p:sldId id="410" r:id="rId22"/>
    <p:sldId id="329" r:id="rId23"/>
    <p:sldId id="411" r:id="rId24"/>
    <p:sldId id="412" r:id="rId25"/>
    <p:sldId id="298" r:id="rId26"/>
  </p:sldIdLst>
  <p:sldSz cx="9144000" cy="5715000" type="screen16x10"/>
  <p:notesSz cx="6858000" cy="9144000"/>
  <p:custDataLst>
    <p:tags r:id="rId28"/>
  </p:custDataLst>
  <p:defaultTextStyle>
    <a:defPPr>
      <a:defRPr lang="uk-U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1C1C"/>
    <a:srgbClr val="33333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69" autoAdjust="0"/>
  </p:normalViewPr>
  <p:slideViewPr>
    <p:cSldViewPr snapToGrid="0">
      <p:cViewPr>
        <p:scale>
          <a:sx n="100" d="100"/>
          <a:sy n="100" d="100"/>
        </p:scale>
        <p:origin x="-1860" y="-60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80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DB6DD6-E072-4CBD-AF4E-AB8E5A33E24A}" type="doc">
      <dgm:prSet loTypeId="urn:microsoft.com/office/officeart/2005/8/layout/hProcess9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/>
        </a:p>
      </dgm:t>
    </dgm:pt>
    <dgm:pt modelId="{B50E428A-681A-41BD-88D4-F89E96784175}" type="parTrans" cxnId="{8A95F073-3BDB-4454-BBF6-01B076B24607}">
      <dgm:prSet/>
      <dgm:spPr/>
      <dgm:t>
        <a:bodyPr/>
        <a:lstStyle/>
        <a:p>
          <a:endParaRPr lang="ru-RU"/>
        </a:p>
      </dgm:t>
    </dgm:pt>
    <dgm:pt modelId="{F720EE69-DC11-4653-ADF5-C260733CA7A8}">
      <dgm:prSet phldrT="[Текст]"/>
      <dgm:spPr>
        <a:solidFill>
          <a:srgbClr val="C00000"/>
        </a:solidFill>
      </dgm:spPr>
      <dgm:t>
        <a:bodyPr/>
        <a:lstStyle/>
        <a:p>
          <a:pPr>
            <a:spcAft>
              <a:spcPct val="0"/>
            </a:spcAft>
          </a:pPr>
          <a:r>
            <a:rPr lang="ru-RU" b="1">
              <a:latin typeface="Calibri" pitchFamily="34" charset="0"/>
              <a:cs typeface="Calibri" pitchFamily="34" charset="0"/>
            </a:rPr>
            <a:t>Оценка условий воспитательного процесса </a:t>
          </a:r>
        </a:p>
      </dgm:t>
    </dgm:pt>
    <dgm:pt modelId="{B72D1336-0104-43EF-B7F5-EB50433AF8CE}" type="sibTrans" cxnId="{8A95F073-3BDB-4454-BBF6-01B076B24607}">
      <dgm:prSet/>
      <dgm:spPr/>
      <dgm:t>
        <a:bodyPr/>
        <a:lstStyle/>
        <a:p>
          <a:endParaRPr lang="ru-RU"/>
        </a:p>
      </dgm:t>
    </dgm:pt>
    <dgm:pt modelId="{1384991F-9C5A-4E72-8AE4-BBA5230240CE}" type="parTrans" cxnId="{2A19E0C4-50EA-4567-95B0-B7133B926C9D}">
      <dgm:prSet/>
      <dgm:spPr/>
      <dgm:t>
        <a:bodyPr/>
        <a:lstStyle/>
        <a:p>
          <a:endParaRPr lang="ru-RU"/>
        </a:p>
      </dgm:t>
    </dgm:pt>
    <dgm:pt modelId="{7CCF4BBB-D280-4E09-9D3A-F874E1F4AC2F}">
      <dgm:prSet phldrT="[Текст]"/>
      <dgm:spPr>
        <a:solidFill>
          <a:srgbClr val="C00000"/>
        </a:solidFill>
        <a:ln>
          <a:solidFill>
            <a:srgbClr val="CC0000"/>
          </a:solidFill>
        </a:ln>
      </dgm:spPr>
      <dgm:t>
        <a:bodyPr/>
        <a:lstStyle/>
        <a:p>
          <a:pPr>
            <a:spcAft>
              <a:spcPct val="0"/>
            </a:spcAft>
          </a:pPr>
          <a:r>
            <a:rPr lang="ru-RU" b="1">
              <a:latin typeface="Calibri" pitchFamily="34" charset="0"/>
              <a:cs typeface="Calibri" pitchFamily="34" charset="0"/>
            </a:rPr>
            <a:t>Оценка качества педагогической деятельности по решению воспитательных задач</a:t>
          </a:r>
        </a:p>
      </dgm:t>
    </dgm:pt>
    <dgm:pt modelId="{899EC129-F21D-47A5-B147-431F081FC1C7}" type="sibTrans" cxnId="{2A19E0C4-50EA-4567-95B0-B7133B926C9D}">
      <dgm:prSet/>
      <dgm:spPr/>
      <dgm:t>
        <a:bodyPr/>
        <a:lstStyle/>
        <a:p>
          <a:endParaRPr lang="ru-RU"/>
        </a:p>
      </dgm:t>
    </dgm:pt>
    <dgm:pt modelId="{E03B24AC-F51D-42DA-A306-6CFBA993A1D6}" type="parTrans" cxnId="{7B861051-E657-4C98-A1D7-D9EEE46A1EA1}">
      <dgm:prSet/>
      <dgm:spPr/>
      <dgm:t>
        <a:bodyPr/>
        <a:lstStyle/>
        <a:p>
          <a:endParaRPr lang="ru-RU"/>
        </a:p>
      </dgm:t>
    </dgm:pt>
    <dgm:pt modelId="{503288E6-FE3C-433C-AAF6-1E2E0FEFDD74}">
      <dgm:prSet phldrT="[Текст]"/>
      <dgm:spPr>
        <a:solidFill>
          <a:srgbClr val="C00000"/>
        </a:solidFill>
      </dgm:spPr>
      <dgm:t>
        <a:bodyPr/>
        <a:lstStyle/>
        <a:p>
          <a:pPr>
            <a:spcAft>
              <a:spcPct val="0"/>
            </a:spcAft>
          </a:pPr>
          <a:r>
            <a:rPr lang="ru-RU" b="1">
              <a:latin typeface="Calibri" pitchFamily="34" charset="0"/>
              <a:cs typeface="Calibri" pitchFamily="34" charset="0"/>
            </a:rPr>
            <a:t>Оценка результата воспитательной работы (степень достижения детьми планируемых результатов)</a:t>
          </a:r>
        </a:p>
      </dgm:t>
    </dgm:pt>
    <dgm:pt modelId="{C78CE730-AEC2-4E09-8EDF-8F97E3F75EDB}" type="sibTrans" cxnId="{7B861051-E657-4C98-A1D7-D9EEE46A1EA1}">
      <dgm:prSet/>
      <dgm:spPr/>
      <dgm:t>
        <a:bodyPr/>
        <a:lstStyle/>
        <a:p>
          <a:endParaRPr lang="ru-RU"/>
        </a:p>
      </dgm:t>
    </dgm:pt>
    <dgm:pt modelId="{F948DCF6-6EFC-4D56-9567-4A6582ACC83E}" type="pres">
      <dgm:prSet presAssocID="{51DB6DD6-E072-4CBD-AF4E-AB8E5A33E24A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/>
        </a:p>
      </dgm:t>
    </dgm:pt>
    <dgm:pt modelId="{34021E26-55FD-40B3-B5EC-32015E7C97D1}" type="pres">
      <dgm:prSet presAssocID="{51DB6DD6-E072-4CBD-AF4E-AB8E5A33E24A}" presName="arrow" presStyleLbl="bgShp" presStyleIdx="0" presStyleCn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/>
        </a:p>
      </dgm:t>
    </dgm:pt>
    <dgm:pt modelId="{DF3323BF-E635-482A-B21E-0281AE8EC155}" type="pres">
      <dgm:prSet presAssocID="{51DB6DD6-E072-4CBD-AF4E-AB8E5A33E24A}" presName="linearProcess" presStyleCnt="0"/>
      <dgm:spPr/>
      <dgm:t>
        <a:bodyPr/>
        <a:lstStyle/>
        <a:p>
          <a:endParaRPr/>
        </a:p>
      </dgm:t>
    </dgm:pt>
    <dgm:pt modelId="{227133FE-D94B-487E-B8AF-DF749E83E166}" type="pres">
      <dgm:prSet presAssocID="{F720EE69-DC11-4653-ADF5-C260733CA7A8}" presName="textNode" presStyleLbl="node1" presStyleIdx="0" presStyleCnt="3" custScaleX="873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D3557-E6D9-4EB8-84C0-72221C1131BF}" type="pres">
      <dgm:prSet presAssocID="{B72D1336-0104-43EF-B7F5-EB50433AF8CE}" presName="sibTrans" presStyleCnt="0"/>
      <dgm:spPr/>
      <dgm:t>
        <a:bodyPr/>
        <a:lstStyle/>
        <a:p>
          <a:endParaRPr/>
        </a:p>
      </dgm:t>
    </dgm:pt>
    <dgm:pt modelId="{E8BB4A33-0ECC-4B63-B53B-757F3E83CF88}" type="pres">
      <dgm:prSet presAssocID="{7CCF4BBB-D280-4E09-9D3A-F874E1F4AC2F}" presName="textNode" presStyleLbl="node1" presStyleIdx="1" presStyleCnt="3" custScaleX="908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1C958-FB5F-427E-A74D-C761CB9A4E33}" type="pres">
      <dgm:prSet presAssocID="{899EC129-F21D-47A5-B147-431F081FC1C7}" presName="sibTrans" presStyleCnt="0"/>
      <dgm:spPr/>
      <dgm:t>
        <a:bodyPr/>
        <a:lstStyle/>
        <a:p>
          <a:endParaRPr/>
        </a:p>
      </dgm:t>
    </dgm:pt>
    <dgm:pt modelId="{2DB7DB50-A513-4182-939F-B9B358621BCF}" type="pres">
      <dgm:prSet presAssocID="{503288E6-FE3C-433C-AAF6-1E2E0FEFDD74}" presName="textNode" presStyleLbl="node1" presStyleIdx="2" presStyleCnt="3" custScaleX="1119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7913B0-C619-4BCE-A1FC-CFACE612C68F}" type="presOf" srcId="{7CCF4BBB-D280-4E09-9D3A-F874E1F4AC2F}" destId="{E8BB4A33-0ECC-4B63-B53B-757F3E83CF88}" srcOrd="0" destOrd="0" presId="urn:microsoft.com/office/officeart/2005/8/layout/hProcess9"/>
    <dgm:cxn modelId="{D04DD501-2D65-42B2-AD31-824E652FAE6A}" type="presOf" srcId="{51DB6DD6-E072-4CBD-AF4E-AB8E5A33E24A}" destId="{F948DCF6-6EFC-4D56-9567-4A6582ACC83E}" srcOrd="0" destOrd="0" presId="urn:microsoft.com/office/officeart/2005/8/layout/hProcess9"/>
    <dgm:cxn modelId="{7BF06A15-6D4F-441E-8F53-D26DA137F2C5}" type="presOf" srcId="{F720EE69-DC11-4653-ADF5-C260733CA7A8}" destId="{227133FE-D94B-487E-B8AF-DF749E83E166}" srcOrd="0" destOrd="0" presId="urn:microsoft.com/office/officeart/2005/8/layout/hProcess9"/>
    <dgm:cxn modelId="{8A95F073-3BDB-4454-BBF6-01B076B24607}" srcId="{51DB6DD6-E072-4CBD-AF4E-AB8E5A33E24A}" destId="{F720EE69-DC11-4653-ADF5-C260733CA7A8}" srcOrd="0" destOrd="0" parTransId="{B50E428A-681A-41BD-88D4-F89E96784175}" sibTransId="{B72D1336-0104-43EF-B7F5-EB50433AF8CE}"/>
    <dgm:cxn modelId="{7B861051-E657-4C98-A1D7-D9EEE46A1EA1}" srcId="{51DB6DD6-E072-4CBD-AF4E-AB8E5A33E24A}" destId="{503288E6-FE3C-433C-AAF6-1E2E0FEFDD74}" srcOrd="2" destOrd="0" parTransId="{E03B24AC-F51D-42DA-A306-6CFBA993A1D6}" sibTransId="{C78CE730-AEC2-4E09-8EDF-8F97E3F75EDB}"/>
    <dgm:cxn modelId="{2A19E0C4-50EA-4567-95B0-B7133B926C9D}" srcId="{51DB6DD6-E072-4CBD-AF4E-AB8E5A33E24A}" destId="{7CCF4BBB-D280-4E09-9D3A-F874E1F4AC2F}" srcOrd="1" destOrd="0" parTransId="{1384991F-9C5A-4E72-8AE4-BBA5230240CE}" sibTransId="{899EC129-F21D-47A5-B147-431F081FC1C7}"/>
    <dgm:cxn modelId="{4B433EEC-B6B8-41B9-A7AB-3A0B4073AD36}" type="presOf" srcId="{503288E6-FE3C-433C-AAF6-1E2E0FEFDD74}" destId="{2DB7DB50-A513-4182-939F-B9B358621BCF}" srcOrd="0" destOrd="0" presId="urn:microsoft.com/office/officeart/2005/8/layout/hProcess9"/>
    <dgm:cxn modelId="{486F1A22-316E-4617-8706-C5C0E7987F58}" type="presParOf" srcId="{F948DCF6-6EFC-4D56-9567-4A6582ACC83E}" destId="{34021E26-55FD-40B3-B5EC-32015E7C97D1}" srcOrd="0" destOrd="0" presId="urn:microsoft.com/office/officeart/2005/8/layout/hProcess9"/>
    <dgm:cxn modelId="{A5B1EF1A-4129-424C-B307-54A3D264FEB2}" type="presParOf" srcId="{F948DCF6-6EFC-4D56-9567-4A6582ACC83E}" destId="{DF3323BF-E635-482A-B21E-0281AE8EC155}" srcOrd="1" destOrd="0" presId="urn:microsoft.com/office/officeart/2005/8/layout/hProcess9"/>
    <dgm:cxn modelId="{698BAC9B-BF6A-41E5-8EEC-3E5546122C54}" type="presParOf" srcId="{DF3323BF-E635-482A-B21E-0281AE8EC155}" destId="{227133FE-D94B-487E-B8AF-DF749E83E166}" srcOrd="0" destOrd="0" presId="urn:microsoft.com/office/officeart/2005/8/layout/hProcess9"/>
    <dgm:cxn modelId="{9A43072E-DAB9-47AA-95B5-51341BC69335}" type="presParOf" srcId="{DF3323BF-E635-482A-B21E-0281AE8EC155}" destId="{C79D3557-E6D9-4EB8-84C0-72221C1131BF}" srcOrd="1" destOrd="0" presId="urn:microsoft.com/office/officeart/2005/8/layout/hProcess9"/>
    <dgm:cxn modelId="{AA4F98C8-3174-4DDC-9316-D9F9EFAAE5F4}" type="presParOf" srcId="{DF3323BF-E635-482A-B21E-0281AE8EC155}" destId="{E8BB4A33-0ECC-4B63-B53B-757F3E83CF88}" srcOrd="2" destOrd="0" presId="urn:microsoft.com/office/officeart/2005/8/layout/hProcess9"/>
    <dgm:cxn modelId="{EFEDD067-99C0-43A4-A062-3895A0BDEFC3}" type="presParOf" srcId="{DF3323BF-E635-482A-B21E-0281AE8EC155}" destId="{40B1C958-FB5F-427E-A74D-C761CB9A4E33}" srcOrd="3" destOrd="0" presId="urn:microsoft.com/office/officeart/2005/8/layout/hProcess9"/>
    <dgm:cxn modelId="{2C2E8053-B8E2-4416-9E69-0809B6CF9A6C}" type="presParOf" srcId="{DF3323BF-E635-482A-B21E-0281AE8EC155}" destId="{2DB7DB50-A513-4182-939F-B9B358621BC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021E26-55FD-40B3-B5EC-32015E7C97D1}">
      <dsp:nvSpPr>
        <dsp:cNvPr id="0" name=""/>
        <dsp:cNvSpPr/>
      </dsp:nvSpPr>
      <dsp:spPr>
        <a:xfrm>
          <a:off x="605789" y="0"/>
          <a:ext cx="6865620" cy="3852841"/>
        </a:xfrm>
        <a:prstGeom prst="rightArrow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  <a:scene3d>
          <a:camera prst="orthographicFront"/>
          <a:lightRig rig="flat" dir="t"/>
        </a:scene3d>
        <a:sp3d z="-190500" extrusionH="127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227133FE-D94B-487E-B8AF-DF749E83E166}">
      <dsp:nvSpPr>
        <dsp:cNvPr id="0" name=""/>
        <dsp:cNvSpPr/>
      </dsp:nvSpPr>
      <dsp:spPr>
        <a:xfrm>
          <a:off x="132120" y="1155852"/>
          <a:ext cx="2271279" cy="1541136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600" b="1" kern="1200">
              <a:latin typeface="Calibri" pitchFamily="34" charset="0"/>
              <a:cs typeface="Calibri" pitchFamily="34" charset="0"/>
            </a:rPr>
            <a:t>Оценка условий воспитательного процесса </a:t>
          </a:r>
        </a:p>
      </dsp:txBody>
      <dsp:txXfrm>
        <a:off x="207352" y="1231084"/>
        <a:ext cx="2120815" cy="1390672"/>
      </dsp:txXfrm>
    </dsp:sp>
    <dsp:sp modelId="{E8BB4A33-0ECC-4B63-B53B-757F3E83CF88}">
      <dsp:nvSpPr>
        <dsp:cNvPr id="0" name=""/>
        <dsp:cNvSpPr/>
      </dsp:nvSpPr>
      <dsp:spPr>
        <a:xfrm>
          <a:off x="2537889" y="1155852"/>
          <a:ext cx="2362144" cy="1541136"/>
        </a:xfrm>
        <a:prstGeom prst="roundRect">
          <a:avLst/>
        </a:prstGeom>
        <a:solidFill>
          <a:srgbClr val="C00000"/>
        </a:solidFill>
        <a:ln>
          <a:solidFill>
            <a:srgbClr val="CC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600" b="1" kern="1200">
              <a:latin typeface="Calibri" pitchFamily="34" charset="0"/>
              <a:cs typeface="Calibri" pitchFamily="34" charset="0"/>
            </a:rPr>
            <a:t>Оценка качества педагогической деятельности по решению воспитательных задач</a:t>
          </a:r>
        </a:p>
      </dsp:txBody>
      <dsp:txXfrm>
        <a:off x="2613121" y="1231084"/>
        <a:ext cx="2211680" cy="1390672"/>
      </dsp:txXfrm>
    </dsp:sp>
    <dsp:sp modelId="{2DB7DB50-A513-4182-939F-B9B358621BCF}">
      <dsp:nvSpPr>
        <dsp:cNvPr id="0" name=""/>
        <dsp:cNvSpPr/>
      </dsp:nvSpPr>
      <dsp:spPr>
        <a:xfrm>
          <a:off x="5034522" y="1155852"/>
          <a:ext cx="2910556" cy="1541136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0"/>
            </a:spcAft>
          </a:pPr>
          <a:r>
            <a:rPr lang="ru-RU" sz="1600" b="1" kern="1200">
              <a:latin typeface="Calibri" pitchFamily="34" charset="0"/>
              <a:cs typeface="Calibri" pitchFamily="34" charset="0"/>
            </a:rPr>
            <a:t>Оценка результата воспитательной работы (степень достижения детьми планируемых результатов)</a:t>
          </a:r>
        </a:p>
      </dsp:txBody>
      <dsp:txXfrm>
        <a:off x="5109754" y="1231084"/>
        <a:ext cx="2760092" cy="1390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/>
              </a:defRPr>
            </a:lvl1pPr>
          </a:lstStyle>
          <a:p>
            <a:pPr>
              <a:defRPr/>
            </a:pPr>
            <a:fld id="{02588546-F6E0-4F47-9288-FBD15636F557}" type="datetimeFigureOut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/>
              </a:defRPr>
            </a:lvl1pPr>
          </a:lstStyle>
          <a:p>
            <a:pPr>
              <a:defRPr/>
            </a:pPr>
            <a:fld id="{6F4FFE51-85E7-43D3-9518-EEB47F939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799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E79F-2D4B-4498-B59E-7FA38A999982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F54B-8277-46D7-A963-20A418CF4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06133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BD4EE-0903-4E12-A300-66DDA308CB14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AEC2-BA95-4426-A5FC-47E7700D5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11308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F4AA6-6FB8-464D-94B6-668AB37CE1CD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1F599-2D64-4D88-8851-BE447A3D7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264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510B-224B-476F-B79C-5C3DC30E5DDB}" type="datetime1">
              <a:rPr lang="ru-RU" smtClean="0">
                <a:solidFill>
                  <a:srgbClr val="696464"/>
                </a:solidFill>
              </a:rPr>
              <a:t>25.08.2021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63614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E79F-2D4B-4498-B59E-7FA38A99998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F54B-8277-46D7-A963-20A418CF402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44390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CD85D-9563-4D5F-B7D2-E8C2564A6D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DE1D2-C5A5-4168-A81C-709028DCC8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71905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8458-526C-4C47-B94F-C6ED6968493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2733-DDC9-4D2C-9391-8B2468EE1D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89509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143A-BC74-4BD6-A4A0-33B098BE6AE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F4D8-BF19-4632-8329-75CD97BE0D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48734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ED05-7D8F-45BF-9EA1-EA66FA309E3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43697-2B08-4108-8239-AC4B6D6C9F1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0058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C8DFB-27C2-4EE7-850D-F25C067271D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7BC3C-820F-4E33-866C-F9EC66BBAC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80736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518EA-C125-4FA2-81D3-F5F3669694A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D4A8B-4B42-4668-8B91-02ACA9EB8A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7268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CD85D-9563-4D5F-B7D2-E8C2564A6DFE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DE1D2-C5A5-4168-A81C-709028DCC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819380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D421-9DD3-402B-80D3-E17EC7626E2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B3B4A-46F8-45F3-9B8A-60E7869253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24624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3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63826-2F42-4FF1-BD51-2311CED6414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AC26-15AA-4D2B-997C-29D2A6E2B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41027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BD4EE-0903-4E12-A300-66DDA308CB1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AEC2-BA95-4426-A5FC-47E7700D56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12372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F4AA6-6FB8-464D-94B6-668AB37CE1C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1F599-2D64-4D88-8851-BE447A3D79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93988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510B-224B-476F-B79C-5C3DC30E5DDB}" type="datetime1">
              <a:rPr lang="ru-RU" smtClean="0">
                <a:solidFill>
                  <a:srgbClr val="696464"/>
                </a:solidFill>
              </a:rPr>
              <a:pPr/>
              <a:t>25.08.2021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69222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E79F-2D4B-4498-B59E-7FA38A99998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F54B-8277-46D7-A963-20A418CF402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07446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CD85D-9563-4D5F-B7D2-E8C2564A6D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DE1D2-C5A5-4168-A81C-709028DCC8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9452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8458-526C-4C47-B94F-C6ED6968493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2733-DDC9-4D2C-9391-8B2468EE1D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01526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143A-BC74-4BD6-A4A0-33B098BE6AE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F4D8-BF19-4632-8329-75CD97BE0D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0472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ED05-7D8F-45BF-9EA1-EA66FA309E3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43697-2B08-4108-8239-AC4B6D6C9F1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86725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8458-526C-4C47-B94F-C6ED69684932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2733-DDC9-4D2C-9391-8B2468EE1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301264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C8DFB-27C2-4EE7-850D-F25C067271D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7BC3C-820F-4E33-866C-F9EC66BBAC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715603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518EA-C125-4FA2-81D3-F5F3669694A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D4A8B-4B42-4668-8B91-02ACA9EB8A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87934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D421-9DD3-402B-80D3-E17EC7626E2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B3B4A-46F8-45F3-9B8A-60E7869253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0444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3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63826-2F42-4FF1-BD51-2311CED6414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AC26-15AA-4D2B-997C-29D2A6E2B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7377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BD4EE-0903-4E12-A300-66DDA308CB1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AEC2-BA95-4426-A5FC-47E7700D56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4853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F4AA6-6FB8-464D-94B6-668AB37CE1C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1F599-2D64-4D88-8851-BE447A3D79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19248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510B-224B-476F-B79C-5C3DC30E5DDB}" type="datetime1">
              <a:rPr lang="ru-RU" smtClean="0">
                <a:solidFill>
                  <a:srgbClr val="696464"/>
                </a:solidFill>
              </a:rPr>
              <a:pPr/>
              <a:t>25.08.2021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62413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6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DE79F-2D4B-4498-B59E-7FA38A99998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2F54B-8277-46D7-A963-20A418CF402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24855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CD85D-9563-4D5F-B7D2-E8C2564A6DF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DE1D2-C5A5-4168-A81C-709028DCC8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12786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8458-526C-4C47-B94F-C6ED6968493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2733-DDC9-4D2C-9391-8B2468EE1D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9471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143A-BC74-4BD6-A4A0-33B098BE6AE9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F4D8-BF19-4632-8329-75CD97BE0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117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143A-BC74-4BD6-A4A0-33B098BE6AE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2F4D8-BF19-4632-8329-75CD97BE0DD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34501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ED05-7D8F-45BF-9EA1-EA66FA309E3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43697-2B08-4108-8239-AC4B6D6C9F1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78222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C8DFB-27C2-4EE7-850D-F25C067271D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7BC3C-820F-4E33-866C-F9EC66BBAC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81938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518EA-C125-4FA2-81D3-F5F3669694A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D4A8B-4B42-4668-8B91-02ACA9EB8AE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9954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D421-9DD3-402B-80D3-E17EC7626E2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B3B4A-46F8-45F3-9B8A-60E7869253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70292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3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63826-2F42-4FF1-BD51-2311CED6414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AC26-15AA-4D2B-997C-29D2A6E2B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28827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BD4EE-0903-4E12-A300-66DDA308CB14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AEC2-BA95-4426-A5FC-47E7700D56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27502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F4AA6-6FB8-464D-94B6-668AB37CE1C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1F599-2D64-4D88-8851-BE447A3D79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74767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510B-224B-476F-B79C-5C3DC30E5DDB}" type="datetime1">
              <a:rPr lang="ru-RU" smtClean="0">
                <a:solidFill>
                  <a:srgbClr val="696464"/>
                </a:solidFill>
              </a:rPr>
              <a:pPr/>
              <a:t>25.08.2021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18640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7ED05-7D8F-45BF-9EA1-EA66FA309E32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43697-2B08-4108-8239-AC4B6D6C9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26044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C8DFB-27C2-4EE7-850D-F25C067271D3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7BC3C-820F-4E33-866C-F9EC66BBA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99092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518EA-C125-4FA2-81D3-F5F3669694A1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D4A8B-4B42-4668-8B91-02ACA9EB8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4812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4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8D421-9DD3-402B-80D3-E17EC7626E2E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B3B4A-46F8-45F3-9B8A-60E786925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5345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3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63826-2F42-4FF1-BD51-2311CED6414D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AC26-15AA-4D2B-997C-29D2A6E2B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72304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864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5A46258E-A7CE-4C00-91C3-8FA2E5052DF2}" type="datetime1">
              <a:rPr lang="ru-RU"/>
              <a:pPr>
                <a:defRPr/>
              </a:pPr>
              <a:t>25.08.2021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r>
              <a:rPr lang="ru-RU"/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B2378B21-CD31-4FA1-A62B-B68433150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e-Obr_CMYK_BlackText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5425" y="215637"/>
            <a:ext cx="1879600" cy="57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6" r:id="rId1"/>
    <p:sldLayoutId id="2147484237" r:id="rId2"/>
    <p:sldLayoutId id="2147484238" r:id="rId3"/>
    <p:sldLayoutId id="2147484239" r:id="rId4"/>
    <p:sldLayoutId id="2147484240" r:id="rId5"/>
    <p:sldLayoutId id="2147484241" r:id="rId6"/>
    <p:sldLayoutId id="2147484242" r:id="rId7"/>
    <p:sldLayoutId id="2147484243" r:id="rId8"/>
    <p:sldLayoutId id="2147484244" r:id="rId9"/>
    <p:sldLayoutId id="2147484245" r:id="rId10"/>
    <p:sldLayoutId id="2147484246" r:id="rId11"/>
    <p:sldLayoutId id="2147484247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864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5A46258E-A7CE-4C00-91C3-8FA2E5052DF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B2378B21-CD31-4FA1-A62B-B68433150C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Рисунок 6" descr="e-Obr_CMYK_BlackText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5425" y="215637"/>
            <a:ext cx="1879600" cy="57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631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9" r:id="rId1"/>
    <p:sldLayoutId id="2147484250" r:id="rId2"/>
    <p:sldLayoutId id="2147484251" r:id="rId3"/>
    <p:sldLayoutId id="2147484252" r:id="rId4"/>
    <p:sldLayoutId id="2147484253" r:id="rId5"/>
    <p:sldLayoutId id="2147484254" r:id="rId6"/>
    <p:sldLayoutId id="2147484255" r:id="rId7"/>
    <p:sldLayoutId id="2147484256" r:id="rId8"/>
    <p:sldLayoutId id="2147484257" r:id="rId9"/>
    <p:sldLayoutId id="2147484258" r:id="rId10"/>
    <p:sldLayoutId id="2147484259" r:id="rId11"/>
    <p:sldLayoutId id="21474842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864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5A46258E-A7CE-4C00-91C3-8FA2E5052DF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B2378B21-CD31-4FA1-A62B-B68433150C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Рисунок 6" descr="e-Obr_CMYK_BlackText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5425" y="215637"/>
            <a:ext cx="1879600" cy="57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66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2" r:id="rId1"/>
    <p:sldLayoutId id="2147484263" r:id="rId2"/>
    <p:sldLayoutId id="2147484264" r:id="rId3"/>
    <p:sldLayoutId id="2147484265" r:id="rId4"/>
    <p:sldLayoutId id="2147484266" r:id="rId5"/>
    <p:sldLayoutId id="2147484267" r:id="rId6"/>
    <p:sldLayoutId id="2147484268" r:id="rId7"/>
    <p:sldLayoutId id="2147484269" r:id="rId8"/>
    <p:sldLayoutId id="2147484270" r:id="rId9"/>
    <p:sldLayoutId id="2147484271" r:id="rId10"/>
    <p:sldLayoutId id="2147484272" r:id="rId11"/>
    <p:sldLayoutId id="2147484273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28864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333501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5A46258E-A7CE-4C00-91C3-8FA2E5052DF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25.08.2021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60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лого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6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/>
              </a:defRPr>
            </a:lvl1pPr>
          </a:lstStyle>
          <a:p>
            <a:pPr>
              <a:defRPr/>
            </a:pPr>
            <a:fld id="{B2378B21-CD31-4FA1-A62B-B68433150C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Рисунок 6" descr="e-Obr_CMYK_BlackText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5425" y="215637"/>
            <a:ext cx="1879600" cy="57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344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3" r:id="rId9"/>
    <p:sldLayoutId id="2147484284" r:id="rId10"/>
    <p:sldLayoutId id="2147484285" r:id="rId11"/>
    <p:sldLayoutId id="2147484286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1828800" y="3037418"/>
            <a:ext cx="6230938" cy="2191807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r>
              <a:rPr lang="ru-RU" sz="1400" b="1" dirty="0" smtClean="0">
                <a:latin typeface="+mn-lt"/>
                <a:ea typeface="Calibri"/>
                <a:cs typeface="Times New Roman"/>
              </a:rPr>
              <a:t>Муниципальное автономное дошкольное образовательное учреждение</a:t>
            </a:r>
            <a:br>
              <a:rPr lang="ru-RU" sz="1400" b="1" dirty="0" smtClean="0">
                <a:latin typeface="+mn-lt"/>
                <a:ea typeface="Calibri"/>
                <a:cs typeface="Times New Roman"/>
              </a:rPr>
            </a:br>
            <a:r>
              <a:rPr lang="ru-RU" sz="1400" b="1" dirty="0" smtClean="0">
                <a:latin typeface="+mn-lt"/>
                <a:ea typeface="Calibri"/>
                <a:cs typeface="Times New Roman"/>
              </a:rPr>
              <a:t> муниципального образования «город Бугуруслан» </a:t>
            </a:r>
            <a:br>
              <a:rPr lang="ru-RU" sz="1400" b="1" dirty="0" smtClean="0">
                <a:latin typeface="+mn-lt"/>
                <a:ea typeface="Calibri"/>
                <a:cs typeface="Times New Roman"/>
              </a:rPr>
            </a:br>
            <a:r>
              <a:rPr lang="ru-RU" sz="1400" b="1" dirty="0" smtClean="0">
                <a:latin typeface="+mn-lt"/>
                <a:ea typeface="Calibri"/>
                <a:cs typeface="Times New Roman"/>
              </a:rPr>
              <a:t>«Детский сад комбинированного вида №22»</a:t>
            </a:r>
            <a:r>
              <a:rPr lang="ru-RU" sz="1400" b="1" dirty="0" smtClean="0">
                <a:ea typeface="Calibri"/>
                <a:cs typeface="Times New Roman"/>
              </a:rPr>
              <a:t/>
            </a:r>
            <a:br>
              <a:rPr lang="ru-RU" sz="1400" b="1" dirty="0" smtClean="0">
                <a:ea typeface="Calibri"/>
                <a:cs typeface="Times New Roman"/>
              </a:rPr>
            </a:br>
            <a:r>
              <a:rPr lang="ru-RU" sz="1200" b="1" dirty="0" smtClean="0">
                <a:ea typeface="Calibri"/>
                <a:cs typeface="Times New Roman"/>
              </a:rPr>
              <a:t/>
            </a:r>
            <a:br>
              <a:rPr lang="ru-RU" sz="1200" b="1" dirty="0" smtClean="0"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endParaRPr lang="en-US" sz="2800" b="1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6201" y="1143001"/>
            <a:ext cx="8258174" cy="1695450"/>
          </a:xfrm>
        </p:spPr>
        <p:txBody>
          <a:bodyPr/>
          <a:lstStyle/>
          <a:p>
            <a:pPr marL="0" indent="0" algn="ctr">
              <a:buNone/>
            </a:pPr>
            <a:endParaRPr lang="ru-RU" sz="2800" b="1" dirty="0" smtClean="0">
              <a:solidFill>
                <a:srgbClr val="C00000"/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21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Тема: </a:t>
            </a:r>
            <a:r>
              <a:rPr lang="ru-RU" sz="2100" b="1" dirty="0" smtClean="0">
                <a:latin typeface="Arial Black" panose="020B0A04020102020204" pitchFamily="34" charset="0"/>
              </a:rPr>
              <a:t>Рабочая программа воспитания </a:t>
            </a:r>
          </a:p>
          <a:p>
            <a:pPr marL="0" indent="0" algn="ctr">
              <a:buNone/>
            </a:pPr>
            <a:r>
              <a:rPr lang="ru-RU" sz="2100" b="1" dirty="0" smtClean="0">
                <a:latin typeface="Arial Black" panose="020B0A04020102020204" pitchFamily="34" charset="0"/>
              </a:rPr>
              <a:t>             как инструмент реализации </a:t>
            </a:r>
          </a:p>
          <a:p>
            <a:pPr marL="0" indent="0" algn="ctr">
              <a:buNone/>
            </a:pPr>
            <a:r>
              <a:rPr lang="ru-RU" sz="2100" b="1" dirty="0" smtClean="0">
                <a:latin typeface="Arial Black" panose="020B0A04020102020204" pitchFamily="34" charset="0"/>
              </a:rPr>
              <a:t>              задач воспитания в ДОУ</a:t>
            </a:r>
          </a:p>
          <a:p>
            <a:pPr marL="0" indent="0" algn="ctr">
              <a:buNone/>
            </a:pPr>
            <a:endParaRPr lang="ru-RU" sz="2400" b="1" dirty="0">
              <a:latin typeface="+mj-lt"/>
            </a:endParaRPr>
          </a:p>
          <a:p>
            <a:pPr marL="0" indent="0" algn="ctr">
              <a:buNone/>
            </a:pPr>
            <a:r>
              <a:rPr lang="ru-RU" sz="1400" b="1" dirty="0" smtClean="0">
                <a:latin typeface="+mj-lt"/>
              </a:rPr>
              <a:t>                                                                               </a:t>
            </a:r>
          </a:p>
          <a:p>
            <a:pPr marL="0" indent="0" algn="ctr">
              <a:buNone/>
            </a:pPr>
            <a:endParaRPr lang="ru-RU" sz="1400" b="1" dirty="0">
              <a:latin typeface="+mj-lt"/>
            </a:endParaRPr>
          </a:p>
          <a:p>
            <a:pPr marL="0" indent="0" algn="ctr">
              <a:buNone/>
            </a:pPr>
            <a:r>
              <a:rPr lang="ru-RU" sz="1400" b="1" dirty="0" smtClean="0">
                <a:latin typeface="+mj-lt"/>
              </a:rPr>
              <a:t>                                                                                                                             </a:t>
            </a:r>
          </a:p>
          <a:p>
            <a:pPr marL="0" indent="0" algn="ctr">
              <a:buNone/>
            </a:pPr>
            <a:r>
              <a:rPr lang="ru-RU" sz="1400" b="1" dirty="0">
                <a:latin typeface="+mj-lt"/>
              </a:rPr>
              <a:t> </a:t>
            </a:r>
            <a:r>
              <a:rPr lang="ru-RU" sz="1400" b="1" dirty="0" smtClean="0">
                <a:latin typeface="+mj-lt"/>
              </a:rPr>
              <a:t>                                                                                                                    Подготовила: </a:t>
            </a:r>
            <a:r>
              <a:rPr lang="ru-RU" sz="1400" dirty="0" err="1" smtClean="0">
                <a:latin typeface="+mj-lt"/>
              </a:rPr>
              <a:t>Сельцина</a:t>
            </a:r>
            <a:r>
              <a:rPr lang="ru-RU" sz="1400" dirty="0" smtClean="0">
                <a:latin typeface="+mj-lt"/>
              </a:rPr>
              <a:t> С.Н.</a:t>
            </a:r>
          </a:p>
          <a:p>
            <a:pPr marL="0" indent="0" algn="ctr">
              <a:buNone/>
            </a:pPr>
            <a:r>
              <a:rPr lang="ru-RU" sz="1400" dirty="0" smtClean="0">
                <a:latin typeface="+mj-lt"/>
              </a:rPr>
              <a:t>                                                                                                       воспитатель высшей </a:t>
            </a:r>
          </a:p>
          <a:p>
            <a:pPr marL="0" indent="0" algn="ctr">
              <a:buNone/>
            </a:pPr>
            <a:r>
              <a:rPr lang="ru-RU" sz="1400" dirty="0" smtClean="0">
                <a:latin typeface="+mj-lt"/>
              </a:rPr>
              <a:t>                                                                                                                          квалификационной категории</a:t>
            </a:r>
          </a:p>
          <a:p>
            <a:pPr marL="0" indent="0" algn="ctr">
              <a:buNone/>
            </a:pPr>
            <a:endParaRPr lang="ru-RU" sz="1400" dirty="0">
              <a:latin typeface="+mj-lt"/>
            </a:endParaRPr>
          </a:p>
          <a:p>
            <a:pPr marL="0" indent="0" algn="ctr">
              <a:buNone/>
            </a:pPr>
            <a:r>
              <a:rPr lang="ru-RU" sz="1400" b="1" dirty="0">
                <a:latin typeface="+mj-lt"/>
              </a:rPr>
              <a:t>г</a:t>
            </a:r>
            <a:r>
              <a:rPr lang="ru-RU" sz="1400" b="1" dirty="0" smtClean="0">
                <a:latin typeface="+mj-lt"/>
              </a:rPr>
              <a:t>. Бугуруслан – 2021г</a:t>
            </a:r>
            <a:endParaRPr lang="ru-RU" sz="14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466725" y="1353093"/>
            <a:ext cx="7685602" cy="2248614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</a:rPr>
              <a:t>Новая редакция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</a:rPr>
              <a:t>Новая статья 12.1</a:t>
            </a:r>
          </a:p>
          <a:p>
            <a:r>
              <a:rPr lang="ru-RU" sz="2000" dirty="0">
                <a:solidFill>
                  <a:srgbClr val="000000"/>
                </a:solidFill>
              </a:rPr>
              <a:t>3. В разработке </a:t>
            </a:r>
            <a:r>
              <a:rPr lang="ru-RU" sz="2000" b="1" dirty="0">
                <a:solidFill>
                  <a:srgbClr val="A40000"/>
                </a:solidFill>
              </a:rPr>
              <a:t>рабочих программ воспитания и календарных планов воспитательной работы </a:t>
            </a:r>
            <a:r>
              <a:rPr lang="ru-RU" sz="2000" dirty="0">
                <a:solidFill>
                  <a:srgbClr val="000000"/>
                </a:solidFill>
              </a:rPr>
              <a:t>имеют право принимать участие указанные в части 6 статьи 26 настоящего Федерального закона советы обучающихся, </a:t>
            </a:r>
            <a:r>
              <a:rPr lang="ru-RU" sz="2000" b="1" dirty="0">
                <a:solidFill>
                  <a:srgbClr val="C00000"/>
                </a:solidFill>
              </a:rPr>
              <a:t>советы родителей</a:t>
            </a:r>
            <a:r>
              <a:rPr lang="ru-RU" sz="2000" dirty="0">
                <a:solidFill>
                  <a:srgbClr val="000000"/>
                </a:solidFill>
              </a:rPr>
              <a:t>, представительные органы обучающихся (при их наличии)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6663" y="0"/>
            <a:ext cx="8229600" cy="10287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Calibri Light" pitchFamily="34" charset="0"/>
              </a:rPr>
              <a:t/>
            </a:r>
            <a:br>
              <a:rPr lang="ru-RU" sz="2800" b="1" dirty="0" smtClean="0">
                <a:latin typeface="Calibri Light" pitchFamily="34" charset="0"/>
              </a:rPr>
            </a:br>
            <a:r>
              <a:rPr lang="ru-RU" sz="2800" b="1" dirty="0" smtClean="0">
                <a:latin typeface="Calibri Light" pitchFamily="34" charset="0"/>
              </a:rPr>
              <a:t>Закон </a:t>
            </a:r>
            <a:r>
              <a:rPr lang="ru-RU" sz="2800" b="1" dirty="0">
                <a:latin typeface="Calibri Light" pitchFamily="34" charset="0"/>
              </a:rPr>
              <a:t>о воспитании</a:t>
            </a:r>
          </a:p>
        </p:txBody>
      </p:sp>
    </p:spTree>
    <p:extLst>
      <p:ext uri="{BB962C8B-B14F-4D97-AF65-F5344CB8AC3E}">
        <p14:creationId xmlns:p14="http://schemas.microsoft.com/office/powerpoint/2010/main" val="21379417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81001" y="1934085"/>
            <a:ext cx="7600950" cy="1520190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000000"/>
                </a:solidFill>
              </a:rPr>
              <a:t>Образовательные программы </a:t>
            </a:r>
            <a:r>
              <a:rPr lang="ru-RU" sz="2000" b="1" dirty="0">
                <a:solidFill>
                  <a:srgbClr val="A40000"/>
                </a:solidFill>
              </a:rPr>
              <a:t>подлежат приведению в соответствие </a:t>
            </a:r>
            <a:r>
              <a:rPr lang="ru-RU" sz="2000" dirty="0">
                <a:solidFill>
                  <a:srgbClr val="000000"/>
                </a:solidFill>
              </a:rPr>
              <a:t>с положениями Федерального закона от 29 декабря 2012 года № 273-ФЗ </a:t>
            </a:r>
            <a:r>
              <a:rPr lang="ru-RU" sz="2000" dirty="0" smtClean="0">
                <a:solidFill>
                  <a:srgbClr val="000000"/>
                </a:solidFill>
              </a:rPr>
              <a:t>«Об </a:t>
            </a:r>
            <a:r>
              <a:rPr lang="ru-RU" sz="2000" dirty="0">
                <a:solidFill>
                  <a:srgbClr val="000000"/>
                </a:solidFill>
              </a:rPr>
              <a:t>образовании в Российской </a:t>
            </a:r>
            <a:r>
              <a:rPr lang="ru-RU" sz="2000" dirty="0" smtClean="0">
                <a:solidFill>
                  <a:srgbClr val="000000"/>
                </a:solidFill>
              </a:rPr>
              <a:t>Федерации» </a:t>
            </a:r>
            <a:r>
              <a:rPr lang="ru-RU" sz="2000" dirty="0">
                <a:solidFill>
                  <a:srgbClr val="000000"/>
                </a:solidFill>
              </a:rPr>
              <a:t>(в редакции настоящего Федерального закона)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позднее 1 сентября 2021 года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6663" y="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Calibri Light" pitchFamily="34" charset="0"/>
              </a:rPr>
              <a:t/>
            </a:r>
            <a:br>
              <a:rPr lang="ru-RU" sz="2800" b="1" dirty="0">
                <a:solidFill>
                  <a:srgbClr val="333333"/>
                </a:solidFill>
                <a:latin typeface="Calibri Light" pitchFamily="34" charset="0"/>
              </a:rPr>
            </a:br>
            <a:r>
              <a:rPr lang="ru-RU" sz="2800" b="1" dirty="0" smtClean="0">
                <a:solidFill>
                  <a:srgbClr val="333333"/>
                </a:solidFill>
                <a:latin typeface="Calibri Light" pitchFamily="34" charset="0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Calibri Light" pitchFamily="34" charset="0"/>
              </a:rPr>
            </a:br>
            <a:r>
              <a:rPr lang="ru-RU" sz="3100" b="1" dirty="0" smtClean="0">
                <a:latin typeface="Calibri Light" pitchFamily="34" charset="0"/>
              </a:rPr>
              <a:t>Закон </a:t>
            </a:r>
            <a:r>
              <a:rPr lang="ru-RU" sz="3100" b="1" dirty="0">
                <a:latin typeface="Calibri Light" pitchFamily="34" charset="0"/>
              </a:rPr>
              <a:t>о воспитании</a:t>
            </a:r>
          </a:p>
        </p:txBody>
      </p:sp>
    </p:spTree>
    <p:extLst>
      <p:ext uri="{BB962C8B-B14F-4D97-AF65-F5344CB8AC3E}">
        <p14:creationId xmlns:p14="http://schemas.microsoft.com/office/powerpoint/2010/main" val="39351632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12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2" y="1435661"/>
            <a:ext cx="3689414" cy="1615202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</a:rPr>
              <a:t>ФГОС дошкольного образования</a:t>
            </a:r>
          </a:p>
          <a:p>
            <a:r>
              <a:rPr lang="ru-RU" sz="2000" dirty="0"/>
              <a:t>приоритет воспитания и развития был установлен нормативно</a:t>
            </a: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803253" y="1433047"/>
            <a:ext cx="3413468" cy="1646873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</a:rPr>
              <a:t>Закон о воспитании</a:t>
            </a:r>
          </a:p>
          <a:p>
            <a:r>
              <a:rPr lang="ru-RU" sz="2000" dirty="0"/>
              <a:t>призван усилить воспитательную миссию любой образовательной организации</a:t>
            </a: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869493" y="2065413"/>
            <a:ext cx="936104" cy="43204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66663" y="0"/>
            <a:ext cx="8229600" cy="85725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alibri Light" pitchFamily="34" charset="0"/>
              </a:rPr>
              <a:t>Закон о </a:t>
            </a:r>
            <a:r>
              <a:rPr lang="ru-RU" sz="2800" b="1" dirty="0" smtClean="0">
                <a:latin typeface="Calibri Light" pitchFamily="34" charset="0"/>
              </a:rPr>
              <a:t>воспитании</a:t>
            </a:r>
            <a:endParaRPr lang="ru-RU" sz="2800" b="1" dirty="0"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5140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13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1161576"/>
            <a:ext cx="8111430" cy="2889450"/>
          </a:xfrm>
          <a:prstGeom prst="round2DiagRect">
            <a:avLst>
              <a:gd name="adj1" fmla="val 4197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6600"/>
                </a:solidFill>
              </a:rPr>
              <a:t>Аргументы «За»</a:t>
            </a:r>
            <a:endParaRPr lang="ru-RU" dirty="0">
              <a:solidFill>
                <a:srgbClr val="006600"/>
              </a:solidFill>
            </a:endParaRPr>
          </a:p>
          <a:p>
            <a:pPr marL="342900" lvl="0" indent="-342900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/>
              <a:t>Требования законодательства  в части решения воспитательных задач едины для образовательных организаций всех уровней образования</a:t>
            </a:r>
          </a:p>
          <a:p>
            <a:pPr marL="342900" lvl="0" indent="-342900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/>
              <a:t>Эти требования являются основанием для нового направления контроля и надзора в за деятельностью дошкольных организаций</a:t>
            </a:r>
          </a:p>
          <a:p>
            <a:pPr marL="342900" lvl="0" indent="-342900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/>
              <a:t>Рабочая программа воспитания может стать действенным инструментом перестройки позиции педагога с «учебной» на «</a:t>
            </a:r>
            <a:r>
              <a:rPr lang="ru-RU" dirty="0" err="1"/>
              <a:t>воспитательно</a:t>
            </a:r>
            <a:r>
              <a:rPr lang="ru-RU" dirty="0"/>
              <a:t>-развивающую» в соответствии с требованиями ФГОС дошкольного образования</a:t>
            </a:r>
          </a:p>
          <a:p>
            <a:pPr marL="342900" lvl="0" indent="-342900">
              <a:lnSpc>
                <a:spcPct val="90000"/>
              </a:lnSpc>
              <a:buFont typeface="Wingdings" pitchFamily="2" charset="2"/>
              <a:buChar char="ü"/>
            </a:pPr>
            <a:r>
              <a:rPr lang="ru-RU" dirty="0"/>
              <a:t>Рабочая программа воспитания позволит более эффективно объединить воспитательные усилия детского сада и воспитательный потенциал семьи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11" y="0"/>
            <a:ext cx="7543824" cy="1057300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333333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333333"/>
                </a:solidFill>
                <a:latin typeface="+mn-lt"/>
              </a:rPr>
            </a:br>
            <a:r>
              <a:rPr lang="ru-RU" sz="2600" b="1" dirty="0" smtClean="0">
                <a:latin typeface="+mn-lt"/>
              </a:rPr>
              <a:t>Нужно </a:t>
            </a:r>
            <a:r>
              <a:rPr lang="ru-RU" sz="2600" b="1" dirty="0">
                <a:latin typeface="+mn-lt"/>
              </a:rPr>
              <a:t>ли разрабатывать </a:t>
            </a:r>
            <a:br>
              <a:rPr lang="ru-RU" sz="2600" b="1" dirty="0">
                <a:latin typeface="+mn-lt"/>
              </a:rPr>
            </a:br>
            <a:r>
              <a:rPr lang="ru-RU" sz="2600" b="1" dirty="0">
                <a:latin typeface="+mn-lt"/>
              </a:rPr>
              <a:t>Рабочую программу воспитания в ДОО</a:t>
            </a:r>
            <a:r>
              <a:rPr lang="ru-RU" sz="2600" b="1" dirty="0" smtClean="0">
                <a:latin typeface="+mn-lt"/>
              </a:rPr>
              <a:t>?</a:t>
            </a:r>
            <a:br>
              <a:rPr lang="ru-RU" sz="2600" b="1" dirty="0" smtClean="0">
                <a:latin typeface="+mn-lt"/>
              </a:rPr>
            </a:br>
            <a:endParaRPr lang="ru-RU" sz="2600" b="1" dirty="0">
              <a:latin typeface="+mn-lt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47893" y="4398172"/>
            <a:ext cx="8076959" cy="1121140"/>
          </a:xfrm>
          <a:prstGeom prst="round2DiagRect">
            <a:avLst>
              <a:gd name="adj1" fmla="val 6059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b="1">
                <a:solidFill>
                  <a:srgbClr val="CC0000"/>
                </a:solidFill>
              </a:rPr>
              <a:t>Аргументы «Против»</a:t>
            </a:r>
            <a:endParaRPr lang="ru-RU">
              <a:solidFill>
                <a:srgbClr val="CC0000"/>
              </a:solidFill>
            </a:endParaRPr>
          </a:p>
          <a:p>
            <a:pPr>
              <a:lnSpc>
                <a:spcPct val="90000"/>
              </a:lnSpc>
            </a:pPr>
            <a:r>
              <a:rPr lang="ru-RU"/>
              <a:t>Воспитание и обучение в детском саду неразделимы. Воспитательные, обучающие и развивающие задачи решаются в комплексе, интегрировано. Нет необходимости выделять блок воспитательных задач в отдельный документ</a:t>
            </a:r>
          </a:p>
        </p:txBody>
      </p:sp>
    </p:spTree>
    <p:extLst>
      <p:ext uri="{BB962C8B-B14F-4D97-AF65-F5344CB8AC3E}">
        <p14:creationId xmlns:p14="http://schemas.microsoft.com/office/powerpoint/2010/main" val="32994898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14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21590" y="1408631"/>
            <a:ext cx="7903237" cy="3858875"/>
          </a:xfrm>
          <a:prstGeom prst="round2DiagRect">
            <a:avLst>
              <a:gd name="adj1" fmla="val 4197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Ознакомление </a:t>
            </a:r>
            <a:r>
              <a:rPr lang="ru-RU" sz="2000" dirty="0" err="1" smtClean="0"/>
              <a:t>педколлектива</a:t>
            </a:r>
            <a:r>
              <a:rPr lang="ru-RU" sz="2000" dirty="0" smtClean="0"/>
              <a:t> </a:t>
            </a:r>
            <a:r>
              <a:rPr lang="ru-RU" sz="2000" dirty="0"/>
              <a:t>детского сада с положениями  Федерального закона от 31 июля 2020 г. № 304–ФЗ «О внесении изменений в Федеральный закон «Об образовании в Российской Федерации» по вопросам воспитания обучающихся»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Ознакомление </a:t>
            </a:r>
            <a:r>
              <a:rPr lang="ru-RU" sz="2000" dirty="0"/>
              <a:t>родителей с новыми положениями законодательства: </a:t>
            </a:r>
            <a:r>
              <a:rPr lang="ru-RU" sz="2000" dirty="0" smtClean="0"/>
              <a:t>размещение информации </a:t>
            </a:r>
            <a:r>
              <a:rPr lang="ru-RU" sz="2000" dirty="0"/>
              <a:t>об изменениях в законодательстве на сайте </a:t>
            </a:r>
            <a:r>
              <a:rPr lang="ru-RU" sz="2000" dirty="0" smtClean="0"/>
              <a:t>детского сада, </a:t>
            </a:r>
            <a:r>
              <a:rPr lang="ru-RU" sz="2000" dirty="0"/>
              <a:t>информационных стендах для родителей, </a:t>
            </a:r>
            <a:r>
              <a:rPr lang="ru-RU" sz="2000" dirty="0" smtClean="0"/>
              <a:t>обсуждение </a:t>
            </a:r>
            <a:r>
              <a:rPr lang="ru-RU" sz="2000" dirty="0"/>
              <a:t>на родительских собраниях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Внесение изменений </a:t>
            </a:r>
            <a:r>
              <a:rPr lang="ru-RU" sz="2000" dirty="0"/>
              <a:t>в должностные инструкции работников дошкольной организации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Создание инициативной группы </a:t>
            </a:r>
            <a:r>
              <a:rPr lang="ru-RU" sz="2000" dirty="0"/>
              <a:t>по разработке рабочей программы воспитания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398" y="103033"/>
            <a:ext cx="7543824" cy="1201316"/>
          </a:xfrm>
        </p:spPr>
        <p:txBody>
          <a:bodyPr anchor="ctr"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b="1" dirty="0">
                <a:latin typeface="+mn-lt"/>
              </a:rPr>
              <a:t>План действий </a:t>
            </a:r>
            <a:r>
              <a:rPr lang="ru-RU" sz="2400" b="1" dirty="0" smtClean="0">
                <a:latin typeface="+mn-lt"/>
              </a:rPr>
              <a:t>ДОУ 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по </a:t>
            </a:r>
            <a:r>
              <a:rPr lang="ru-RU" sz="2400" b="1" dirty="0">
                <a:latin typeface="+mn-lt"/>
              </a:rPr>
              <a:t>выполнению требований Закона о воспитани</a:t>
            </a:r>
            <a:r>
              <a:rPr lang="ru-RU" sz="2400" b="1" dirty="0">
                <a:solidFill>
                  <a:srgbClr val="333333"/>
                </a:solidFill>
                <a:latin typeface="+mn-lt"/>
              </a:rPr>
              <a:t>и</a:t>
            </a:r>
          </a:p>
        </p:txBody>
      </p:sp>
    </p:spTree>
    <p:extLst>
      <p:ext uri="{BB962C8B-B14F-4D97-AF65-F5344CB8AC3E}">
        <p14:creationId xmlns:p14="http://schemas.microsoft.com/office/powerpoint/2010/main" val="2435388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15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96486" y="1311122"/>
            <a:ext cx="8161691" cy="4047113"/>
          </a:xfrm>
          <a:prstGeom prst="round2DiagRect">
            <a:avLst>
              <a:gd name="adj1" fmla="val 4197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lvl="0" indent="-457200">
              <a:buFont typeface="+mj-lt"/>
              <a:buAutoNum type="arabicParenR"/>
            </a:pPr>
            <a:r>
              <a:rPr lang="ru-RU" dirty="0" smtClean="0"/>
              <a:t>Анализ содержания образовательной </a:t>
            </a:r>
            <a:r>
              <a:rPr lang="ru-RU" dirty="0"/>
              <a:t>программы </a:t>
            </a:r>
            <a:r>
              <a:rPr lang="ru-RU" dirty="0" smtClean="0"/>
              <a:t> </a:t>
            </a:r>
            <a:r>
              <a:rPr lang="ru-RU" dirty="0"/>
              <a:t>дошкольного образования </a:t>
            </a:r>
            <a:r>
              <a:rPr lang="ru-RU" dirty="0" smtClean="0"/>
              <a:t>МАДОУ «Д/с №22» и выделение </a:t>
            </a:r>
            <a:r>
              <a:rPr lang="ru-RU" dirty="0"/>
              <a:t>в ней </a:t>
            </a:r>
            <a:r>
              <a:rPr lang="ru-RU" dirty="0" smtClean="0"/>
              <a:t>воспитательных задач</a:t>
            </a:r>
            <a:endParaRPr lang="ru-RU" dirty="0"/>
          </a:p>
          <a:p>
            <a:pPr marL="457200" lvl="0" indent="-457200">
              <a:buFont typeface="+mj-lt"/>
              <a:buAutoNum type="arabicParenR"/>
            </a:pPr>
            <a:r>
              <a:rPr lang="ru-RU" dirty="0"/>
              <a:t>А</a:t>
            </a:r>
            <a:r>
              <a:rPr lang="ru-RU" dirty="0" smtClean="0"/>
              <a:t>нализ </a:t>
            </a:r>
            <a:r>
              <a:rPr lang="ru-RU" dirty="0"/>
              <a:t>текущего состояния воспитательной работы в </a:t>
            </a:r>
            <a:r>
              <a:rPr lang="ru-RU" dirty="0" smtClean="0"/>
              <a:t>ДОУ</a:t>
            </a:r>
            <a:endParaRPr lang="ru-RU" dirty="0"/>
          </a:p>
          <a:p>
            <a:pPr marL="457200" lvl="0" indent="-457200">
              <a:buFont typeface="+mj-lt"/>
              <a:buAutoNum type="arabicParenR"/>
            </a:pPr>
            <a:r>
              <a:rPr lang="ru-RU" dirty="0" smtClean="0"/>
              <a:t>Определение структуры </a:t>
            </a:r>
            <a:r>
              <a:rPr lang="ru-RU" dirty="0"/>
              <a:t>рабочей программы </a:t>
            </a:r>
            <a:r>
              <a:rPr lang="ru-RU" dirty="0" smtClean="0"/>
              <a:t>воспитания</a:t>
            </a:r>
            <a:endParaRPr lang="ru-RU" dirty="0"/>
          </a:p>
          <a:p>
            <a:pPr marL="457200" lvl="0" indent="-457200">
              <a:buFont typeface="+mj-lt"/>
              <a:buAutoNum type="arabicParenR"/>
            </a:pPr>
            <a:r>
              <a:rPr lang="ru-RU" dirty="0" smtClean="0"/>
              <a:t>Назначение </a:t>
            </a:r>
            <a:r>
              <a:rPr lang="ru-RU" dirty="0"/>
              <a:t>ответственных за разработку отдельных компонентов рабочей программы и сроки исполнения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dirty="0" smtClean="0"/>
              <a:t>Определение инициативной группы </a:t>
            </a:r>
            <a:r>
              <a:rPr lang="ru-RU" dirty="0"/>
              <a:t>родителей для совместной разработки рабочей программы воспитания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dirty="0" smtClean="0"/>
              <a:t>Организация рабочих встреч  </a:t>
            </a:r>
            <a:r>
              <a:rPr lang="ru-RU" dirty="0"/>
              <a:t>для обсуждения результатов разработки и их корректировки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/>
              <a:t>Представление готового проекта </a:t>
            </a:r>
            <a:r>
              <a:rPr lang="ru-RU" dirty="0"/>
              <a:t>рабочей программы </a:t>
            </a:r>
            <a:r>
              <a:rPr lang="ru-RU" dirty="0" smtClean="0"/>
              <a:t>воспитания МАДОУ «Д/с №22» </a:t>
            </a:r>
            <a:r>
              <a:rPr lang="ru-RU" dirty="0" err="1" smtClean="0"/>
              <a:t>педколлективу</a:t>
            </a:r>
            <a:r>
              <a:rPr lang="ru-RU" dirty="0" smtClean="0"/>
              <a:t> </a:t>
            </a:r>
            <a:r>
              <a:rPr lang="ru-RU" dirty="0"/>
              <a:t>детского сада с рекомендациями по интеграции воспитательных задач в рабочие программы воспитателей разных возрастных групп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1" y="295275"/>
            <a:ext cx="7066393" cy="906041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latin typeface="+mn-lt"/>
              </a:rPr>
              <a:t>Деятельность инициативной группы по созданию Рабочей программы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28936430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p14="http://schemas.microsoft.com/office/powerpoint/2010/main" xmlns:p15="http://schemas.microsoft.com/office/powerpoint/2012/main" xmlns="" xmlns:a16="http://schemas.microsoft.com/office/drawing/2014/main" id="{5CE2C43C-1E3D-47A0-823D-71716BCE8771}"/>
              </a:ext>
            </a:extLst>
          </p:cNvPr>
          <p:cNvGrpSpPr/>
          <p:nvPr/>
        </p:nvGrpSpPr>
        <p:grpSpPr>
          <a:xfrm>
            <a:off x="709299" y="1457325"/>
            <a:ext cx="6682101" cy="3190876"/>
            <a:chOff x="1531900" y="1496879"/>
            <a:chExt cx="6219606" cy="3162791"/>
          </a:xfrm>
          <a:solidFill>
            <a:srgbClr val="C00000"/>
          </a:solidFill>
        </p:grpSpPr>
        <p:sp>
          <p:nvSpPr>
            <p:cNvPr id="15" name="Овал 14"/>
            <p:cNvSpPr/>
            <p:nvPr/>
          </p:nvSpPr>
          <p:spPr>
            <a:xfrm>
              <a:off x="3131840" y="1851670"/>
              <a:ext cx="2808312" cy="2808000"/>
            </a:xfrm>
            <a:prstGeom prst="ellipse">
              <a:avLst/>
            </a:prstGeom>
            <a:grpFill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1531900" y="1496879"/>
              <a:ext cx="6219606" cy="2794110"/>
              <a:chOff x="2029174" y="1112713"/>
              <a:chExt cx="5320127" cy="2794110"/>
            </a:xfrm>
            <a:grpFill/>
          </p:grpSpPr>
          <p:sp>
            <p:nvSpPr>
              <p:cNvPr id="6" name="Полилиния 5"/>
              <p:cNvSpPr/>
              <p:nvPr/>
            </p:nvSpPr>
            <p:spPr>
              <a:xfrm>
                <a:off x="3312909" y="1112713"/>
                <a:ext cx="2592282" cy="1010818"/>
              </a:xfrm>
              <a:custGeom>
                <a:avLst/>
                <a:gdLst>
                  <a:gd name="connsiteX0" fmla="*/ 0 w 2592282"/>
                  <a:gd name="connsiteY0" fmla="*/ 168473 h 1010818"/>
                  <a:gd name="connsiteX1" fmla="*/ 168473 w 2592282"/>
                  <a:gd name="connsiteY1" fmla="*/ 0 h 1010818"/>
                  <a:gd name="connsiteX2" fmla="*/ 2423809 w 2592282"/>
                  <a:gd name="connsiteY2" fmla="*/ 0 h 1010818"/>
                  <a:gd name="connsiteX3" fmla="*/ 2592282 w 2592282"/>
                  <a:gd name="connsiteY3" fmla="*/ 168473 h 1010818"/>
                  <a:gd name="connsiteX4" fmla="*/ 2592282 w 2592282"/>
                  <a:gd name="connsiteY4" fmla="*/ 842345 h 1010818"/>
                  <a:gd name="connsiteX5" fmla="*/ 2423809 w 2592282"/>
                  <a:gd name="connsiteY5" fmla="*/ 1010818 h 1010818"/>
                  <a:gd name="connsiteX6" fmla="*/ 168473 w 2592282"/>
                  <a:gd name="connsiteY6" fmla="*/ 1010818 h 1010818"/>
                  <a:gd name="connsiteX7" fmla="*/ 0 w 2592282"/>
                  <a:gd name="connsiteY7" fmla="*/ 842345 h 1010818"/>
                  <a:gd name="connsiteX8" fmla="*/ 0 w 2592282"/>
                  <a:gd name="connsiteY8" fmla="*/ 168473 h 10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92282" h="1010818">
                    <a:moveTo>
                      <a:pt x="0" y="168473"/>
                    </a:moveTo>
                    <a:cubicBezTo>
                      <a:pt x="0" y="75428"/>
                      <a:pt x="75428" y="0"/>
                      <a:pt x="168473" y="0"/>
                    </a:cubicBezTo>
                    <a:lnTo>
                      <a:pt x="2423809" y="0"/>
                    </a:lnTo>
                    <a:cubicBezTo>
                      <a:pt x="2516854" y="0"/>
                      <a:pt x="2592282" y="75428"/>
                      <a:pt x="2592282" y="168473"/>
                    </a:cubicBezTo>
                    <a:lnTo>
                      <a:pt x="2592282" y="842345"/>
                    </a:lnTo>
                    <a:cubicBezTo>
                      <a:pt x="2592282" y="935390"/>
                      <a:pt x="2516854" y="1010818"/>
                      <a:pt x="2423809" y="1010818"/>
                    </a:cubicBezTo>
                    <a:lnTo>
                      <a:pt x="168473" y="1010818"/>
                    </a:lnTo>
                    <a:cubicBezTo>
                      <a:pt x="75428" y="1010818"/>
                      <a:pt x="0" y="935390"/>
                      <a:pt x="0" y="842345"/>
                    </a:cubicBezTo>
                    <a:lnTo>
                      <a:pt x="0" y="168473"/>
                    </a:lnTo>
                    <a:close/>
                  </a:path>
                </a:pathLst>
              </a:custGeom>
              <a:grpFill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4594" tIns="144594" rIns="144594" bIns="144594" numCol="1" spcCol="1270" anchor="ctr" anchorCtr="0">
                <a:noAutofit/>
              </a:bodyPr>
              <a:lstStyle/>
              <a:p>
                <a:pPr lvl="0" algn="ctr" defTabSz="1111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800" b="1" kern="1200" dirty="0">
                    <a:cs typeface="Calibri" pitchFamily="34" charset="0"/>
                  </a:rPr>
                  <a:t>Качество результата</a:t>
                </a:r>
              </a:p>
            </p:txBody>
          </p:sp>
          <p:sp>
            <p:nvSpPr>
              <p:cNvPr id="8" name="Полилиния 7"/>
              <p:cNvSpPr/>
              <p:nvPr/>
            </p:nvSpPr>
            <p:spPr>
              <a:xfrm>
                <a:off x="4934286" y="2875787"/>
                <a:ext cx="2415015" cy="1010818"/>
              </a:xfrm>
              <a:custGeom>
                <a:avLst/>
                <a:gdLst>
                  <a:gd name="connsiteX0" fmla="*/ 0 w 2415015"/>
                  <a:gd name="connsiteY0" fmla="*/ 168473 h 1010818"/>
                  <a:gd name="connsiteX1" fmla="*/ 168473 w 2415015"/>
                  <a:gd name="connsiteY1" fmla="*/ 0 h 1010818"/>
                  <a:gd name="connsiteX2" fmla="*/ 2246542 w 2415015"/>
                  <a:gd name="connsiteY2" fmla="*/ 0 h 1010818"/>
                  <a:gd name="connsiteX3" fmla="*/ 2415015 w 2415015"/>
                  <a:gd name="connsiteY3" fmla="*/ 168473 h 1010818"/>
                  <a:gd name="connsiteX4" fmla="*/ 2415015 w 2415015"/>
                  <a:gd name="connsiteY4" fmla="*/ 842345 h 1010818"/>
                  <a:gd name="connsiteX5" fmla="*/ 2246542 w 2415015"/>
                  <a:gd name="connsiteY5" fmla="*/ 1010818 h 1010818"/>
                  <a:gd name="connsiteX6" fmla="*/ 168473 w 2415015"/>
                  <a:gd name="connsiteY6" fmla="*/ 1010818 h 1010818"/>
                  <a:gd name="connsiteX7" fmla="*/ 0 w 2415015"/>
                  <a:gd name="connsiteY7" fmla="*/ 842345 h 1010818"/>
                  <a:gd name="connsiteX8" fmla="*/ 0 w 2415015"/>
                  <a:gd name="connsiteY8" fmla="*/ 168473 h 10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15015" h="1010818">
                    <a:moveTo>
                      <a:pt x="0" y="168473"/>
                    </a:moveTo>
                    <a:cubicBezTo>
                      <a:pt x="0" y="75428"/>
                      <a:pt x="75428" y="0"/>
                      <a:pt x="168473" y="0"/>
                    </a:cubicBezTo>
                    <a:lnTo>
                      <a:pt x="2246542" y="0"/>
                    </a:lnTo>
                    <a:cubicBezTo>
                      <a:pt x="2339587" y="0"/>
                      <a:pt x="2415015" y="75428"/>
                      <a:pt x="2415015" y="168473"/>
                    </a:cubicBezTo>
                    <a:lnTo>
                      <a:pt x="2415015" y="842345"/>
                    </a:lnTo>
                    <a:cubicBezTo>
                      <a:pt x="2415015" y="935390"/>
                      <a:pt x="2339587" y="1010818"/>
                      <a:pt x="2246542" y="1010818"/>
                    </a:cubicBezTo>
                    <a:lnTo>
                      <a:pt x="168473" y="1010818"/>
                    </a:lnTo>
                    <a:cubicBezTo>
                      <a:pt x="75428" y="1010818"/>
                      <a:pt x="0" y="935390"/>
                      <a:pt x="0" y="842345"/>
                    </a:cubicBezTo>
                    <a:lnTo>
                      <a:pt x="0" y="168473"/>
                    </a:lnTo>
                    <a:close/>
                  </a:path>
                </a:pathLst>
              </a:custGeom>
              <a:grpFill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4594" tIns="144594" rIns="144594" bIns="144594" numCol="1" spcCol="1270" anchor="ctr" anchorCtr="0">
                <a:noAutofit/>
              </a:bodyPr>
              <a:lstStyle/>
              <a:p>
                <a:pPr lvl="0" algn="ctr" defTabSz="1111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800" b="1" kern="1200">
                    <a:cs typeface="Calibri" pitchFamily="34" charset="0"/>
                  </a:rPr>
                  <a:t>Качество условий</a:t>
                </a:r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2029174" y="2896005"/>
                <a:ext cx="2563217" cy="1010818"/>
              </a:xfrm>
              <a:custGeom>
                <a:avLst/>
                <a:gdLst>
                  <a:gd name="connsiteX0" fmla="*/ 0 w 2563217"/>
                  <a:gd name="connsiteY0" fmla="*/ 168473 h 1010818"/>
                  <a:gd name="connsiteX1" fmla="*/ 168473 w 2563217"/>
                  <a:gd name="connsiteY1" fmla="*/ 0 h 1010818"/>
                  <a:gd name="connsiteX2" fmla="*/ 2394744 w 2563217"/>
                  <a:gd name="connsiteY2" fmla="*/ 0 h 1010818"/>
                  <a:gd name="connsiteX3" fmla="*/ 2563217 w 2563217"/>
                  <a:gd name="connsiteY3" fmla="*/ 168473 h 1010818"/>
                  <a:gd name="connsiteX4" fmla="*/ 2563217 w 2563217"/>
                  <a:gd name="connsiteY4" fmla="*/ 842345 h 1010818"/>
                  <a:gd name="connsiteX5" fmla="*/ 2394744 w 2563217"/>
                  <a:gd name="connsiteY5" fmla="*/ 1010818 h 1010818"/>
                  <a:gd name="connsiteX6" fmla="*/ 168473 w 2563217"/>
                  <a:gd name="connsiteY6" fmla="*/ 1010818 h 1010818"/>
                  <a:gd name="connsiteX7" fmla="*/ 0 w 2563217"/>
                  <a:gd name="connsiteY7" fmla="*/ 842345 h 1010818"/>
                  <a:gd name="connsiteX8" fmla="*/ 0 w 2563217"/>
                  <a:gd name="connsiteY8" fmla="*/ 168473 h 1010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3217" h="1010818">
                    <a:moveTo>
                      <a:pt x="0" y="168473"/>
                    </a:moveTo>
                    <a:cubicBezTo>
                      <a:pt x="0" y="75428"/>
                      <a:pt x="75428" y="0"/>
                      <a:pt x="168473" y="0"/>
                    </a:cubicBezTo>
                    <a:lnTo>
                      <a:pt x="2394744" y="0"/>
                    </a:lnTo>
                    <a:cubicBezTo>
                      <a:pt x="2487789" y="0"/>
                      <a:pt x="2563217" y="75428"/>
                      <a:pt x="2563217" y="168473"/>
                    </a:cubicBezTo>
                    <a:lnTo>
                      <a:pt x="2563217" y="842345"/>
                    </a:lnTo>
                    <a:cubicBezTo>
                      <a:pt x="2563217" y="935390"/>
                      <a:pt x="2487789" y="1010818"/>
                      <a:pt x="2394744" y="1010818"/>
                    </a:cubicBezTo>
                    <a:lnTo>
                      <a:pt x="168473" y="1010818"/>
                    </a:lnTo>
                    <a:cubicBezTo>
                      <a:pt x="75428" y="1010818"/>
                      <a:pt x="0" y="935390"/>
                      <a:pt x="0" y="842345"/>
                    </a:cubicBezTo>
                    <a:lnTo>
                      <a:pt x="0" y="168473"/>
                    </a:lnTo>
                    <a:close/>
                  </a:path>
                </a:pathLst>
              </a:custGeom>
              <a:grpFill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44594" tIns="144594" rIns="144594" bIns="144594" numCol="1" spcCol="1270" anchor="ctr" anchorCtr="0">
                <a:noAutofit/>
              </a:bodyPr>
              <a:lstStyle/>
              <a:p>
                <a:pPr lvl="0" algn="ctr" defTabSz="1111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2800" b="1" kern="1200">
                    <a:cs typeface="Calibri" pitchFamily="34" charset="0"/>
                  </a:rPr>
                  <a:t>Качество процесса</a:t>
                </a:r>
              </a:p>
            </p:txBody>
          </p:sp>
        </p:grpSp>
      </p:grpSp>
      <p:sp>
        <p:nvSpPr>
          <p:cNvPr id="12" name="Заголовок 2"/>
          <p:cNvSpPr>
            <a:spLocks noGrp="1"/>
          </p:cNvSpPr>
          <p:nvPr>
            <p:ph type="title"/>
          </p:nvPr>
        </p:nvSpPr>
        <p:spPr>
          <a:xfrm>
            <a:off x="161926" y="121198"/>
            <a:ext cx="8667749" cy="110846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>
                <a:latin typeface="+mn-lt"/>
              </a:rPr>
              <a:t>Анализ качества </a:t>
            </a:r>
            <a:br>
              <a:rPr lang="ru-RU" sz="2400" b="1" dirty="0">
                <a:latin typeface="+mn-lt"/>
              </a:rPr>
            </a:br>
            <a:r>
              <a:rPr lang="ru-RU" sz="2400" b="1" dirty="0">
                <a:latin typeface="+mn-lt"/>
              </a:rPr>
              <a:t>воспитательной работы в </a:t>
            </a:r>
            <a:r>
              <a:rPr lang="ru-RU" sz="2400" b="1" dirty="0" smtClean="0">
                <a:latin typeface="+mn-lt"/>
              </a:rPr>
              <a:t>ДОУ</a:t>
            </a:r>
            <a:endParaRPr lang="ru-RU" sz="2400" b="1" dirty="0">
              <a:latin typeface="+mn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80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683120"/>
              </p:ext>
            </p:extLst>
          </p:nvPr>
        </p:nvGraphicFramePr>
        <p:xfrm>
          <a:off x="171451" y="1357335"/>
          <a:ext cx="8077200" cy="3852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95" y="345950"/>
            <a:ext cx="8210394" cy="988161"/>
          </a:xfrm>
        </p:spPr>
        <p:txBody>
          <a:bodyPr>
            <a:noAutofit/>
          </a:bodyPr>
          <a:lstStyle/>
          <a:p>
            <a:pPr eaLnBrk="1" fontAlgn="auto" hangingPunct="1">
              <a:lnSpc>
                <a:spcPct val="90000"/>
              </a:lnSpc>
              <a:spcAft>
                <a:spcPct val="0"/>
              </a:spcAft>
              <a:defRPr/>
            </a:pPr>
            <a:r>
              <a:rPr lang="ru-RU" sz="2400" b="1" dirty="0">
                <a:latin typeface="Calibri" pitchFamily="34" charset="0"/>
                <a:cs typeface="Calibri" pitchFamily="34" charset="0"/>
              </a:rPr>
              <a:t>Направления оценки качества 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b="1" dirty="0" smtClean="0">
                <a:latin typeface="Calibri" pitchFamily="34" charset="0"/>
                <a:cs typeface="Calibri" pitchFamily="34" charset="0"/>
              </a:rPr>
            </a:b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воспитательной </a:t>
            </a:r>
            <a:r>
              <a:rPr lang="ru-RU" sz="2400" b="1" dirty="0">
                <a:latin typeface="Calibri" pitchFamily="34" charset="0"/>
                <a:cs typeface="Calibri" pitchFamily="34" charset="0"/>
              </a:rPr>
              <a:t>работы в 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ДОУ</a:t>
            </a:r>
            <a:endParaRPr lang="ru-RU" sz="24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088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96486" y="1311122"/>
            <a:ext cx="8161691" cy="4047113"/>
          </a:xfrm>
          <a:prstGeom prst="round2DiagRect">
            <a:avLst>
              <a:gd name="adj1" fmla="val 4197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ru-RU" dirty="0" smtClean="0">
                <a:solidFill>
                  <a:prstClr val="black"/>
                </a:solidFill>
              </a:rPr>
              <a:t>Анализ содержания образовательной </a:t>
            </a:r>
            <a:r>
              <a:rPr lang="ru-RU" dirty="0">
                <a:solidFill>
                  <a:prstClr val="black"/>
                </a:solidFill>
              </a:rPr>
              <a:t>программы 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дошкольного образования </a:t>
            </a:r>
            <a:r>
              <a:rPr lang="ru-RU" dirty="0" smtClean="0">
                <a:solidFill>
                  <a:prstClr val="black"/>
                </a:solidFill>
              </a:rPr>
              <a:t>МАДОУ «Д/с №22» и выделение </a:t>
            </a:r>
            <a:r>
              <a:rPr lang="ru-RU" dirty="0">
                <a:solidFill>
                  <a:prstClr val="black"/>
                </a:solidFill>
              </a:rPr>
              <a:t>в ней </a:t>
            </a:r>
            <a:r>
              <a:rPr lang="ru-RU" dirty="0" smtClean="0">
                <a:solidFill>
                  <a:prstClr val="black"/>
                </a:solidFill>
              </a:rPr>
              <a:t>воспитательных задач</a:t>
            </a:r>
            <a:endParaRPr lang="ru-RU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dirty="0">
                <a:solidFill>
                  <a:prstClr val="black"/>
                </a:solidFill>
              </a:rPr>
              <a:t>А</a:t>
            </a:r>
            <a:r>
              <a:rPr lang="ru-RU" dirty="0" smtClean="0">
                <a:solidFill>
                  <a:prstClr val="black"/>
                </a:solidFill>
              </a:rPr>
              <a:t>нализ </a:t>
            </a:r>
            <a:r>
              <a:rPr lang="ru-RU" dirty="0">
                <a:solidFill>
                  <a:prstClr val="black"/>
                </a:solidFill>
              </a:rPr>
              <a:t>текущего состояния воспитательной работы в </a:t>
            </a:r>
            <a:r>
              <a:rPr lang="ru-RU" dirty="0" smtClean="0">
                <a:solidFill>
                  <a:prstClr val="black"/>
                </a:solidFill>
              </a:rPr>
              <a:t>ДОУ</a:t>
            </a:r>
            <a:endParaRPr lang="ru-RU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dirty="0" smtClean="0">
                <a:solidFill>
                  <a:prstClr val="black"/>
                </a:solidFill>
              </a:rPr>
              <a:t>Определение структуры </a:t>
            </a:r>
            <a:r>
              <a:rPr lang="ru-RU" dirty="0">
                <a:solidFill>
                  <a:prstClr val="black"/>
                </a:solidFill>
              </a:rPr>
              <a:t>рабочей программы </a:t>
            </a:r>
            <a:r>
              <a:rPr lang="ru-RU" dirty="0" smtClean="0">
                <a:solidFill>
                  <a:prstClr val="black"/>
                </a:solidFill>
              </a:rPr>
              <a:t>воспитания</a:t>
            </a:r>
            <a:endParaRPr lang="ru-RU" dirty="0">
              <a:solidFill>
                <a:prstClr val="black"/>
              </a:solidFill>
            </a:endParaRPr>
          </a:p>
          <a:p>
            <a:pPr marL="457200" indent="-457200">
              <a:buFont typeface="+mj-lt"/>
              <a:buAutoNum type="arabicParenR"/>
            </a:pPr>
            <a:r>
              <a:rPr lang="ru-RU" dirty="0" smtClean="0">
                <a:solidFill>
                  <a:prstClr val="black"/>
                </a:solidFill>
              </a:rPr>
              <a:t>Назначение </a:t>
            </a:r>
            <a:r>
              <a:rPr lang="ru-RU" dirty="0">
                <a:solidFill>
                  <a:prstClr val="black"/>
                </a:solidFill>
              </a:rPr>
              <a:t>ответственных за разработку отдельных компонентов рабочей программы и сроки исполнения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>
                <a:solidFill>
                  <a:prstClr val="black"/>
                </a:solidFill>
              </a:rPr>
              <a:t>Определение инициативной группы </a:t>
            </a:r>
            <a:r>
              <a:rPr lang="ru-RU" dirty="0">
                <a:solidFill>
                  <a:prstClr val="black"/>
                </a:solidFill>
              </a:rPr>
              <a:t>родителей для совместной разработки рабочей программы воспитания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>
                <a:solidFill>
                  <a:prstClr val="black"/>
                </a:solidFill>
              </a:rPr>
              <a:t>Организация рабочих встреч  </a:t>
            </a:r>
            <a:r>
              <a:rPr lang="ru-RU" dirty="0">
                <a:solidFill>
                  <a:prstClr val="black"/>
                </a:solidFill>
              </a:rPr>
              <a:t>для обсуждения результатов разработки и их корректировки</a:t>
            </a:r>
          </a:p>
          <a:p>
            <a:pPr marL="457200" indent="-457200">
              <a:buFont typeface="+mj-lt"/>
              <a:buAutoNum type="arabicParenR"/>
            </a:pPr>
            <a:r>
              <a:rPr lang="ru-RU" dirty="0" smtClean="0">
                <a:solidFill>
                  <a:prstClr val="black"/>
                </a:solidFill>
              </a:rPr>
              <a:t>Представление готового проекта </a:t>
            </a:r>
            <a:r>
              <a:rPr lang="ru-RU" dirty="0">
                <a:solidFill>
                  <a:prstClr val="black"/>
                </a:solidFill>
              </a:rPr>
              <a:t>рабочей программы </a:t>
            </a:r>
            <a:r>
              <a:rPr lang="ru-RU" dirty="0" smtClean="0">
                <a:solidFill>
                  <a:prstClr val="black"/>
                </a:solidFill>
              </a:rPr>
              <a:t>воспитания МАДОУ «Д/с №22» </a:t>
            </a:r>
            <a:r>
              <a:rPr lang="ru-RU" dirty="0" err="1" smtClean="0">
                <a:solidFill>
                  <a:prstClr val="black"/>
                </a:solidFill>
              </a:rPr>
              <a:t>педколлективу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детского сада с рекомендациями по интеграции воспитательных задач в рабочие программы воспитателей разных возрастных групп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1" y="295275"/>
            <a:ext cx="7066393" cy="906041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b="1" dirty="0">
                <a:latin typeface="+mn-lt"/>
              </a:rPr>
              <a:t>Деятельность инициативной группы по созданию Рабочей программы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2903765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97300" y="504826"/>
            <a:ext cx="2844000" cy="5038724"/>
          </a:xfrm>
          <a:prstGeom prst="round2DiagRect">
            <a:avLst>
              <a:gd name="adj1" fmla="val 7448"/>
              <a:gd name="adj2" fmla="val 1005"/>
            </a:avLst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ru-RU" sz="1600" b="1" u="sng" dirty="0" smtClean="0">
                <a:solidFill>
                  <a:srgbClr val="000000"/>
                </a:solidFill>
              </a:rPr>
              <a:t>I</a:t>
            </a:r>
            <a:r>
              <a:rPr lang="ru-RU" altLang="ru-RU" sz="1600" b="1" u="sng" dirty="0" smtClean="0">
                <a:solidFill>
                  <a:srgbClr val="000000"/>
                </a:solidFill>
              </a:rPr>
              <a:t>.Целевой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altLang="ru-RU" sz="1600" b="1" u="sng" dirty="0">
              <a:solidFill>
                <a:srgbClr val="000000"/>
              </a:solidFill>
            </a:endParaRPr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3041789" y="504824"/>
            <a:ext cx="3240000" cy="5038725"/>
          </a:xfrm>
          <a:prstGeom prst="round2DiagRect">
            <a:avLst>
              <a:gd name="adj1" fmla="val 6294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ru-RU" sz="1600" b="1" u="sng" dirty="0" smtClean="0">
                <a:solidFill>
                  <a:srgbClr val="000000"/>
                </a:solidFill>
              </a:rPr>
              <a:t>II</a:t>
            </a:r>
            <a:r>
              <a:rPr lang="ru-RU" altLang="ru-RU" sz="1600" b="1" u="sng" dirty="0" smtClean="0">
                <a:solidFill>
                  <a:srgbClr val="000000"/>
                </a:solidFill>
              </a:rPr>
              <a:t>.Содержательный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altLang="ru-RU" sz="1600" dirty="0">
              <a:solidFill>
                <a:srgbClr val="000000"/>
              </a:solidFill>
            </a:endParaRPr>
          </a:p>
        </p:txBody>
      </p:sp>
      <p:sp>
        <p:nvSpPr>
          <p:cNvPr id="52230" name="Text Box 5"/>
          <p:cNvSpPr txBox="1">
            <a:spLocks noChangeArrowheads="1"/>
          </p:cNvSpPr>
          <p:nvPr/>
        </p:nvSpPr>
        <p:spPr bwMode="auto">
          <a:xfrm>
            <a:off x="6373980" y="504826"/>
            <a:ext cx="1988971" cy="5038723"/>
          </a:xfrm>
          <a:prstGeom prst="round2DiagRect">
            <a:avLst>
              <a:gd name="adj1" fmla="val 10188"/>
              <a:gd name="adj2" fmla="val 0"/>
            </a:avLst>
          </a:prstGeom>
          <a:solidFill>
            <a:srgbClr val="FFFFFF"/>
          </a:solidFill>
          <a:ln w="19050">
            <a:solidFill>
              <a:srgbClr val="CC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600" b="1" u="sng" dirty="0" smtClean="0">
                <a:solidFill>
                  <a:srgbClr val="000000"/>
                </a:solidFill>
              </a:rPr>
              <a:t>Организационный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600" b="1" u="sng" dirty="0" smtClean="0">
                <a:solidFill>
                  <a:srgbClr val="000000"/>
                </a:solidFill>
              </a:rPr>
              <a:t> </a:t>
            </a:r>
            <a:endParaRPr lang="ru-RU" altLang="ru-RU" sz="1600" b="1" u="sng" dirty="0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-285750"/>
            <a:ext cx="8191500" cy="120015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latin typeface="+mn-lt"/>
              </a:rPr>
              <a:t>Структура рабочей программы воспитания</a:t>
            </a:r>
            <a:r>
              <a:rPr lang="ru-RU" sz="2000" b="1" dirty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ДОУ</a:t>
            </a:r>
            <a:endParaRPr lang="ru-RU" sz="2000" b="1" dirty="0"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212326"/>
              </p:ext>
            </p:extLst>
          </p:nvPr>
        </p:nvGraphicFramePr>
        <p:xfrm>
          <a:off x="85725" y="904875"/>
          <a:ext cx="2855575" cy="6769782"/>
        </p:xfrm>
        <a:graphic>
          <a:graphicData uri="http://schemas.openxmlformats.org/drawingml/2006/table">
            <a:tbl>
              <a:tblPr firstRow="1" firstCol="1" bandRow="1"/>
              <a:tblGrid>
                <a:gridCol w="2855575"/>
              </a:tblGrid>
              <a:tr h="2571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1.1. Цель Программы воспитания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 Методологические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основы и принципы построения Программы воспитания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1.2.1.Уклад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образовательной организации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1.2.2. Воспитывающая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среда ДОО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1.2.3. Общности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(сообщества) ДОО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1.2.4. Социокультурный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контекст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1.2.5. Деятельности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культурные практики ДОО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4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1.3.Требования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 планируемым результатам освоения Программы воспитания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9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1.3.1.Целевые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ориентиры воспитательной работы для детей младенческого и раннего возраста (до 3 лет)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1.3.2.Целевые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ориентиры воспитательной работы для детей дошкольного возраста (до 8 лет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6293515"/>
              </p:ext>
            </p:extLst>
          </p:nvPr>
        </p:nvGraphicFramePr>
        <p:xfrm>
          <a:off x="3924300" y="1876425"/>
          <a:ext cx="2028825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Документ" r:id="rId3" imgW="2039665" imgH="2568406" progId="Word.Document.12">
                  <p:embed/>
                </p:oleObj>
              </mc:Choice>
              <mc:Fallback>
                <p:oleObj name="Документ" r:id="rId3" imgW="2039665" imgH="25684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4300" y="1876425"/>
                        <a:ext cx="2028825" cy="255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107846"/>
              </p:ext>
            </p:extLst>
          </p:nvPr>
        </p:nvGraphicFramePr>
        <p:xfrm>
          <a:off x="3098726" y="609600"/>
          <a:ext cx="3126125" cy="4891850"/>
        </p:xfrm>
        <a:graphic>
          <a:graphicData uri="http://schemas.openxmlformats.org/drawingml/2006/table">
            <a:tbl>
              <a:tblPr firstRow="1" firstCol="1" bandRow="1"/>
              <a:tblGrid>
                <a:gridCol w="3126125"/>
              </a:tblGrid>
              <a:tr h="774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2.1.Описание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воспитательной деятельности по направлениям воспитания в интеграции с содержанием образовательных областей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marL="0" marR="0" lvl="0" indent="-68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2.1.1.Содержание патриотического направления воспитания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52">
                <a:tc>
                  <a:txBody>
                    <a:bodyPr/>
                    <a:lstStyle/>
                    <a:p>
                      <a:pPr marL="0" marR="0" lvl="0" indent="-68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2.1.2.Содержание познавательного направления воспитания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-68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2.1.3.Содержание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социального направления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2.1.4.Содержание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трудового направления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2.1.5.Содержание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физического и оздоровительного направления 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2.1.6.Содержание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этико-эстетического направления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2.1.7.Содержание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воспитательной деятельности в части, формируемой участниками образовательных отношений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2.2.Особенности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реализации воспитательного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2.3.Особенности 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взаимодействия педагогического коллектива с семьями воспитанников в процессе реализации Программы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022985"/>
              </p:ext>
            </p:extLst>
          </p:nvPr>
        </p:nvGraphicFramePr>
        <p:xfrm>
          <a:off x="6373980" y="809625"/>
          <a:ext cx="1998495" cy="4059427"/>
        </p:xfrm>
        <a:graphic>
          <a:graphicData uri="http://schemas.openxmlformats.org/drawingml/2006/table">
            <a:tbl>
              <a:tblPr firstRow="1" firstCol="1" bandRow="1"/>
              <a:tblGrid>
                <a:gridCol w="1998495"/>
              </a:tblGrid>
              <a:tr h="6624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3.1.Общие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требования к условиям реализации Программы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3.2.Взаимодействие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взрослого с детьми. События ДОО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3.3.Организация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развивающей предметно-пространственной среды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3.4.Кадровое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обеспечение воспитательного процесса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3.5.Нормативно-методическое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обеспечение реализации Программы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3.6.Особые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требования к условиям, обеспечивающим достижения планируемых личностных результатов в работе с особыми категориями детей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3.7.Календарный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план воспитательной работы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14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/>
          <p:nvPr/>
        </p:nvSpPr>
        <p:spPr>
          <a:xfrm>
            <a:off x="942801" y="1019175"/>
            <a:ext cx="7185263" cy="3422504"/>
          </a:xfrm>
          <a:prstGeom prst="rect">
            <a:avLst/>
          </a:prstGeom>
        </p:spPr>
        <p:txBody>
          <a:bodyPr vert="horz" lIns="82296" tIns="41148" rIns="82296" bIns="41148" rtlCol="0" anchor="ctr">
            <a:noAutofit/>
          </a:bodyPr>
          <a:lstStyle>
            <a:lvl1pPr algn="l" defTabSz="914377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800" b="1" kern="1200" cap="all" spc="1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ru-RU" sz="2000" b="0" cap="none" spc="0" dirty="0">
                <a:solidFill>
                  <a:schemeClr val="tx1"/>
                </a:solidFill>
                <a:latin typeface="Calibri" pitchFamily="34" charset="0"/>
              </a:rPr>
              <a:t>Федеральный закон от 31 июля 2020 г. № 304–ФЗ «О внесении изменений в Федеральный закон </a:t>
            </a:r>
          </a:p>
          <a:p>
            <a:pPr>
              <a:lnSpc>
                <a:spcPct val="90000"/>
              </a:lnSpc>
            </a:pPr>
            <a:r>
              <a:rPr lang="ru-RU" sz="2000" b="0" cap="none" spc="0" dirty="0">
                <a:solidFill>
                  <a:schemeClr val="tx1"/>
                </a:solidFill>
                <a:latin typeface="Calibri" pitchFamily="34" charset="0"/>
              </a:rPr>
              <a:t>«Об образовании в Российской Федерации» </a:t>
            </a:r>
          </a:p>
          <a:p>
            <a:pPr>
              <a:lnSpc>
                <a:spcPct val="90000"/>
              </a:lnSpc>
            </a:pPr>
            <a:r>
              <a:rPr lang="ru-RU" sz="2000" b="0" cap="none" spc="0" dirty="0">
                <a:solidFill>
                  <a:schemeClr val="tx1"/>
                </a:solidFill>
                <a:latin typeface="Calibri" pitchFamily="34" charset="0"/>
              </a:rPr>
              <a:t>по вопросам воспитания обучающихся»</a:t>
            </a:r>
          </a:p>
          <a:p>
            <a:pPr>
              <a:lnSpc>
                <a:spcPct val="90000"/>
              </a:lnSpc>
            </a:pPr>
            <a:endParaRPr lang="ru-RU" sz="2000" b="0" cap="none" spc="0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000" b="0" cap="none" spc="0" dirty="0" smtClean="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ru-RU" sz="2000" b="0" cap="none" spc="0" dirty="0">
                <a:solidFill>
                  <a:schemeClr val="tx1"/>
                </a:solidFill>
                <a:latin typeface="Calibri" pitchFamily="34" charset="0"/>
              </a:rPr>
              <a:t>вступил в силу с 1 сентября 2020 года)</a:t>
            </a:r>
          </a:p>
        </p:txBody>
      </p:sp>
      <p:sp>
        <p:nvSpPr>
          <p:cNvPr id="5" name="Rectangle 1"/>
          <p:cNvSpPr txBox="1"/>
          <p:nvPr/>
        </p:nvSpPr>
        <p:spPr>
          <a:xfrm>
            <a:off x="942799" y="567367"/>
            <a:ext cx="6789442" cy="633401"/>
          </a:xfrm>
          <a:prstGeom prst="rect">
            <a:avLst/>
          </a:prstGeom>
        </p:spPr>
        <p:txBody>
          <a:bodyPr vert="horz" rtlCol="0" anchor="b" anchorCtr="0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sz="3600" kern="1200" cap="none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emibold" pitchFamily="34" charset="0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333333"/>
                </a:solidFill>
                <a:effectLst/>
                <a:latin typeface="Calibri Light" pitchFamily="34" charset="0"/>
              </a:rPr>
              <a:t>«</a:t>
            </a:r>
            <a:r>
              <a:rPr lang="ru-RU" sz="2800" b="1" dirty="0">
                <a:solidFill>
                  <a:schemeClr val="tx1"/>
                </a:solidFill>
                <a:effectLst/>
                <a:latin typeface="Calibri Light" pitchFamily="34" charset="0"/>
              </a:rPr>
              <a:t>Закон о воспитании</a:t>
            </a:r>
            <a:r>
              <a:rPr lang="ru-RU" sz="2800" b="1" dirty="0">
                <a:solidFill>
                  <a:srgbClr val="333333"/>
                </a:solidFill>
                <a:effectLst/>
                <a:latin typeface="Calibri Light" pitchFamily="34" charset="0"/>
              </a:rPr>
              <a:t>»</a:t>
            </a:r>
            <a:endParaRPr lang="en-US" sz="2800" b="1" dirty="0">
              <a:solidFill>
                <a:srgbClr val="333333"/>
              </a:solidFill>
              <a:effectLst/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1699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575" y="228864"/>
            <a:ext cx="7962900" cy="952500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1400" b="1" i="1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Основные направления воспитательной 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работы ДОУ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патриотическое направление воспитания (ценности Родины и природы);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социальное направление воспитания (ценности человека, семьи, дружбы, сотрудничества);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трудовое направление воспитания (ценность труда);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познавательное направление воспитания (ценность знания);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этико-эстетическое направление воспитания (ценности культуры и красоты);</a:t>
            </a: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- физическое и оздоровительное направления воспитания (ценность здоровья).</a:t>
            </a:r>
            <a:r>
              <a:rPr lang="ru-RU" sz="2400" dirty="0">
                <a:latin typeface="Times New Roman"/>
                <a:ea typeface="Times New Roman"/>
              </a:rPr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4392962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97300" y="504826"/>
            <a:ext cx="2844000" cy="5038724"/>
          </a:xfrm>
          <a:prstGeom prst="round2DiagRect">
            <a:avLst>
              <a:gd name="adj1" fmla="val 7448"/>
              <a:gd name="adj2" fmla="val 1005"/>
            </a:avLst>
          </a:prstGeom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ru-RU" sz="1600" b="1" u="sng" dirty="0" smtClean="0">
                <a:solidFill>
                  <a:srgbClr val="000000"/>
                </a:solidFill>
              </a:rPr>
              <a:t>I</a:t>
            </a:r>
            <a:r>
              <a:rPr lang="ru-RU" altLang="ru-RU" sz="1600" b="1" u="sng" dirty="0" smtClean="0">
                <a:solidFill>
                  <a:srgbClr val="000000"/>
                </a:solidFill>
              </a:rPr>
              <a:t>.Целевой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altLang="ru-RU" sz="1600" b="1" u="sng" dirty="0">
              <a:solidFill>
                <a:srgbClr val="000000"/>
              </a:solidFill>
            </a:endParaRPr>
          </a:p>
        </p:txBody>
      </p:sp>
      <p:sp>
        <p:nvSpPr>
          <p:cNvPr id="52229" name="Text Box 4"/>
          <p:cNvSpPr txBox="1">
            <a:spLocks noChangeArrowheads="1"/>
          </p:cNvSpPr>
          <p:nvPr/>
        </p:nvSpPr>
        <p:spPr bwMode="auto">
          <a:xfrm>
            <a:off x="3041789" y="504824"/>
            <a:ext cx="3240000" cy="5038725"/>
          </a:xfrm>
          <a:prstGeom prst="round2DiagRect">
            <a:avLst>
              <a:gd name="adj1" fmla="val 6294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altLang="ru-RU" sz="1600" b="1" u="sng" dirty="0" smtClean="0">
                <a:solidFill>
                  <a:srgbClr val="000000"/>
                </a:solidFill>
              </a:rPr>
              <a:t>II</a:t>
            </a:r>
            <a:r>
              <a:rPr lang="ru-RU" altLang="ru-RU" sz="1600" b="1" u="sng" dirty="0" smtClean="0">
                <a:solidFill>
                  <a:srgbClr val="000000"/>
                </a:solidFill>
              </a:rPr>
              <a:t>.Содержательный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altLang="ru-RU" sz="1600" dirty="0">
              <a:solidFill>
                <a:srgbClr val="000000"/>
              </a:solidFill>
            </a:endParaRPr>
          </a:p>
        </p:txBody>
      </p:sp>
      <p:sp>
        <p:nvSpPr>
          <p:cNvPr id="52230" name="Text Box 5"/>
          <p:cNvSpPr txBox="1">
            <a:spLocks noChangeArrowheads="1"/>
          </p:cNvSpPr>
          <p:nvPr/>
        </p:nvSpPr>
        <p:spPr bwMode="auto">
          <a:xfrm>
            <a:off x="6373980" y="504826"/>
            <a:ext cx="1988971" cy="5038723"/>
          </a:xfrm>
          <a:prstGeom prst="round2DiagRect">
            <a:avLst>
              <a:gd name="adj1" fmla="val 10188"/>
              <a:gd name="adj2" fmla="val 0"/>
            </a:avLst>
          </a:prstGeom>
          <a:solidFill>
            <a:srgbClr val="FFFFFF"/>
          </a:solidFill>
          <a:ln w="19050">
            <a:solidFill>
              <a:srgbClr val="CC0000"/>
            </a:solidFill>
            <a:miter lim="800000"/>
          </a:ln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600" b="1" u="sng" dirty="0" smtClean="0">
                <a:solidFill>
                  <a:srgbClr val="000000"/>
                </a:solidFill>
              </a:rPr>
              <a:t>Организационный</a:t>
            </a:r>
          </a:p>
          <a:p>
            <a:pPr algn="just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1600" b="1" u="sng" dirty="0" smtClean="0">
                <a:solidFill>
                  <a:srgbClr val="000000"/>
                </a:solidFill>
              </a:rPr>
              <a:t> </a:t>
            </a:r>
            <a:endParaRPr lang="ru-RU" altLang="ru-RU" sz="1600" b="1" u="sng" dirty="0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-285750"/>
            <a:ext cx="8191500" cy="120015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latin typeface="+mn-lt"/>
              </a:rPr>
              <a:t>Структура рабочей программы воспитания</a:t>
            </a:r>
            <a:r>
              <a:rPr lang="ru-RU" sz="2000" b="1" dirty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ДОУ</a:t>
            </a:r>
            <a:endParaRPr lang="ru-RU" sz="2000" b="1" dirty="0"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803257"/>
              </p:ext>
            </p:extLst>
          </p:nvPr>
        </p:nvGraphicFramePr>
        <p:xfrm>
          <a:off x="85725" y="904875"/>
          <a:ext cx="2855575" cy="6769782"/>
        </p:xfrm>
        <a:graphic>
          <a:graphicData uri="http://schemas.openxmlformats.org/drawingml/2006/table">
            <a:tbl>
              <a:tblPr firstRow="1" firstCol="1" bandRow="1"/>
              <a:tblGrid>
                <a:gridCol w="2855575"/>
              </a:tblGrid>
              <a:tr h="2571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1.1. Цель Программы воспитания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 Методологические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основы и принципы построения Программы воспитания 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1.2.1.Уклад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образовательной организации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1.2.2. Воспитывающая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среда ДОО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1.2.3. Общности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(сообщества) ДОО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5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1.2.4. Социокультурный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контекст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9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1.2.5. Деятельности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культурные практики ДОО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4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1.3.Требования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 планируемым результатам освоения Программы воспитания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9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1.3.1.Целевые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ориентиры воспитательной работы для детей младенческого и раннего возраста (до 3 лет)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29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1.3.2.Целевые </a:t>
                      </a: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ориентиры воспитательной работы для детей дошкольного возраста (до 8 лет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0270710"/>
              </p:ext>
            </p:extLst>
          </p:nvPr>
        </p:nvGraphicFramePr>
        <p:xfrm>
          <a:off x="3924300" y="1876425"/>
          <a:ext cx="2028825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Документ" r:id="rId3" imgW="2039665" imgH="2568406" progId="Word.Document.12">
                  <p:embed/>
                </p:oleObj>
              </mc:Choice>
              <mc:Fallback>
                <p:oleObj name="Документ" r:id="rId3" imgW="2039665" imgH="256840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4300" y="1876425"/>
                        <a:ext cx="2028825" cy="255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445071"/>
              </p:ext>
            </p:extLst>
          </p:nvPr>
        </p:nvGraphicFramePr>
        <p:xfrm>
          <a:off x="3098726" y="609600"/>
          <a:ext cx="3126125" cy="5016119"/>
        </p:xfrm>
        <a:graphic>
          <a:graphicData uri="http://schemas.openxmlformats.org/drawingml/2006/table">
            <a:tbl>
              <a:tblPr firstRow="1" firstCol="1" bandRow="1"/>
              <a:tblGrid>
                <a:gridCol w="3126125"/>
              </a:tblGrid>
              <a:tr h="7748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2.1.Описание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воспитательной деятельности по направлениям воспитания в интеграции с содержанием образовательных областей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marL="0" marR="0" lvl="0" indent="-68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2.1.1.Содержание патриотического направления воспитания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52">
                <a:tc>
                  <a:txBody>
                    <a:bodyPr/>
                    <a:lstStyle/>
                    <a:p>
                      <a:pPr marL="0" marR="0" lvl="0" indent="-68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2.1.2.Содержание познавательного направления воспитания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-68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2.1.3.Содержание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социального направления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2.1.4.Содержание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трудового направления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4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2.1.5.Содержание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физического и оздоровительного направления 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2.1.6.Содержание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этико-эстетического направления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2.1.7.Содержание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воспитательной деятельности в части, формируемой участниками образовательных отношений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0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2.2.Особенности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реализации воспитательного </a:t>
                      </a: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10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2.3.Особенности </a:t>
                      </a:r>
                      <a:r>
                        <a:rPr lang="ru-RU" sz="1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взаимодействия педагогического коллектива с семьями воспитанников в процессе реализации Программы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229926"/>
              </p:ext>
            </p:extLst>
          </p:nvPr>
        </p:nvGraphicFramePr>
        <p:xfrm>
          <a:off x="6373980" y="809625"/>
          <a:ext cx="1998495" cy="4132579"/>
        </p:xfrm>
        <a:graphic>
          <a:graphicData uri="http://schemas.openxmlformats.org/drawingml/2006/table">
            <a:tbl>
              <a:tblPr firstRow="1" firstCol="1" bandRow="1"/>
              <a:tblGrid>
                <a:gridCol w="1998495"/>
              </a:tblGrid>
              <a:tr h="6624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3.1.Общие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требования к условиям реализации Программы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3.2.Взаимодействие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взрослого с детьми. События ДОО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3.3.Организация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развивающей предметно-пространственной среды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3.4.Кадровое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обеспечение воспитательного процесса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3.5.Нормативно-методическое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обеспечение реализации Программы воспитания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3.6.Особые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требования к условиям, обеспечивающим достижения планируемых личностных результатов в работе с особыми категориями детей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3.7.Календарный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план воспитательной работы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081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p15="http://schemas.microsoft.com/office/powerpoint/2012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Название 1"/>
          <p:cNvSpPr txBox="1"/>
          <p:nvPr/>
        </p:nvSpPr>
        <p:spPr bwMode="auto">
          <a:xfrm>
            <a:off x="520700" y="1762125"/>
            <a:ext cx="8102600" cy="179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/>
              </a:defRPr>
            </a:lvl9pPr>
          </a:lstStyle>
          <a:p>
            <a:pPr algn="ctr" eaLnBrk="1" hangingPunct="1"/>
            <a:r>
              <a:rPr lang="ru-RU" altLang="ru-RU" sz="3200" b="1" dirty="0"/>
              <a:t>Спасибо за внимание!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94924" y="794480"/>
            <a:ext cx="61882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ln w="22225">
                  <a:noFill/>
                  <a:prstDash val="solid"/>
                </a:ln>
                <a:solidFill>
                  <a:srgbClr val="333333"/>
                </a:solidFill>
                <a:latin typeface="Calibri Light" pitchFamily="34" charset="0"/>
              </a:rPr>
              <a:t>Указ Президента Российской Федерации </a:t>
            </a:r>
          </a:p>
          <a:p>
            <a:pPr algn="ctr">
              <a:lnSpc>
                <a:spcPct val="90000"/>
              </a:lnSpc>
            </a:pPr>
            <a:r>
              <a:rPr lang="ru-RU" sz="2400" b="1" dirty="0">
                <a:ln w="22225">
                  <a:noFill/>
                  <a:prstDash val="solid"/>
                </a:ln>
                <a:solidFill>
                  <a:srgbClr val="333333"/>
                </a:solidFill>
                <a:latin typeface="Calibri Light" pitchFamily="34" charset="0"/>
              </a:rPr>
              <a:t>от 7 мая 2018 г. № 204 </a:t>
            </a:r>
          </a:p>
          <a:p>
            <a:pPr algn="ctr">
              <a:lnSpc>
                <a:spcPct val="90000"/>
              </a:lnSpc>
            </a:pPr>
            <a:r>
              <a:rPr lang="ru-RU" sz="2400" b="1" dirty="0">
                <a:ln w="22225">
                  <a:noFill/>
                  <a:prstDash val="solid"/>
                </a:ln>
                <a:solidFill>
                  <a:srgbClr val="333333"/>
                </a:solidFill>
                <a:latin typeface="Calibri Light" pitchFamily="34" charset="0"/>
              </a:rPr>
              <a:t>«О национальных целях и стратегических задачах развития Российской Федерации </a:t>
            </a:r>
            <a:endParaRPr lang="ru-RU" sz="2400" b="1" dirty="0" smtClean="0">
              <a:ln w="22225">
                <a:noFill/>
                <a:prstDash val="solid"/>
              </a:ln>
              <a:solidFill>
                <a:srgbClr val="333333"/>
              </a:solidFill>
              <a:latin typeface="Calibri Light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ru-RU" sz="2400" b="1" dirty="0" smtClean="0">
                <a:ln w="22225">
                  <a:noFill/>
                  <a:prstDash val="solid"/>
                </a:ln>
                <a:solidFill>
                  <a:srgbClr val="333333"/>
                </a:solidFill>
                <a:latin typeface="Calibri Light" pitchFamily="34" charset="0"/>
              </a:rPr>
              <a:t>на </a:t>
            </a:r>
            <a:r>
              <a:rPr lang="ru-RU" sz="2400" b="1" dirty="0">
                <a:ln w="22225">
                  <a:noFill/>
                  <a:prstDash val="solid"/>
                </a:ln>
                <a:solidFill>
                  <a:srgbClr val="333333"/>
                </a:solidFill>
                <a:latin typeface="Calibri Light" pitchFamily="34" charset="0"/>
              </a:rPr>
              <a:t>период до 2024 года»</a:t>
            </a:r>
          </a:p>
        </p:txBody>
      </p:sp>
      <p:pic>
        <p:nvPicPr>
          <p:cNvPr id="3074" name="Picture 2" descr="ÐÐ°ÑÑÐ¸Ð½ÐºÐ¸ Ð¿Ð¾ Ð·Ð°Ð¿ÑÐ¾ÑÑ Ð£ÐºÐ°Ð· ÐÑÐµÐ·Ð¸Ð´ÐµÐ½Ñ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5222" y="752585"/>
            <a:ext cx="1755624" cy="244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5224" y="3381377"/>
            <a:ext cx="80420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sz="2000" b="1">
                <a:solidFill>
                  <a:srgbClr val="C00000"/>
                </a:solidFill>
                <a:latin typeface="+mn-lt"/>
              </a:rPr>
              <a:t>Цели и целевые показатели</a:t>
            </a:r>
            <a:r>
              <a:rPr lang="ru-RU" sz="2000" b="1">
                <a:latin typeface="+mn-lt"/>
              </a:rPr>
              <a:t>: воспитание гармонично развитой и социально ответственной личности на основе духовно-нравственных ценностей народов Российской Федерации, исторических и национально-культурных традиций</a:t>
            </a:r>
          </a:p>
        </p:txBody>
      </p:sp>
    </p:spTree>
    <p:extLst>
      <p:ext uri="{BB962C8B-B14F-4D97-AF65-F5344CB8AC3E}">
        <p14:creationId xmlns:p14="http://schemas.microsoft.com/office/powerpoint/2010/main" val="1665321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22274" y="636336"/>
            <a:ext cx="60410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>
                <a:ln w="22225">
                  <a:noFill/>
                  <a:prstDash val="solid"/>
                </a:ln>
                <a:solidFill>
                  <a:srgbClr val="333333"/>
                </a:solidFill>
                <a:latin typeface="+mn-lt"/>
              </a:rPr>
              <a:t>Указ Президента Российской Федерации </a:t>
            </a:r>
          </a:p>
          <a:p>
            <a:pPr algn="ctr">
              <a:lnSpc>
                <a:spcPct val="90000"/>
              </a:lnSpc>
            </a:pPr>
            <a:r>
              <a:rPr lang="ru-RU" sz="2400">
                <a:ln w="22225">
                  <a:noFill/>
                  <a:prstDash val="solid"/>
                </a:ln>
                <a:solidFill>
                  <a:srgbClr val="333333"/>
                </a:solidFill>
                <a:latin typeface="+mn-lt"/>
              </a:rPr>
              <a:t>от 21 июля 2020 г. № 474 </a:t>
            </a:r>
          </a:p>
          <a:p>
            <a:pPr algn="ctr">
              <a:lnSpc>
                <a:spcPct val="90000"/>
              </a:lnSpc>
            </a:pPr>
            <a:r>
              <a:rPr lang="ru-RU" sz="2400">
                <a:ln w="22225">
                  <a:noFill/>
                  <a:prstDash val="solid"/>
                </a:ln>
                <a:solidFill>
                  <a:srgbClr val="333333"/>
                </a:solidFill>
                <a:latin typeface="+mn-lt"/>
              </a:rPr>
              <a:t>«О национальных целях развития Российской Федерации на период </a:t>
            </a:r>
          </a:p>
          <a:p>
            <a:pPr algn="ctr">
              <a:lnSpc>
                <a:spcPct val="90000"/>
              </a:lnSpc>
            </a:pPr>
            <a:r>
              <a:rPr lang="ru-RU" sz="2400">
                <a:ln w="22225">
                  <a:noFill/>
                  <a:prstDash val="solid"/>
                </a:ln>
                <a:solidFill>
                  <a:srgbClr val="333333"/>
                </a:solidFill>
                <a:latin typeface="+mn-lt"/>
              </a:rPr>
              <a:t>до 2030 года»</a:t>
            </a:r>
          </a:p>
        </p:txBody>
      </p:sp>
      <p:pic>
        <p:nvPicPr>
          <p:cNvPr id="3074" name="Picture 2" descr="ÐÐ°ÑÑÐ¸Ð½ÐºÐ¸ Ð¿Ð¾ Ð·Ð°Ð¿ÑÐ¾ÑÑ Ð£ÐºÐ°Ð· ÐÑÐµÐ·Ð¸Ð´ÐµÐ½ÑÐ° ÐºÐ°ÑÑÐ¸Ð½Ðº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62544" y="464871"/>
            <a:ext cx="1959730" cy="244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2546" y="3038475"/>
            <a:ext cx="80099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</a:pPr>
            <a:r>
              <a:rPr lang="ru-RU" sz="2000" b="1">
                <a:solidFill>
                  <a:srgbClr val="C00000"/>
                </a:solidFill>
                <a:latin typeface="+mn-lt"/>
              </a:rPr>
              <a:t>Национальная цель: </a:t>
            </a:r>
            <a:r>
              <a:rPr lang="ru-RU" sz="2000" b="1">
                <a:latin typeface="+mn-lt"/>
              </a:rPr>
              <a:t>«Возможности для самореализации и развития талантов»</a:t>
            </a:r>
            <a:r>
              <a:rPr lang="ru-RU" sz="2000" b="1">
                <a:solidFill>
                  <a:srgbClr val="C00000"/>
                </a:solidFill>
                <a:latin typeface="+mn-lt"/>
              </a:rPr>
              <a:t> </a:t>
            </a:r>
          </a:p>
          <a:p>
            <a:pPr lvl="0">
              <a:lnSpc>
                <a:spcPct val="90000"/>
              </a:lnSpc>
            </a:pPr>
            <a:r>
              <a:rPr lang="ru-RU" sz="2000" b="1">
                <a:solidFill>
                  <a:srgbClr val="C00000"/>
                </a:solidFill>
                <a:latin typeface="+mn-lt"/>
              </a:rPr>
              <a:t>Целевые показатели</a:t>
            </a:r>
            <a:r>
              <a:rPr lang="ru-RU" sz="2000" b="1">
                <a:latin typeface="+mn-lt"/>
              </a:rPr>
              <a:t>: создание условий для воспитания гармонично развитой и социально ответственной личности на основе духовно-нравственных ценностей народов Российской Федерации, исторических и национально-культурных традиций</a:t>
            </a:r>
          </a:p>
        </p:txBody>
      </p:sp>
    </p:spTree>
    <p:extLst>
      <p:ext uri="{BB962C8B-B14F-4D97-AF65-F5344CB8AC3E}">
        <p14:creationId xmlns:p14="http://schemas.microsoft.com/office/powerpoint/2010/main" val="4812627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875" y="866775"/>
            <a:ext cx="8867775" cy="305064"/>
          </a:xfrm>
        </p:spPr>
        <p:txBody>
          <a:bodyPr/>
          <a:lstStyle/>
          <a:p>
            <a:pPr marL="361950" indent="-361950"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b="1" dirty="0" smtClean="0"/>
              <a:t>Основные позиции введения Закона о воспитании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800" dirty="0" smtClean="0"/>
              <a:t>1. Уточнено понятие «воспитание»</a:t>
            </a:r>
            <a:br>
              <a:rPr lang="ru-RU" sz="2800" dirty="0" smtClean="0"/>
            </a:br>
            <a:r>
              <a:rPr lang="ru-RU" sz="2800" dirty="0" smtClean="0"/>
              <a:t>2. Конкретизировано определение «образовательная    программа»</a:t>
            </a:r>
            <a:br>
              <a:rPr lang="ru-RU" sz="2800" dirty="0" smtClean="0"/>
            </a:br>
            <a:r>
              <a:rPr lang="ru-RU" sz="2800" dirty="0" smtClean="0"/>
              <a:t>3. Добавлена новая статья о разработке рабочей    программы воспитания и календарного плана воспитательной работы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506915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6</a:t>
            </a:fld>
            <a:endParaRPr lang="ru-RU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177661" y="735568"/>
            <a:ext cx="5204341" cy="4712589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Новая редакция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Calibri" pitchFamily="34" charset="0"/>
              </a:rPr>
              <a:t>воспитание – деятельность, направленная на развитие личности, создание условий для самоопределения и социализации обучающихся на основе социокультурных, духовно-нравственных ценностей и принятых в российском обществе правил и норм поведения в интересах человека, семьи, общества и государства, </a:t>
            </a:r>
            <a:r>
              <a:rPr lang="ru-RU" b="1">
                <a:solidFill>
                  <a:srgbClr val="A40000"/>
                </a:solidFill>
                <a:latin typeface="Calibri" pitchFamily="34" charset="0"/>
              </a:rPr>
              <a:t>формирование у обучающихся чувства патриотизма, гражданственности, уважения к памяти защитников Отечества и подвигам Героев Отечества, закону и правопорядку, человеку труда и старшему поколению, взаимного уважения, бережного отношения к культурному наследию и традициям многонационального народа Российской Федерации, природе и окружающей среде</a:t>
            </a: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217695" y="841862"/>
            <a:ext cx="2821721" cy="4456057"/>
          </a:xfrm>
          <a:prstGeom prst="round2DiagRect">
            <a:avLst>
              <a:gd name="adj1" fmla="val 7794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>
                <a:solidFill>
                  <a:srgbClr val="000000"/>
                </a:solidFill>
              </a:rPr>
              <a:t>Первоначальная редакция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</a:rPr>
              <a:t>воспитание – деятельность, направленная на развитие личности, создание условий для самоопределения и социализации обучающегося на основе социокультурных, духовно-нравственных ценностей и принятых в обществе правил и норм поведения в интересах человека, семьи, общества и государства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663" y="0"/>
            <a:ext cx="8229600" cy="85725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Calibri Light" pitchFamily="34" charset="0"/>
              </a:rPr>
              <a:t>Закон о воспитании</a:t>
            </a:r>
          </a:p>
        </p:txBody>
      </p:sp>
    </p:spTree>
    <p:extLst>
      <p:ext uri="{BB962C8B-B14F-4D97-AF65-F5344CB8AC3E}">
        <p14:creationId xmlns:p14="http://schemas.microsoft.com/office/powerpoint/2010/main" val="22250762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7</a:t>
            </a:fld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186743" y="940736"/>
            <a:ext cx="3790709" cy="4497937"/>
          </a:xfrm>
          <a:prstGeom prst="round2DiagRect">
            <a:avLst>
              <a:gd name="adj1" fmla="val 7794"/>
              <a:gd name="adj2" fmla="val 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Первоначальная редакция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Calibri" pitchFamily="34" charset="0"/>
              </a:rPr>
              <a:t>образовательная программа – комплекс основных характеристик образования (объем, содержание, планируемые результаты), организационно-педагогических условий и в случаях, предусмотренных настоящим Федеральным законом, форм аттестации,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а также оценочных и методических материалов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171927" y="834443"/>
            <a:ext cx="4143398" cy="4712589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b="1">
                <a:solidFill>
                  <a:srgbClr val="000000"/>
                </a:solidFill>
                <a:latin typeface="Calibri" pitchFamily="34" charset="0"/>
              </a:rPr>
              <a:t>Новая редакция</a:t>
            </a:r>
          </a:p>
          <a:p>
            <a:pPr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Calibri" pitchFamily="34" charset="0"/>
              </a:rPr>
              <a:t>образовательная программа – комплекс основных характеристик образования (объем, содержание, планируемые результаты) и организационно-педагогических условий, который представлен в виде учебного плана, календарного учебного графика, рабочих программ учебных предметов, курсов, дисциплин (модулей), иных компонентов, оценочных и методических материалов, а также в предусмотренных настоящим Федеральным законом случаях </a:t>
            </a:r>
            <a:r>
              <a:rPr lang="ru-RU" b="1">
                <a:solidFill>
                  <a:srgbClr val="A40000"/>
                </a:solidFill>
                <a:latin typeface="Calibri" pitchFamily="34" charset="0"/>
              </a:rPr>
              <a:t>в виде рабочей программы воспитания, календарного плана воспитательной работы</a:t>
            </a:r>
            <a:r>
              <a:rPr lang="ru-RU">
                <a:solidFill>
                  <a:srgbClr val="000000"/>
                </a:solidFill>
                <a:latin typeface="Calibri" pitchFamily="34" charset="0"/>
              </a:rPr>
              <a:t>, форм аттестации</a:t>
            </a:r>
            <a:endParaRPr lang="ru-RU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Заголовок 1"/>
          <p:cNvSpPr txBox="1"/>
          <p:nvPr/>
        </p:nvSpPr>
        <p:spPr bwMode="auto">
          <a:xfrm>
            <a:off x="380938" y="2839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 smtClean="0">
                <a:latin typeface="Calibri Light" pitchFamily="34" charset="0"/>
              </a:rPr>
              <a:t>Закон о воспитании</a:t>
            </a:r>
            <a:endParaRPr lang="ru-RU" sz="2800" b="1" dirty="0">
              <a:latin typeface="Calibri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5360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8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14131" y="1211569"/>
            <a:ext cx="7992743" cy="3198733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Новая редакция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Новая статья 12.1</a:t>
            </a:r>
          </a:p>
          <a:p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1. Воспитание обучающихся при освоении ими основных образовательных программ в организациях, осуществляющих образовательную деятельность, осуществляется на основе включаемых в образовательную программу </a:t>
            </a:r>
            <a:r>
              <a:rPr lang="ru-RU" sz="2000" b="1" dirty="0">
                <a:solidFill>
                  <a:srgbClr val="A40000"/>
                </a:solidFill>
                <a:latin typeface="Calibri" pitchFamily="34" charset="0"/>
              </a:rPr>
              <a:t>рабочей программы воспитания и календарного плана воспитательной работы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, </a:t>
            </a:r>
            <a:r>
              <a:rPr lang="ru-RU" sz="2000" b="1" dirty="0">
                <a:solidFill>
                  <a:srgbClr val="003399"/>
                </a:solidFill>
                <a:latin typeface="Calibri" pitchFamily="34" charset="0"/>
              </a:rPr>
              <a:t>разрабатываемых и утверждаемых такими организациями </a:t>
            </a:r>
            <a:r>
              <a:rPr lang="ru-RU" sz="2000" b="1" cap="all" dirty="0">
                <a:solidFill>
                  <a:srgbClr val="003399"/>
                </a:solidFill>
                <a:latin typeface="Calibri" pitchFamily="34" charset="0"/>
              </a:rPr>
              <a:t>самостоятельно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, если иное не установлено настоящим Федеральным законом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6663" y="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Calibri Light" pitchFamily="34" charset="0"/>
              </a:rPr>
              <a:t/>
            </a:r>
            <a:br>
              <a:rPr lang="ru-RU" sz="2400" b="1" dirty="0" smtClean="0">
                <a:latin typeface="Calibri Light" pitchFamily="34" charset="0"/>
              </a:rPr>
            </a:br>
            <a:r>
              <a:rPr lang="ru-RU" sz="3100" b="1" dirty="0" smtClean="0">
                <a:latin typeface="Calibri Light" pitchFamily="34" charset="0"/>
              </a:rPr>
              <a:t>Закон </a:t>
            </a:r>
            <a:r>
              <a:rPr lang="ru-RU" sz="3100" b="1" dirty="0">
                <a:latin typeface="Calibri Light" pitchFamily="34" charset="0"/>
              </a:rPr>
              <a:t>о воспитании</a:t>
            </a:r>
          </a:p>
        </p:txBody>
      </p:sp>
    </p:spTree>
    <p:extLst>
      <p:ext uri="{BB962C8B-B14F-4D97-AF65-F5344CB8AC3E}">
        <p14:creationId xmlns:p14="http://schemas.microsoft.com/office/powerpoint/2010/main" val="330972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62F99-9CAF-421C-99DF-AD536C7D6F26}" type="slidenum">
              <a:rPr lang="ru-RU" smtClean="0"/>
              <a:t>9</a:t>
            </a:fld>
            <a:endParaRPr lang="ru-RU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96215" y="973071"/>
            <a:ext cx="7972022" cy="4465558"/>
          </a:xfrm>
          <a:prstGeom prst="round2DiagRect">
            <a:avLst>
              <a:gd name="adj1" fmla="val 6059"/>
              <a:gd name="adj2" fmla="val 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Новая редакция</a:t>
            </a:r>
          </a:p>
          <a:p>
            <a:pPr>
              <a:lnSpc>
                <a:spcPct val="90000"/>
              </a:lnSpc>
            </a:pPr>
            <a:r>
              <a:rPr lang="ru-RU" sz="2000" b="1" dirty="0">
                <a:solidFill>
                  <a:srgbClr val="000000"/>
                </a:solidFill>
                <a:latin typeface="Calibri" pitchFamily="34" charset="0"/>
              </a:rPr>
              <a:t>Новая статья 12.1</a:t>
            </a:r>
          </a:p>
          <a:p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2. Воспитание обучающихся при освоении ими основных общеобразовательных программ, образовательных программ среднего профессионального образования, образовательных программ высшего образования (программ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бакалавриата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 и программ </a:t>
            </a:r>
            <a:r>
              <a:rPr lang="ru-RU" sz="2000" dirty="0" err="1">
                <a:solidFill>
                  <a:srgbClr val="000000"/>
                </a:solidFill>
                <a:latin typeface="Calibri" pitchFamily="34" charset="0"/>
              </a:rPr>
              <a:t>специалитета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) в организациях, осуществляющих образовательную деятельность, осуществляется на основе включаемых в такие образовательные программы </a:t>
            </a:r>
            <a:r>
              <a:rPr lang="ru-RU" sz="2000" b="1" dirty="0">
                <a:solidFill>
                  <a:srgbClr val="A40000"/>
                </a:solidFill>
                <a:latin typeface="Calibri" pitchFamily="34" charset="0"/>
              </a:rPr>
              <a:t>рабочей программы воспитания и календарного плана воспитательной работы</a:t>
            </a:r>
            <a:r>
              <a:rPr lang="ru-RU" sz="2000" dirty="0">
                <a:solidFill>
                  <a:srgbClr val="000000"/>
                </a:solidFill>
                <a:latin typeface="Calibri" pitchFamily="34" charset="0"/>
              </a:rPr>
              <a:t>, разрабатываемых и утверждаемых с учетом включенных в примерные образовательные программы, указанные в части 9.1 статьи 12 настоящего Федерального закона, примерных рабочих программ воспитания и примерных календарных планов воспитательной работы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6663" y="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Calibri Light" pitchFamily="34" charset="0"/>
              </a:rPr>
              <a:t/>
            </a:r>
            <a:br>
              <a:rPr lang="ru-RU" sz="2400" b="1" dirty="0" smtClean="0">
                <a:latin typeface="Calibri Light" pitchFamily="34" charset="0"/>
              </a:rPr>
            </a:br>
            <a:r>
              <a:rPr lang="ru-RU" sz="3100" b="1" dirty="0" smtClean="0">
                <a:latin typeface="Calibri Light" pitchFamily="34" charset="0"/>
              </a:rPr>
              <a:t>Закон </a:t>
            </a:r>
            <a:r>
              <a:rPr lang="ru-RU" sz="3100" b="1" dirty="0">
                <a:latin typeface="Calibri Light" pitchFamily="34" charset="0"/>
              </a:rPr>
              <a:t>о воспитании</a:t>
            </a:r>
          </a:p>
        </p:txBody>
      </p:sp>
    </p:spTree>
    <p:extLst>
      <p:ext uri="{BB962C8B-B14F-4D97-AF65-F5344CB8AC3E}">
        <p14:creationId xmlns:p14="http://schemas.microsoft.com/office/powerpoint/2010/main" val="37695085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3005</TotalTime>
  <Words>1502</Words>
  <Application>Microsoft Office PowerPoint</Application>
  <PresentationFormat>Экран (16:10)</PresentationFormat>
  <Paragraphs>190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Тема Office</vt:lpstr>
      <vt:lpstr>1_Тема Office</vt:lpstr>
      <vt:lpstr>2_Тема Office</vt:lpstr>
      <vt:lpstr>3_Тема Office</vt:lpstr>
      <vt:lpstr>Документ</vt:lpstr>
      <vt:lpstr>    Муниципальное автономное дошкольное образовательное учреждение  муниципального образования «город Бугуруслан»  «Детский сад комбинированного вида №22»     </vt:lpstr>
      <vt:lpstr>Презентация PowerPoint</vt:lpstr>
      <vt:lpstr>Презентация PowerPoint</vt:lpstr>
      <vt:lpstr>Презентация PowerPoint</vt:lpstr>
      <vt:lpstr>       Основные позиции введения Закона о воспитании  1. Уточнено понятие «воспитание» 2. Конкретизировано определение «образовательная    программа» 3. Добавлена новая статья о разработке рабочей    программы воспитания и календарного плана воспитательной работы</vt:lpstr>
      <vt:lpstr>Закон о воспитании</vt:lpstr>
      <vt:lpstr>Презентация PowerPoint</vt:lpstr>
      <vt:lpstr> Закон о воспитании</vt:lpstr>
      <vt:lpstr> Закон о воспитании</vt:lpstr>
      <vt:lpstr> Закон о воспитании</vt:lpstr>
      <vt:lpstr>  Закон о воспитании</vt:lpstr>
      <vt:lpstr>Закон о воспитании</vt:lpstr>
      <vt:lpstr> Нужно ли разрабатывать  Рабочую программу воспитания в ДОО? </vt:lpstr>
      <vt:lpstr>План действий ДОУ  по выполнению требований Закона о воспитании</vt:lpstr>
      <vt:lpstr>Деятельность инициативной группы по созданию Рабочей программы воспитания</vt:lpstr>
      <vt:lpstr>Анализ качества  воспитательной работы в ДОУ</vt:lpstr>
      <vt:lpstr>Направления оценки качества  воспитательной работы в ДОУ</vt:lpstr>
      <vt:lpstr>Деятельность инициативной группы по созданию Рабочей программы воспитания</vt:lpstr>
      <vt:lpstr>Структура рабочей программы воспитания ДОУ</vt:lpstr>
      <vt:lpstr>                  Основные направления воспитательной работы ДОУ: - патриотическое направление воспитания (ценности Родины и природы); - социальное направление воспитания (ценности человека, семьи, дружбы, сотрудничества); - трудовое направление воспитания (ценность труда); - познавательное направление воспитания (ценность знания); - этико-эстетическое направление воспитания (ценности культуры и красоты); - физическое и оздоровительное направления воспитания (ценность здоровья). </vt:lpstr>
      <vt:lpstr>Структура рабочей программы воспитания ДОУ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Інна</dc:creator>
  <cp:lastModifiedBy>User</cp:lastModifiedBy>
  <cp:revision>125</cp:revision>
  <dcterms:created xsi:type="dcterms:W3CDTF">2015-07-30T04:41:32Z</dcterms:created>
  <dcterms:modified xsi:type="dcterms:W3CDTF">2021-08-25T11:25:32Z</dcterms:modified>
</cp:coreProperties>
</file>