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ppt" ContentType="application/vnd.ms-powerpoi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6" r:id="rId3"/>
    <p:sldId id="265" r:id="rId4"/>
    <p:sldId id="274" r:id="rId5"/>
    <p:sldId id="267" r:id="rId6"/>
    <p:sldId id="271" r:id="rId7"/>
    <p:sldId id="275" r:id="rId8"/>
    <p:sldId id="273" r:id="rId9"/>
    <p:sldId id="268" r:id="rId10"/>
    <p:sldId id="281" r:id="rId11"/>
    <p:sldId id="282" r:id="rId12"/>
    <p:sldId id="285" r:id="rId13"/>
    <p:sldId id="259" r:id="rId14"/>
    <p:sldId id="284" r:id="rId15"/>
    <p:sldId id="262" r:id="rId16"/>
    <p:sldId id="269" r:id="rId17"/>
    <p:sldId id="276" r:id="rId18"/>
    <p:sldId id="278" r:id="rId19"/>
    <p:sldId id="280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2211"/>
    <a:srgbClr val="33CC33"/>
    <a:srgbClr val="FFFF99"/>
    <a:srgbClr val="9FEE1E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3310" autoAdjust="0"/>
  </p:normalViewPr>
  <p:slideViewPr>
    <p:cSldViewPr>
      <p:cViewPr varScale="1">
        <p:scale>
          <a:sx n="40" d="100"/>
          <a:sy n="40" d="100"/>
        </p:scale>
        <p:origin x="-41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CC33">
            <a:alpha val="33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&#1057;&#1085;&#1077;&#1078;&#1080;&#1085;&#1082;&#1080;/&#1057;&#1053;&#1045;&#1046;&#1048;&#1053;&#1050;&#1048;.ppt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____________Microsoft_Office_PowerPoint_97-20031.ppt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11882"/>
          </a:xfrm>
        </p:spPr>
        <p:txBody>
          <a:bodyPr>
            <a:normAutofit/>
          </a:bodyPr>
          <a:lstStyle/>
          <a:p>
            <a:r>
              <a:rPr lang="ru-RU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Решение     Квадратных неравенств</a:t>
            </a:r>
            <a:br>
              <a:rPr lang="ru-RU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учитель математики  </a:t>
            </a:r>
            <a:br>
              <a:rPr lang="ru-RU" sz="1800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МБОУ  гимназии №16</a:t>
            </a:r>
            <a:br>
              <a:rPr lang="ru-RU" sz="1800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i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Сланова</a:t>
            </a:r>
            <a:r>
              <a:rPr lang="ru-RU" sz="1800" i="1" cap="all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А.Ч.</a:t>
            </a:r>
            <a:r>
              <a:rPr lang="ru-RU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endParaRPr lang="ru-RU" b="1" i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Рамка 4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318"/>
            </a:avLst>
          </a:prstGeom>
          <a:solidFill>
            <a:srgbClr val="33CC33"/>
          </a:solidFill>
          <a:ln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6" name="Picture 7" descr="6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4000505"/>
            <a:ext cx="1857389" cy="2000264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Разложите квадратный трёхчлен на множители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х</a:t>
            </a:r>
            <a:r>
              <a:rPr lang="ru-RU" baseline="30000" dirty="0" smtClean="0"/>
              <a:t>2</a:t>
            </a:r>
            <a:r>
              <a:rPr lang="ru-RU" dirty="0" smtClean="0"/>
              <a:t>-8х+7=</a:t>
            </a:r>
          </a:p>
          <a:p>
            <a:r>
              <a:rPr lang="ru-RU" dirty="0" smtClean="0"/>
              <a:t>х</a:t>
            </a:r>
            <a:r>
              <a:rPr lang="ru-RU" baseline="30000" dirty="0" smtClean="0"/>
              <a:t>2</a:t>
            </a:r>
            <a:r>
              <a:rPr lang="ru-RU" dirty="0" smtClean="0"/>
              <a:t>-11х+30=</a:t>
            </a:r>
          </a:p>
          <a:p>
            <a:r>
              <a:rPr lang="ru-RU" dirty="0" smtClean="0"/>
              <a:t>х</a:t>
            </a:r>
            <a:r>
              <a:rPr lang="ru-RU" baseline="30000" dirty="0" smtClean="0"/>
              <a:t>2</a:t>
            </a:r>
            <a:r>
              <a:rPr lang="ru-RU" dirty="0" smtClean="0"/>
              <a:t>-16х+60=</a:t>
            </a:r>
          </a:p>
          <a:p>
            <a:r>
              <a:rPr lang="ru-RU" dirty="0" smtClean="0"/>
              <a:t>2х</a:t>
            </a:r>
            <a:r>
              <a:rPr lang="ru-RU" baseline="30000" dirty="0" smtClean="0"/>
              <a:t>2</a:t>
            </a:r>
            <a:r>
              <a:rPr lang="ru-RU" dirty="0" smtClean="0"/>
              <a:t>-7х+6=</a:t>
            </a:r>
          </a:p>
          <a:p>
            <a:r>
              <a:rPr lang="ru-RU" dirty="0" smtClean="0"/>
              <a:t>3х</a:t>
            </a:r>
            <a:r>
              <a:rPr lang="ru-RU" baseline="30000" dirty="0" smtClean="0"/>
              <a:t>2</a:t>
            </a:r>
            <a:r>
              <a:rPr lang="ru-RU" dirty="0" smtClean="0"/>
              <a:t>-8х+5=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Разложите квадратный трёхчлен на множители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х</a:t>
            </a:r>
            <a:r>
              <a:rPr lang="ru-RU" baseline="30000" dirty="0" smtClean="0"/>
              <a:t>2</a:t>
            </a:r>
            <a:r>
              <a:rPr lang="ru-RU" dirty="0" smtClean="0"/>
              <a:t>-8х+7=(х-1)(х-7)</a:t>
            </a:r>
          </a:p>
          <a:p>
            <a:r>
              <a:rPr lang="ru-RU" dirty="0" smtClean="0"/>
              <a:t>х</a:t>
            </a:r>
            <a:r>
              <a:rPr lang="ru-RU" baseline="30000" dirty="0" smtClean="0"/>
              <a:t>2</a:t>
            </a:r>
            <a:r>
              <a:rPr lang="ru-RU" dirty="0" smtClean="0"/>
              <a:t>-11х+30=(х-5)(х-6)</a:t>
            </a:r>
          </a:p>
          <a:p>
            <a:r>
              <a:rPr lang="ru-RU" dirty="0" smtClean="0"/>
              <a:t>х</a:t>
            </a:r>
            <a:r>
              <a:rPr lang="ru-RU" baseline="30000" dirty="0" smtClean="0"/>
              <a:t>2</a:t>
            </a:r>
            <a:r>
              <a:rPr lang="ru-RU" dirty="0" smtClean="0"/>
              <a:t>-16х+60=(х-6)(х-10)</a:t>
            </a:r>
          </a:p>
          <a:p>
            <a:r>
              <a:rPr lang="ru-RU" dirty="0" smtClean="0"/>
              <a:t>2х</a:t>
            </a:r>
            <a:r>
              <a:rPr lang="ru-RU" baseline="30000" dirty="0" smtClean="0"/>
              <a:t>2</a:t>
            </a:r>
            <a:r>
              <a:rPr lang="ru-RU" dirty="0" smtClean="0"/>
              <a:t>-7х+6=2(х-1,5)(х-2)</a:t>
            </a:r>
          </a:p>
          <a:p>
            <a:r>
              <a:rPr lang="ru-RU" dirty="0" smtClean="0"/>
              <a:t>3х</a:t>
            </a:r>
            <a:r>
              <a:rPr lang="ru-RU" baseline="30000" dirty="0" smtClean="0"/>
              <a:t>2</a:t>
            </a:r>
            <a:r>
              <a:rPr lang="ru-RU" dirty="0" smtClean="0"/>
              <a:t>-8х+5=3(х-1)(х-5/3)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2">
            <a:hlinkClick r:id="rId3" action="ppaction://hlinkpres?slideindex=1&amp;slidetitle="/>
          </p:cNvPr>
          <p:cNvGraphicFramePr>
            <a:graphicFrameLocks noChangeAspect="1"/>
          </p:cNvGraphicFramePr>
          <p:nvPr/>
        </p:nvGraphicFramePr>
        <p:xfrm>
          <a:off x="714348" y="571480"/>
          <a:ext cx="7525674" cy="5643602"/>
        </p:xfrm>
        <a:graphic>
          <a:graphicData uri="http://schemas.openxmlformats.org/presentationml/2006/ole">
            <p:oleObj spid="_x0000_s2050" name="Презентация" r:id="rId4" imgW="4570610" imgH="3427576" progId="PowerPoint.Show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318"/>
            </a:avLst>
          </a:prstGeom>
          <a:solidFill>
            <a:srgbClr val="33CC33"/>
          </a:solidFill>
          <a:ln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14282" y="2000240"/>
          <a:ext cx="8715436" cy="46434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0198"/>
                <a:gridCol w="2357454"/>
                <a:gridCol w="2357454"/>
                <a:gridCol w="2500330"/>
              </a:tblGrid>
              <a:tr h="78851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92747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92747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2214546" y="2071678"/>
            <a:ext cx="100806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i="1" dirty="0"/>
              <a:t>D</a:t>
            </a:r>
            <a:r>
              <a:rPr lang="en-US" sz="3200" dirty="0"/>
              <a:t>&gt;0</a:t>
            </a:r>
            <a:endParaRPr lang="ru-RU" sz="3200" dirty="0"/>
          </a:p>
        </p:txBody>
      </p:sp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4929190" y="2071678"/>
            <a:ext cx="100806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i="1" dirty="0"/>
              <a:t>D</a:t>
            </a:r>
            <a:r>
              <a:rPr lang="en-US" sz="3200" dirty="0"/>
              <a:t>=0</a:t>
            </a:r>
            <a:endParaRPr lang="ru-RU" sz="3200" dirty="0"/>
          </a:p>
        </p:txBody>
      </p:sp>
      <p:sp>
        <p:nvSpPr>
          <p:cNvPr id="15" name="Text Box 13"/>
          <p:cNvSpPr txBox="1">
            <a:spLocks noChangeArrowheads="1"/>
          </p:cNvSpPr>
          <p:nvPr/>
        </p:nvSpPr>
        <p:spPr bwMode="auto">
          <a:xfrm>
            <a:off x="7072330" y="2143116"/>
            <a:ext cx="100806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i="1" dirty="0"/>
              <a:t>D</a:t>
            </a:r>
            <a:r>
              <a:rPr lang="en-US" sz="3200" dirty="0"/>
              <a:t>&lt;0</a:t>
            </a:r>
            <a:endParaRPr lang="ru-RU" sz="3200" dirty="0"/>
          </a:p>
        </p:txBody>
      </p:sp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642910" y="3429000"/>
            <a:ext cx="863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dirty="0" smtClean="0"/>
              <a:t>а</a:t>
            </a:r>
            <a:r>
              <a:rPr lang="en-US" sz="2800" dirty="0" smtClean="0"/>
              <a:t>&gt;0</a:t>
            </a:r>
            <a:endParaRPr lang="ru-RU" sz="2800" dirty="0"/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642910" y="5357826"/>
            <a:ext cx="863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dirty="0" smtClean="0"/>
              <a:t>а </a:t>
            </a:r>
            <a:r>
              <a:rPr lang="en-US" sz="2800" dirty="0" smtClean="0"/>
              <a:t>&lt;0</a:t>
            </a:r>
            <a:endParaRPr lang="ru-RU" sz="2800" dirty="0"/>
          </a:p>
        </p:txBody>
      </p:sp>
      <p:grpSp>
        <p:nvGrpSpPr>
          <p:cNvPr id="72" name="Группа 71"/>
          <p:cNvGrpSpPr/>
          <p:nvPr/>
        </p:nvGrpSpPr>
        <p:grpSpPr>
          <a:xfrm>
            <a:off x="4214810" y="4857760"/>
            <a:ext cx="2214578" cy="1714512"/>
            <a:chOff x="4143372" y="4929198"/>
            <a:chExt cx="2214578" cy="1714512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/>
            <a:srcRect l="47612" t="7071" r="28851" b="68683"/>
            <a:stretch>
              <a:fillRect/>
            </a:stretch>
          </p:blipFill>
          <p:spPr bwMode="auto">
            <a:xfrm>
              <a:off x="4143372" y="4929198"/>
              <a:ext cx="2214578" cy="17145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4" name="Line 18"/>
            <p:cNvSpPr>
              <a:spLocks noChangeShapeType="1"/>
            </p:cNvSpPr>
            <p:nvPr/>
          </p:nvSpPr>
          <p:spPr bwMode="auto">
            <a:xfrm>
              <a:off x="4143372" y="5214950"/>
              <a:ext cx="21590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8" name="Freeform 16"/>
            <p:cNvSpPr>
              <a:spLocks/>
            </p:cNvSpPr>
            <p:nvPr/>
          </p:nvSpPr>
          <p:spPr bwMode="auto">
            <a:xfrm rot="10800000">
              <a:off x="4572000" y="5214950"/>
              <a:ext cx="1000132" cy="1071570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52" y="508"/>
                </a:cxn>
                <a:cxn ang="0">
                  <a:pos x="328" y="684"/>
                </a:cxn>
                <a:cxn ang="0">
                  <a:pos x="504" y="515"/>
                </a:cxn>
                <a:cxn ang="0">
                  <a:pos x="674" y="0"/>
                </a:cxn>
              </a:cxnLst>
              <a:rect l="0" t="0" r="r" b="b"/>
              <a:pathLst>
                <a:path w="674" h="685">
                  <a:moveTo>
                    <a:pt x="0" y="11"/>
                  </a:moveTo>
                  <a:cubicBezTo>
                    <a:pt x="48" y="203"/>
                    <a:pt x="97" y="396"/>
                    <a:pt x="152" y="508"/>
                  </a:cubicBezTo>
                  <a:cubicBezTo>
                    <a:pt x="207" y="620"/>
                    <a:pt x="269" y="683"/>
                    <a:pt x="328" y="684"/>
                  </a:cubicBezTo>
                  <a:cubicBezTo>
                    <a:pt x="387" y="685"/>
                    <a:pt x="446" y="629"/>
                    <a:pt x="504" y="515"/>
                  </a:cubicBezTo>
                  <a:cubicBezTo>
                    <a:pt x="562" y="401"/>
                    <a:pt x="645" y="84"/>
                    <a:pt x="674" y="0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4" name="Прямоугольник 43"/>
            <p:cNvSpPr/>
            <p:nvPr/>
          </p:nvSpPr>
          <p:spPr>
            <a:xfrm>
              <a:off x="5929322" y="5286388"/>
              <a:ext cx="28725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i="1" dirty="0" smtClean="0">
                  <a:latin typeface="Times New Roman" pitchFamily="18" charset="0"/>
                </a:rPr>
                <a:t>x</a:t>
              </a:r>
              <a:endParaRPr lang="ru-RU" i="1" dirty="0">
                <a:latin typeface="Times New Roman" pitchFamily="18" charset="0"/>
              </a:endParaRPr>
            </a:p>
          </p:txBody>
        </p:sp>
        <p:sp>
          <p:nvSpPr>
            <p:cNvPr id="35" name="Овал 34"/>
            <p:cNvSpPr/>
            <p:nvPr/>
          </p:nvSpPr>
          <p:spPr>
            <a:xfrm>
              <a:off x="5000628" y="5143512"/>
              <a:ext cx="142876" cy="142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8" name="Группа 67"/>
          <p:cNvGrpSpPr/>
          <p:nvPr/>
        </p:nvGrpSpPr>
        <p:grpSpPr>
          <a:xfrm>
            <a:off x="1785918" y="2857496"/>
            <a:ext cx="2214578" cy="1857388"/>
            <a:chOff x="1785918" y="2857496"/>
            <a:chExt cx="2214578" cy="1857388"/>
          </a:xfrm>
        </p:grpSpPr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2"/>
            <a:srcRect l="46853" t="5051" r="29610" b="68683"/>
            <a:stretch>
              <a:fillRect/>
            </a:stretch>
          </p:blipFill>
          <p:spPr bwMode="auto">
            <a:xfrm>
              <a:off x="1785918" y="2857496"/>
              <a:ext cx="2214578" cy="1857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8" name="Line 18"/>
            <p:cNvSpPr>
              <a:spLocks noChangeShapeType="1"/>
            </p:cNvSpPr>
            <p:nvPr/>
          </p:nvSpPr>
          <p:spPr bwMode="auto">
            <a:xfrm>
              <a:off x="1785918" y="3786190"/>
              <a:ext cx="21590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" name="Freeform 16"/>
            <p:cNvSpPr>
              <a:spLocks/>
            </p:cNvSpPr>
            <p:nvPr/>
          </p:nvSpPr>
          <p:spPr bwMode="auto">
            <a:xfrm>
              <a:off x="2285984" y="3071810"/>
              <a:ext cx="1069975" cy="1500198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52" y="508"/>
                </a:cxn>
                <a:cxn ang="0">
                  <a:pos x="328" y="684"/>
                </a:cxn>
                <a:cxn ang="0">
                  <a:pos x="504" y="515"/>
                </a:cxn>
                <a:cxn ang="0">
                  <a:pos x="674" y="0"/>
                </a:cxn>
              </a:cxnLst>
              <a:rect l="0" t="0" r="r" b="b"/>
              <a:pathLst>
                <a:path w="674" h="685">
                  <a:moveTo>
                    <a:pt x="0" y="11"/>
                  </a:moveTo>
                  <a:cubicBezTo>
                    <a:pt x="48" y="203"/>
                    <a:pt x="97" y="396"/>
                    <a:pt x="152" y="508"/>
                  </a:cubicBezTo>
                  <a:cubicBezTo>
                    <a:pt x="207" y="620"/>
                    <a:pt x="269" y="683"/>
                    <a:pt x="328" y="684"/>
                  </a:cubicBezTo>
                  <a:cubicBezTo>
                    <a:pt x="387" y="685"/>
                    <a:pt x="446" y="629"/>
                    <a:pt x="504" y="515"/>
                  </a:cubicBezTo>
                  <a:cubicBezTo>
                    <a:pt x="562" y="401"/>
                    <a:pt x="645" y="84"/>
                    <a:pt x="674" y="0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" name="Овал 29"/>
            <p:cNvSpPr/>
            <p:nvPr/>
          </p:nvSpPr>
          <p:spPr>
            <a:xfrm>
              <a:off x="3143240" y="3714752"/>
              <a:ext cx="142876" cy="142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Овал 32"/>
            <p:cNvSpPr/>
            <p:nvPr/>
          </p:nvSpPr>
          <p:spPr>
            <a:xfrm>
              <a:off x="2357422" y="3714752"/>
              <a:ext cx="142876" cy="142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Прямоугольник 44"/>
            <p:cNvSpPr/>
            <p:nvPr/>
          </p:nvSpPr>
          <p:spPr>
            <a:xfrm>
              <a:off x="3643306" y="3857628"/>
              <a:ext cx="28725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i="1" dirty="0" smtClean="0">
                  <a:latin typeface="Times New Roman" pitchFamily="18" charset="0"/>
                </a:rPr>
                <a:t>x</a:t>
              </a:r>
              <a:endParaRPr lang="ru-RU" i="1" dirty="0">
                <a:latin typeface="Times New Roman" pitchFamily="18" charset="0"/>
              </a:endParaRPr>
            </a:p>
          </p:txBody>
        </p:sp>
      </p:grpSp>
      <p:grpSp>
        <p:nvGrpSpPr>
          <p:cNvPr id="70" name="Группа 69"/>
          <p:cNvGrpSpPr/>
          <p:nvPr/>
        </p:nvGrpSpPr>
        <p:grpSpPr>
          <a:xfrm>
            <a:off x="6500826" y="2857496"/>
            <a:ext cx="2286016" cy="1785950"/>
            <a:chOff x="6500826" y="2857496"/>
            <a:chExt cx="2286016" cy="1785950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/>
            <a:srcRect l="47612" t="6061" r="28092" b="68683"/>
            <a:stretch>
              <a:fillRect/>
            </a:stretch>
          </p:blipFill>
          <p:spPr bwMode="auto">
            <a:xfrm>
              <a:off x="6500826" y="2857496"/>
              <a:ext cx="2286016" cy="1785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7" name="Line 18"/>
            <p:cNvSpPr>
              <a:spLocks noChangeShapeType="1"/>
            </p:cNvSpPr>
            <p:nvPr/>
          </p:nvSpPr>
          <p:spPr bwMode="auto">
            <a:xfrm>
              <a:off x="6572264" y="4500570"/>
              <a:ext cx="21590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" name="Freeform 16"/>
            <p:cNvSpPr>
              <a:spLocks/>
            </p:cNvSpPr>
            <p:nvPr/>
          </p:nvSpPr>
          <p:spPr bwMode="auto">
            <a:xfrm>
              <a:off x="7072331" y="2928934"/>
              <a:ext cx="1000132" cy="128588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52" y="508"/>
                </a:cxn>
                <a:cxn ang="0">
                  <a:pos x="328" y="684"/>
                </a:cxn>
                <a:cxn ang="0">
                  <a:pos x="504" y="515"/>
                </a:cxn>
                <a:cxn ang="0">
                  <a:pos x="674" y="0"/>
                </a:cxn>
              </a:cxnLst>
              <a:rect l="0" t="0" r="r" b="b"/>
              <a:pathLst>
                <a:path w="674" h="685">
                  <a:moveTo>
                    <a:pt x="0" y="11"/>
                  </a:moveTo>
                  <a:cubicBezTo>
                    <a:pt x="48" y="203"/>
                    <a:pt x="97" y="396"/>
                    <a:pt x="152" y="508"/>
                  </a:cubicBezTo>
                  <a:cubicBezTo>
                    <a:pt x="207" y="620"/>
                    <a:pt x="269" y="683"/>
                    <a:pt x="328" y="684"/>
                  </a:cubicBezTo>
                  <a:cubicBezTo>
                    <a:pt x="387" y="685"/>
                    <a:pt x="446" y="629"/>
                    <a:pt x="504" y="515"/>
                  </a:cubicBezTo>
                  <a:cubicBezTo>
                    <a:pt x="562" y="401"/>
                    <a:pt x="645" y="84"/>
                    <a:pt x="674" y="0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46" name="Прямоугольник 45"/>
            <p:cNvSpPr/>
            <p:nvPr/>
          </p:nvSpPr>
          <p:spPr>
            <a:xfrm>
              <a:off x="8429652" y="4071942"/>
              <a:ext cx="28725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i="1" dirty="0" smtClean="0">
                  <a:latin typeface="Times New Roman" pitchFamily="18" charset="0"/>
                </a:rPr>
                <a:t>x</a:t>
              </a:r>
              <a:endParaRPr lang="ru-RU" i="1" dirty="0">
                <a:latin typeface="Times New Roman" pitchFamily="18" charset="0"/>
              </a:endParaRPr>
            </a:p>
          </p:txBody>
        </p:sp>
      </p:grpSp>
      <p:grpSp>
        <p:nvGrpSpPr>
          <p:cNvPr id="73" name="Группа 72"/>
          <p:cNvGrpSpPr/>
          <p:nvPr/>
        </p:nvGrpSpPr>
        <p:grpSpPr>
          <a:xfrm>
            <a:off x="6572264" y="4786322"/>
            <a:ext cx="2216084" cy="1857388"/>
            <a:chOff x="6572264" y="4786322"/>
            <a:chExt cx="2216084" cy="1857388"/>
          </a:xfrm>
        </p:grpSpPr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2"/>
            <a:srcRect l="47612" t="5051" r="28851" b="68683"/>
            <a:stretch>
              <a:fillRect/>
            </a:stretch>
          </p:blipFill>
          <p:spPr bwMode="auto">
            <a:xfrm>
              <a:off x="6572264" y="4786322"/>
              <a:ext cx="2214578" cy="1857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8" name="Line 18"/>
            <p:cNvSpPr>
              <a:spLocks noChangeShapeType="1"/>
            </p:cNvSpPr>
            <p:nvPr/>
          </p:nvSpPr>
          <p:spPr bwMode="auto">
            <a:xfrm>
              <a:off x="6572264" y="5214950"/>
              <a:ext cx="21590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0" name="Freeform 16"/>
            <p:cNvSpPr>
              <a:spLocks/>
            </p:cNvSpPr>
            <p:nvPr/>
          </p:nvSpPr>
          <p:spPr bwMode="auto">
            <a:xfrm rot="10800000">
              <a:off x="7215206" y="5500702"/>
              <a:ext cx="785818" cy="1071570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52" y="508"/>
                </a:cxn>
                <a:cxn ang="0">
                  <a:pos x="328" y="684"/>
                </a:cxn>
                <a:cxn ang="0">
                  <a:pos x="504" y="515"/>
                </a:cxn>
                <a:cxn ang="0">
                  <a:pos x="674" y="0"/>
                </a:cxn>
              </a:cxnLst>
              <a:rect l="0" t="0" r="r" b="b"/>
              <a:pathLst>
                <a:path w="674" h="685">
                  <a:moveTo>
                    <a:pt x="0" y="11"/>
                  </a:moveTo>
                  <a:cubicBezTo>
                    <a:pt x="48" y="203"/>
                    <a:pt x="97" y="396"/>
                    <a:pt x="152" y="508"/>
                  </a:cubicBezTo>
                  <a:cubicBezTo>
                    <a:pt x="207" y="620"/>
                    <a:pt x="269" y="683"/>
                    <a:pt x="328" y="684"/>
                  </a:cubicBezTo>
                  <a:cubicBezTo>
                    <a:pt x="387" y="685"/>
                    <a:pt x="446" y="629"/>
                    <a:pt x="504" y="515"/>
                  </a:cubicBezTo>
                  <a:cubicBezTo>
                    <a:pt x="562" y="401"/>
                    <a:pt x="645" y="84"/>
                    <a:pt x="674" y="0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47" name="Прямоугольник 46"/>
            <p:cNvSpPr/>
            <p:nvPr/>
          </p:nvSpPr>
          <p:spPr>
            <a:xfrm>
              <a:off x="8501090" y="5357826"/>
              <a:ext cx="28725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i="1" dirty="0" smtClean="0">
                  <a:latin typeface="Times New Roman" pitchFamily="18" charset="0"/>
                </a:rPr>
                <a:t>x</a:t>
              </a:r>
              <a:endParaRPr lang="ru-RU" i="1" dirty="0">
                <a:latin typeface="Times New Roman" pitchFamily="18" charset="0"/>
              </a:endParaRPr>
            </a:p>
          </p:txBody>
        </p:sp>
      </p:grpSp>
      <p:grpSp>
        <p:nvGrpSpPr>
          <p:cNvPr id="71" name="Группа 70"/>
          <p:cNvGrpSpPr/>
          <p:nvPr/>
        </p:nvGrpSpPr>
        <p:grpSpPr>
          <a:xfrm>
            <a:off x="1714480" y="4857760"/>
            <a:ext cx="2357454" cy="1785950"/>
            <a:chOff x="1714480" y="4857760"/>
            <a:chExt cx="2357454" cy="1785950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2"/>
            <a:srcRect l="46094" t="6061" r="28851" b="68683"/>
            <a:stretch>
              <a:fillRect/>
            </a:stretch>
          </p:blipFill>
          <p:spPr bwMode="auto">
            <a:xfrm>
              <a:off x="1714480" y="4857760"/>
              <a:ext cx="2357454" cy="1785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5" name="Line 18"/>
            <p:cNvSpPr>
              <a:spLocks noChangeShapeType="1"/>
            </p:cNvSpPr>
            <p:nvPr/>
          </p:nvSpPr>
          <p:spPr bwMode="auto">
            <a:xfrm>
              <a:off x="1714480" y="5715016"/>
              <a:ext cx="21590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9" name="Freeform 16"/>
            <p:cNvSpPr>
              <a:spLocks/>
            </p:cNvSpPr>
            <p:nvPr/>
          </p:nvSpPr>
          <p:spPr bwMode="auto">
            <a:xfrm rot="10800000">
              <a:off x="2428860" y="4857760"/>
              <a:ext cx="974330" cy="1575212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52" y="508"/>
                </a:cxn>
                <a:cxn ang="0">
                  <a:pos x="328" y="684"/>
                </a:cxn>
                <a:cxn ang="0">
                  <a:pos x="504" y="515"/>
                </a:cxn>
                <a:cxn ang="0">
                  <a:pos x="674" y="0"/>
                </a:cxn>
              </a:cxnLst>
              <a:rect l="0" t="0" r="r" b="b"/>
              <a:pathLst>
                <a:path w="674" h="685">
                  <a:moveTo>
                    <a:pt x="0" y="11"/>
                  </a:moveTo>
                  <a:cubicBezTo>
                    <a:pt x="48" y="203"/>
                    <a:pt x="97" y="396"/>
                    <a:pt x="152" y="508"/>
                  </a:cubicBezTo>
                  <a:cubicBezTo>
                    <a:pt x="207" y="620"/>
                    <a:pt x="269" y="683"/>
                    <a:pt x="328" y="684"/>
                  </a:cubicBezTo>
                  <a:cubicBezTo>
                    <a:pt x="387" y="685"/>
                    <a:pt x="446" y="629"/>
                    <a:pt x="504" y="515"/>
                  </a:cubicBezTo>
                  <a:cubicBezTo>
                    <a:pt x="562" y="401"/>
                    <a:pt x="645" y="84"/>
                    <a:pt x="674" y="0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1" name="Прямоугольник 60"/>
            <p:cNvSpPr/>
            <p:nvPr/>
          </p:nvSpPr>
          <p:spPr>
            <a:xfrm>
              <a:off x="3500430" y="5715016"/>
              <a:ext cx="28725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i="1" dirty="0" smtClean="0">
                  <a:latin typeface="Times New Roman" pitchFamily="18" charset="0"/>
                </a:rPr>
                <a:t>x</a:t>
              </a:r>
              <a:endParaRPr lang="ru-RU" i="1" dirty="0">
                <a:latin typeface="Times New Roman" pitchFamily="18" charset="0"/>
              </a:endParaRPr>
            </a:p>
          </p:txBody>
        </p:sp>
        <p:sp>
          <p:nvSpPr>
            <p:cNvPr id="37" name="Овал 36"/>
            <p:cNvSpPr/>
            <p:nvPr/>
          </p:nvSpPr>
          <p:spPr>
            <a:xfrm>
              <a:off x="2500298" y="5643578"/>
              <a:ext cx="142876" cy="142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Овал 35"/>
            <p:cNvSpPr/>
            <p:nvPr/>
          </p:nvSpPr>
          <p:spPr>
            <a:xfrm>
              <a:off x="3214678" y="5643578"/>
              <a:ext cx="142876" cy="142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9" name="Группа 68"/>
          <p:cNvGrpSpPr/>
          <p:nvPr/>
        </p:nvGrpSpPr>
        <p:grpSpPr>
          <a:xfrm>
            <a:off x="4214810" y="2857496"/>
            <a:ext cx="2214578" cy="1857388"/>
            <a:chOff x="4214810" y="2786058"/>
            <a:chExt cx="2214578" cy="1857388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2"/>
            <a:srcRect l="46853" t="5051" r="29610" b="68683"/>
            <a:stretch>
              <a:fillRect/>
            </a:stretch>
          </p:blipFill>
          <p:spPr bwMode="auto">
            <a:xfrm>
              <a:off x="4214810" y="2786058"/>
              <a:ext cx="2214578" cy="1857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6" name="Line 18"/>
            <p:cNvSpPr>
              <a:spLocks noChangeShapeType="1"/>
            </p:cNvSpPr>
            <p:nvPr/>
          </p:nvSpPr>
          <p:spPr bwMode="auto">
            <a:xfrm>
              <a:off x="4214810" y="4214818"/>
              <a:ext cx="21590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>
                <a:spcBef>
                  <a:spcPct val="50000"/>
                </a:spcBef>
              </a:pPr>
              <a:endParaRPr lang="ru-RU" i="1" dirty="0">
                <a:latin typeface="Times New Roman" pitchFamily="18" charset="0"/>
              </a:endParaRPr>
            </a:p>
          </p:txBody>
        </p:sp>
        <p:sp>
          <p:nvSpPr>
            <p:cNvPr id="29" name="Freeform 16"/>
            <p:cNvSpPr>
              <a:spLocks/>
            </p:cNvSpPr>
            <p:nvPr/>
          </p:nvSpPr>
          <p:spPr bwMode="auto">
            <a:xfrm>
              <a:off x="4929190" y="2857496"/>
              <a:ext cx="998537" cy="1357322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52" y="508"/>
                </a:cxn>
                <a:cxn ang="0">
                  <a:pos x="328" y="684"/>
                </a:cxn>
                <a:cxn ang="0">
                  <a:pos x="504" y="515"/>
                </a:cxn>
                <a:cxn ang="0">
                  <a:pos x="674" y="0"/>
                </a:cxn>
              </a:cxnLst>
              <a:rect l="0" t="0" r="r" b="b"/>
              <a:pathLst>
                <a:path w="674" h="685">
                  <a:moveTo>
                    <a:pt x="0" y="11"/>
                  </a:moveTo>
                  <a:cubicBezTo>
                    <a:pt x="48" y="203"/>
                    <a:pt x="97" y="396"/>
                    <a:pt x="152" y="508"/>
                  </a:cubicBezTo>
                  <a:cubicBezTo>
                    <a:pt x="207" y="620"/>
                    <a:pt x="269" y="683"/>
                    <a:pt x="328" y="684"/>
                  </a:cubicBezTo>
                  <a:cubicBezTo>
                    <a:pt x="387" y="685"/>
                    <a:pt x="446" y="629"/>
                    <a:pt x="504" y="515"/>
                  </a:cubicBezTo>
                  <a:cubicBezTo>
                    <a:pt x="562" y="401"/>
                    <a:pt x="645" y="84"/>
                    <a:pt x="674" y="0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4" name="Овал 33"/>
            <p:cNvSpPr/>
            <p:nvPr/>
          </p:nvSpPr>
          <p:spPr>
            <a:xfrm>
              <a:off x="5357818" y="4143380"/>
              <a:ext cx="142876" cy="142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2" name="Прямоугольник 61"/>
            <p:cNvSpPr/>
            <p:nvPr/>
          </p:nvSpPr>
          <p:spPr>
            <a:xfrm>
              <a:off x="5929322" y="4214818"/>
              <a:ext cx="28725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i="1" dirty="0" smtClean="0">
                  <a:latin typeface="Times New Roman" pitchFamily="18" charset="0"/>
                </a:rPr>
                <a:t>x</a:t>
              </a:r>
              <a:endParaRPr lang="ru-RU" i="1" dirty="0">
                <a:latin typeface="Times New Roman" pitchFamily="18" charset="0"/>
              </a:endParaRPr>
            </a:p>
          </p:txBody>
        </p:sp>
      </p:grpSp>
      <p:sp>
        <p:nvSpPr>
          <p:cNvPr id="74" name="Прямоугольник 73"/>
          <p:cNvSpPr/>
          <p:nvPr/>
        </p:nvSpPr>
        <p:spPr>
          <a:xfrm>
            <a:off x="428596" y="428604"/>
            <a:ext cx="807249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dirty="0" smtClean="0"/>
              <a:t> </a:t>
            </a:r>
            <a:r>
              <a:rPr lang="ru-RU" sz="2800" dirty="0" smtClean="0">
                <a:solidFill>
                  <a:srgbClr val="FF0000"/>
                </a:solidFill>
              </a:rPr>
              <a:t>Расположение графика  квадратичной функции</a:t>
            </a:r>
            <a:r>
              <a:rPr lang="ru-RU" sz="2800" b="1" dirty="0" smtClean="0"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ea typeface="Calibri" pitchFamily="34" charset="0"/>
                <a:cs typeface="Times New Roman" pitchFamily="18" charset="0"/>
              </a:rPr>
              <a:t>у=</a:t>
            </a:r>
            <a:r>
              <a:rPr lang="en-US" sz="2800" b="1" dirty="0" smtClean="0">
                <a:ea typeface="Calibri" pitchFamily="34" charset="0"/>
                <a:cs typeface="Times New Roman" pitchFamily="18" charset="0"/>
              </a:rPr>
              <a:t>a</a:t>
            </a:r>
            <a:r>
              <a:rPr lang="ru-RU" sz="2800" b="1" dirty="0" smtClean="0">
                <a:ea typeface="Calibri" pitchFamily="34" charset="0"/>
                <a:cs typeface="Times New Roman" pitchFamily="18" charset="0"/>
              </a:rPr>
              <a:t>х</a:t>
            </a:r>
            <a:r>
              <a:rPr lang="ru-RU" sz="2800" b="1" baseline="30000" dirty="0" smtClean="0">
                <a:ea typeface="Calibri" pitchFamily="34" charset="0"/>
                <a:cs typeface="Times New Roman" pitchFamily="18" charset="0"/>
              </a:rPr>
              <a:t>2</a:t>
            </a:r>
            <a:r>
              <a:rPr lang="ru-RU" sz="2800" b="1" dirty="0" smtClean="0">
                <a:ea typeface="Calibri" pitchFamily="34" charset="0"/>
                <a:cs typeface="Times New Roman" pitchFamily="18" charset="0"/>
              </a:rPr>
              <a:t>+</a:t>
            </a:r>
            <a:r>
              <a:rPr lang="en-US" sz="2800" b="1" dirty="0" err="1" smtClean="0">
                <a:ea typeface="Calibri" pitchFamily="34" charset="0"/>
                <a:cs typeface="Times New Roman" pitchFamily="18" charset="0"/>
              </a:rPr>
              <a:t>bx</a:t>
            </a:r>
            <a:r>
              <a:rPr lang="ru-RU" sz="2800" b="1" dirty="0" smtClean="0">
                <a:ea typeface="Calibri" pitchFamily="34" charset="0"/>
                <a:cs typeface="Times New Roman" pitchFamily="18" charset="0"/>
              </a:rPr>
              <a:t>+</a:t>
            </a:r>
            <a:r>
              <a:rPr lang="en-US" sz="2800" b="1" dirty="0" smtClean="0">
                <a:ea typeface="Calibri" pitchFamily="34" charset="0"/>
                <a:cs typeface="Times New Roman" pitchFamily="18" charset="0"/>
              </a:rPr>
              <a:t>c</a:t>
            </a:r>
            <a:r>
              <a:rPr lang="ru-RU" sz="2800" dirty="0" smtClean="0">
                <a:solidFill>
                  <a:srgbClr val="FF0000"/>
                </a:solidFill>
              </a:rPr>
              <a:t> относительно оси абсцисс в зависимости от дискриминанта и коэффициента а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928802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sz="3200" b="1" i="1" dirty="0" smtClean="0">
                <a:solidFill>
                  <a:srgbClr val="FF0000"/>
                </a:solidFill>
                <a:effectLst/>
              </a:rPr>
              <a:t>Алгоритм решения квадратного неравенства</a:t>
            </a:r>
            <a:r>
              <a:rPr lang="ru-RU" sz="3200" b="1" i="1" dirty="0" smtClean="0">
                <a:solidFill>
                  <a:srgbClr val="FF0000"/>
                </a:solidFill>
              </a:rPr>
              <a:t/>
            </a:r>
            <a:br>
              <a:rPr lang="ru-RU" sz="3200" b="1" i="1" dirty="0" smtClean="0">
                <a:solidFill>
                  <a:srgbClr val="FF0000"/>
                </a:solidFill>
              </a:rPr>
            </a:br>
            <a:endParaRPr lang="ru-RU" sz="3200" b="1" i="1" dirty="0">
              <a:solidFill>
                <a:srgbClr val="FF0000"/>
              </a:solidFill>
            </a:endParaRPr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214282" y="1714488"/>
            <a:ext cx="8429625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eaLnBrk="0" hangingPunct="0"/>
            <a:r>
              <a:rPr lang="ru-RU" sz="2400" b="1" dirty="0">
                <a:ea typeface="Calibri" pitchFamily="34" charset="0"/>
                <a:cs typeface="Times New Roman" pitchFamily="18" charset="0"/>
              </a:rPr>
              <a:t>Рассмотреть функцию у=ах</a:t>
            </a:r>
            <a:r>
              <a:rPr lang="ru-RU" sz="2400" b="1" baseline="30000" dirty="0">
                <a:ea typeface="Calibri" pitchFamily="34" charset="0"/>
                <a:cs typeface="Times New Roman" pitchFamily="18" charset="0"/>
              </a:rPr>
              <a:t>2</a:t>
            </a:r>
            <a:r>
              <a:rPr lang="ru-RU" sz="2400" b="1" dirty="0">
                <a:ea typeface="Calibri" pitchFamily="34" charset="0"/>
                <a:cs typeface="Times New Roman" pitchFamily="18" charset="0"/>
              </a:rPr>
              <a:t> + </a:t>
            </a:r>
            <a:r>
              <a:rPr lang="en-US" sz="2400" b="1" dirty="0" err="1">
                <a:ea typeface="Calibri" pitchFamily="34" charset="0"/>
                <a:cs typeface="Times New Roman" pitchFamily="18" charset="0"/>
              </a:rPr>
              <a:t>bx</a:t>
            </a:r>
            <a:r>
              <a:rPr lang="ru-RU" sz="2400" b="1" dirty="0">
                <a:ea typeface="Calibri" pitchFamily="34" charset="0"/>
                <a:cs typeface="Times New Roman" pitchFamily="18" charset="0"/>
              </a:rPr>
              <a:t> +</a:t>
            </a:r>
            <a:r>
              <a:rPr lang="en-US" sz="2400" b="1" dirty="0" smtClean="0">
                <a:ea typeface="Calibri" pitchFamily="34" charset="0"/>
                <a:cs typeface="Times New Roman" pitchFamily="18" charset="0"/>
              </a:rPr>
              <a:t>c</a:t>
            </a:r>
            <a:endParaRPr lang="ru-RU" sz="2400" b="1" dirty="0" smtClean="0">
              <a:ea typeface="Calibri" pitchFamily="34" charset="0"/>
              <a:cs typeface="Times New Roman" pitchFamily="18" charset="0"/>
            </a:endParaRPr>
          </a:p>
          <a:p>
            <a:pPr eaLnBrk="0" hangingPunct="0"/>
            <a:endParaRPr lang="ru-RU" sz="2400" b="1" dirty="0">
              <a:ea typeface="Calibri" pitchFamily="34" charset="0"/>
              <a:cs typeface="Times New Roman" pitchFamily="18" charset="0"/>
            </a:endParaRPr>
          </a:p>
          <a:p>
            <a:pPr marL="514350" indent="-514350" eaLnBrk="0" hangingPunct="0">
              <a:buFont typeface="+mj-lt"/>
              <a:buAutoNum type="arabicPeriod"/>
            </a:pPr>
            <a:r>
              <a:rPr lang="ru-RU" sz="2400" b="1" dirty="0">
                <a:ea typeface="Calibri" pitchFamily="34" charset="0"/>
                <a:cs typeface="Times New Roman" pitchFamily="18" charset="0"/>
              </a:rPr>
              <a:t>Найти нули </a:t>
            </a:r>
            <a:r>
              <a:rPr lang="ru-RU" sz="2400" b="1" dirty="0" smtClean="0">
                <a:ea typeface="Calibri" pitchFamily="34" charset="0"/>
                <a:cs typeface="Times New Roman" pitchFamily="18" charset="0"/>
              </a:rPr>
              <a:t>функции</a:t>
            </a:r>
          </a:p>
          <a:p>
            <a:pPr marL="514350" indent="-514350" eaLnBrk="0" hangingPunct="0">
              <a:buFont typeface="+mj-lt"/>
              <a:buAutoNum type="arabicPeriod"/>
            </a:pPr>
            <a:endParaRPr lang="ru-RU" sz="2400" b="1" dirty="0" smtClean="0">
              <a:ea typeface="Calibri" pitchFamily="34" charset="0"/>
              <a:cs typeface="Times New Roman" pitchFamily="18" charset="0"/>
            </a:endParaRPr>
          </a:p>
          <a:p>
            <a:pPr marL="514350" indent="-514350" eaLnBrk="0" hangingPunct="0">
              <a:buFont typeface="+mj-lt"/>
              <a:buAutoNum type="arabicPeriod"/>
            </a:pPr>
            <a:r>
              <a:rPr lang="ru-RU" sz="2400" b="1" dirty="0" smtClean="0">
                <a:ea typeface="Calibri" pitchFamily="34" charset="0"/>
                <a:cs typeface="Times New Roman" pitchFamily="18" charset="0"/>
              </a:rPr>
              <a:t>   Определить направление ветвей параболы</a:t>
            </a:r>
          </a:p>
          <a:p>
            <a:pPr marL="514350" indent="-514350" eaLnBrk="0" hangingPunct="0">
              <a:buFont typeface="+mj-lt"/>
              <a:buAutoNum type="arabicPeriod"/>
            </a:pPr>
            <a:endParaRPr lang="ru-RU" sz="2400" b="1" dirty="0" smtClean="0">
              <a:ea typeface="Calibri" pitchFamily="34" charset="0"/>
              <a:cs typeface="Times New Roman" pitchFamily="18" charset="0"/>
            </a:endParaRPr>
          </a:p>
          <a:p>
            <a:pPr marL="514350" indent="-514350" eaLnBrk="0" hangingPunct="0">
              <a:buFont typeface="+mj-lt"/>
              <a:buAutoNum type="arabicPeriod"/>
            </a:pPr>
            <a:r>
              <a:rPr lang="ru-RU" sz="2400" b="1" dirty="0" smtClean="0">
                <a:ea typeface="Calibri" pitchFamily="34" charset="0"/>
                <a:cs typeface="Times New Roman" pitchFamily="18" charset="0"/>
              </a:rPr>
              <a:t>Схематично построить график   функции.</a:t>
            </a:r>
          </a:p>
          <a:p>
            <a:pPr marL="514350" indent="-514350" eaLnBrk="0" hangingPunct="0">
              <a:buFont typeface="+mj-lt"/>
              <a:buAutoNum type="arabicPeriod"/>
            </a:pPr>
            <a:endParaRPr lang="ru-RU" sz="2400" b="1" dirty="0" smtClean="0">
              <a:ea typeface="Calibri" pitchFamily="34" charset="0"/>
              <a:cs typeface="Times New Roman" pitchFamily="18" charset="0"/>
            </a:endParaRPr>
          </a:p>
          <a:p>
            <a:pPr marL="514350" indent="-514350" eaLnBrk="0" hangingPunct="0">
              <a:buFont typeface="+mj-lt"/>
              <a:buAutoNum type="arabicPeriod"/>
            </a:pPr>
            <a:r>
              <a:rPr lang="ru-RU" sz="2400" b="1" dirty="0" smtClean="0">
                <a:ea typeface="Calibri" pitchFamily="34" charset="0"/>
                <a:cs typeface="Times New Roman" pitchFamily="18" charset="0"/>
              </a:rPr>
              <a:t>Учитывая </a:t>
            </a:r>
            <a:r>
              <a:rPr lang="ru-RU" sz="2400" b="1" dirty="0">
                <a:ea typeface="Calibri" pitchFamily="34" charset="0"/>
                <a:cs typeface="Times New Roman" pitchFamily="18" charset="0"/>
              </a:rPr>
              <a:t>знак </a:t>
            </a:r>
            <a:r>
              <a:rPr lang="ru-RU" sz="2400" b="1" dirty="0" smtClean="0">
                <a:ea typeface="Calibri" pitchFamily="34" charset="0"/>
                <a:cs typeface="Times New Roman" pitchFamily="18" charset="0"/>
              </a:rPr>
              <a:t>неравенства, выписать </a:t>
            </a:r>
            <a:r>
              <a:rPr lang="ru-RU" sz="2400" b="1" dirty="0">
                <a:ea typeface="Calibri" pitchFamily="34" charset="0"/>
                <a:cs typeface="Times New Roman" pitchFamily="18" charset="0"/>
              </a:rPr>
              <a:t>ответ.</a:t>
            </a:r>
          </a:p>
        </p:txBody>
      </p:sp>
      <p:sp>
        <p:nvSpPr>
          <p:cNvPr id="4" name="Рамка 3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318"/>
            </a:avLst>
          </a:prstGeom>
          <a:solidFill>
            <a:srgbClr val="33CC33"/>
          </a:solidFill>
          <a:ln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357950" y="2428868"/>
            <a:ext cx="21431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ea typeface="Calibri" pitchFamily="34" charset="0"/>
                <a:cs typeface="Times New Roman" pitchFamily="18" charset="0"/>
              </a:rPr>
              <a:t>  </a:t>
            </a:r>
            <a:endParaRPr lang="ru-RU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21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21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215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215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/>
          <a:srcRect l="46094"/>
          <a:stretch>
            <a:fillRect/>
          </a:stretch>
        </p:blipFill>
        <p:spPr bwMode="auto">
          <a:xfrm>
            <a:off x="4214809" y="0"/>
            <a:ext cx="4929191" cy="6872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8" name="Прямоугольник 67"/>
          <p:cNvSpPr/>
          <p:nvPr/>
        </p:nvSpPr>
        <p:spPr>
          <a:xfrm>
            <a:off x="4286248" y="3286124"/>
            <a:ext cx="4143404" cy="2143140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4357686" y="785794"/>
            <a:ext cx="4143404" cy="2500330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" name="Прямая со стрелкой 2"/>
          <p:cNvCxnSpPr/>
          <p:nvPr/>
        </p:nvCxnSpPr>
        <p:spPr>
          <a:xfrm rot="5400000" flipH="1" flipV="1">
            <a:off x="3528979" y="3471889"/>
            <a:ext cx="6372323" cy="1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" name="Прямая со стрелкой 3"/>
          <p:cNvCxnSpPr/>
          <p:nvPr/>
        </p:nvCxnSpPr>
        <p:spPr>
          <a:xfrm>
            <a:off x="4214810" y="3286124"/>
            <a:ext cx="4714908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Полилиния 4"/>
          <p:cNvSpPr/>
          <p:nvPr/>
        </p:nvSpPr>
        <p:spPr>
          <a:xfrm>
            <a:off x="6143636" y="1643050"/>
            <a:ext cx="1714512" cy="2786082"/>
          </a:xfrm>
          <a:custGeom>
            <a:avLst/>
            <a:gdLst>
              <a:gd name="connsiteX0" fmla="*/ 0 w 1961535"/>
              <a:gd name="connsiteY0" fmla="*/ 0 h 2553929"/>
              <a:gd name="connsiteX1" fmla="*/ 958645 w 1961535"/>
              <a:gd name="connsiteY1" fmla="*/ 2551471 h 2553929"/>
              <a:gd name="connsiteX2" fmla="*/ 1961535 w 1961535"/>
              <a:gd name="connsiteY2" fmla="*/ 14748 h 2553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61535" h="2553929">
                <a:moveTo>
                  <a:pt x="0" y="0"/>
                </a:moveTo>
                <a:cubicBezTo>
                  <a:pt x="315861" y="1274506"/>
                  <a:pt x="631723" y="2549013"/>
                  <a:pt x="958645" y="2551471"/>
                </a:cubicBezTo>
                <a:cubicBezTo>
                  <a:pt x="1285567" y="2553929"/>
                  <a:pt x="1623551" y="1284338"/>
                  <a:pt x="1961535" y="14748"/>
                </a:cubicBezTo>
              </a:path>
            </a:pathLst>
          </a:cu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6072198" y="3286124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-1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500958" y="3357562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6858016" y="285728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y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8501058" y="3357562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</a:t>
            </a:r>
            <a:endParaRPr lang="ru-RU" dirty="0"/>
          </a:p>
        </p:txBody>
      </p:sp>
      <p:grpSp>
        <p:nvGrpSpPr>
          <p:cNvPr id="18" name="Группа 17"/>
          <p:cNvGrpSpPr/>
          <p:nvPr/>
        </p:nvGrpSpPr>
        <p:grpSpPr>
          <a:xfrm>
            <a:off x="4286248" y="0"/>
            <a:ext cx="2928958" cy="675955"/>
            <a:chOff x="714348" y="0"/>
            <a:chExt cx="2928958" cy="675955"/>
          </a:xfrm>
        </p:grpSpPr>
        <p:sp>
          <p:nvSpPr>
            <p:cNvPr id="13" name="TextBox 12"/>
            <p:cNvSpPr txBox="1"/>
            <p:nvPr/>
          </p:nvSpPr>
          <p:spPr>
            <a:xfrm>
              <a:off x="714348" y="214290"/>
              <a:ext cx="292895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 err="1" smtClean="0"/>
                <a:t>у=</a:t>
              </a:r>
              <a:r>
                <a:rPr lang="ru-RU" sz="2400" dirty="0" smtClean="0"/>
                <a:t> </a:t>
              </a:r>
              <a:r>
                <a:rPr lang="ru-RU" sz="2400" dirty="0" err="1" smtClean="0"/>
                <a:t>х</a:t>
              </a:r>
              <a:r>
                <a:rPr lang="ru-RU" sz="2400" dirty="0" smtClean="0"/>
                <a:t> - 2х - 3</a:t>
              </a:r>
              <a:endParaRPr lang="ru-RU" sz="2400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214414" y="0"/>
              <a:ext cx="2857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2 </a:t>
              </a:r>
              <a:endParaRPr lang="ru-RU" dirty="0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0" y="642918"/>
            <a:ext cx="40719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              </a:t>
            </a:r>
            <a:r>
              <a:rPr lang="ru-RU" sz="2000" b="1" i="1" dirty="0" smtClean="0">
                <a:solidFill>
                  <a:srgbClr val="7030A0"/>
                </a:solidFill>
              </a:rPr>
              <a:t>Решите неравенство </a:t>
            </a:r>
            <a:endParaRPr lang="ru-RU" sz="2000" b="1" i="1" dirty="0">
              <a:solidFill>
                <a:srgbClr val="7030A0"/>
              </a:solidFill>
            </a:endParaRPr>
          </a:p>
        </p:txBody>
      </p:sp>
      <p:grpSp>
        <p:nvGrpSpPr>
          <p:cNvPr id="19" name="Группа 18"/>
          <p:cNvGrpSpPr/>
          <p:nvPr/>
        </p:nvGrpSpPr>
        <p:grpSpPr>
          <a:xfrm>
            <a:off x="285720" y="928670"/>
            <a:ext cx="2928958" cy="675955"/>
            <a:chOff x="714348" y="0"/>
            <a:chExt cx="2928958" cy="675955"/>
          </a:xfrm>
        </p:grpSpPr>
        <p:sp>
          <p:nvSpPr>
            <p:cNvPr id="20" name="TextBox 19"/>
            <p:cNvSpPr txBox="1"/>
            <p:nvPr/>
          </p:nvSpPr>
          <p:spPr>
            <a:xfrm>
              <a:off x="714348" y="214290"/>
              <a:ext cx="292895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a) </a:t>
              </a:r>
              <a:r>
                <a:rPr lang="ru-RU" sz="2400" dirty="0" smtClean="0"/>
                <a:t> </a:t>
              </a:r>
              <a:r>
                <a:rPr lang="ru-RU" sz="2400" dirty="0" err="1" smtClean="0"/>
                <a:t>х</a:t>
              </a:r>
              <a:r>
                <a:rPr lang="ru-RU" sz="2400" dirty="0" smtClean="0"/>
                <a:t> - 2х – 3</a:t>
              </a:r>
              <a:r>
                <a:rPr lang="en-US" sz="2400" dirty="0" smtClean="0"/>
                <a:t>&gt;0</a:t>
              </a:r>
              <a:endParaRPr lang="ru-RU" sz="2400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214414" y="0"/>
              <a:ext cx="2857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2 </a:t>
              </a:r>
              <a:endParaRPr lang="ru-RU" dirty="0"/>
            </a:p>
          </p:txBody>
        </p:sp>
      </p:grpSp>
      <p:grpSp>
        <p:nvGrpSpPr>
          <p:cNvPr id="28" name="Группа 27"/>
          <p:cNvGrpSpPr/>
          <p:nvPr/>
        </p:nvGrpSpPr>
        <p:grpSpPr>
          <a:xfrm>
            <a:off x="214282" y="2143116"/>
            <a:ext cx="2928958" cy="675955"/>
            <a:chOff x="714348" y="0"/>
            <a:chExt cx="2928958" cy="675955"/>
          </a:xfrm>
        </p:grpSpPr>
        <p:sp>
          <p:nvSpPr>
            <p:cNvPr id="29" name="TextBox 28"/>
            <p:cNvSpPr txBox="1"/>
            <p:nvPr/>
          </p:nvSpPr>
          <p:spPr>
            <a:xfrm>
              <a:off x="714348" y="214290"/>
              <a:ext cx="292895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b)   </a:t>
              </a:r>
              <a:r>
                <a:rPr lang="ru-RU" sz="2400" dirty="0" err="1" smtClean="0"/>
                <a:t>х</a:t>
              </a:r>
              <a:r>
                <a:rPr lang="ru-RU" sz="2400" dirty="0" smtClean="0"/>
                <a:t> - 2х - 3≥</a:t>
              </a:r>
              <a:r>
                <a:rPr lang="en-US" sz="2400" dirty="0" smtClean="0"/>
                <a:t>0</a:t>
              </a:r>
              <a:endParaRPr lang="ru-RU" sz="2400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214414" y="0"/>
              <a:ext cx="2857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2 </a:t>
              </a:r>
              <a:endParaRPr lang="ru-RU" dirty="0"/>
            </a:p>
          </p:txBody>
        </p:sp>
      </p:grpSp>
      <p:grpSp>
        <p:nvGrpSpPr>
          <p:cNvPr id="31" name="Группа 30"/>
          <p:cNvGrpSpPr/>
          <p:nvPr/>
        </p:nvGrpSpPr>
        <p:grpSpPr>
          <a:xfrm>
            <a:off x="214282" y="3357562"/>
            <a:ext cx="2928958" cy="675955"/>
            <a:chOff x="714348" y="0"/>
            <a:chExt cx="2928958" cy="675955"/>
          </a:xfrm>
        </p:grpSpPr>
        <p:sp>
          <p:nvSpPr>
            <p:cNvPr id="32" name="TextBox 31"/>
            <p:cNvSpPr txBox="1"/>
            <p:nvPr/>
          </p:nvSpPr>
          <p:spPr>
            <a:xfrm>
              <a:off x="714348" y="214290"/>
              <a:ext cx="292895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 smtClean="0"/>
                <a:t>в) </a:t>
              </a:r>
              <a:r>
                <a:rPr lang="ru-RU" sz="2400" dirty="0" err="1" smtClean="0"/>
                <a:t>х</a:t>
              </a:r>
              <a:r>
                <a:rPr lang="ru-RU" sz="2400" dirty="0" smtClean="0"/>
                <a:t> - 2х – 3</a:t>
              </a:r>
              <a:r>
                <a:rPr lang="en-US" sz="2400" dirty="0" smtClean="0"/>
                <a:t>&lt;0 </a:t>
              </a:r>
              <a:endParaRPr lang="ru-RU" sz="2400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214414" y="0"/>
              <a:ext cx="2857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2 </a:t>
              </a:r>
              <a:endParaRPr lang="ru-RU" dirty="0"/>
            </a:p>
          </p:txBody>
        </p:sp>
      </p:grpSp>
      <p:grpSp>
        <p:nvGrpSpPr>
          <p:cNvPr id="34" name="Группа 33"/>
          <p:cNvGrpSpPr/>
          <p:nvPr/>
        </p:nvGrpSpPr>
        <p:grpSpPr>
          <a:xfrm>
            <a:off x="285720" y="4572008"/>
            <a:ext cx="2928958" cy="675955"/>
            <a:chOff x="714348" y="0"/>
            <a:chExt cx="2928958" cy="675955"/>
          </a:xfrm>
        </p:grpSpPr>
        <p:sp>
          <p:nvSpPr>
            <p:cNvPr id="35" name="TextBox 34"/>
            <p:cNvSpPr txBox="1"/>
            <p:nvPr/>
          </p:nvSpPr>
          <p:spPr>
            <a:xfrm>
              <a:off x="714348" y="214290"/>
              <a:ext cx="292895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 smtClean="0"/>
                <a:t>г)  </a:t>
              </a:r>
              <a:r>
                <a:rPr lang="ru-RU" sz="2400" dirty="0" err="1" smtClean="0"/>
                <a:t>х</a:t>
              </a:r>
              <a:r>
                <a:rPr lang="ru-RU" sz="2400" dirty="0" smtClean="0"/>
                <a:t> - 2х - 3≤0  </a:t>
              </a:r>
              <a:endParaRPr lang="ru-RU" sz="2400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214414" y="0"/>
              <a:ext cx="2857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2 </a:t>
              </a:r>
              <a:endParaRPr lang="ru-RU" dirty="0"/>
            </a:p>
          </p:txBody>
        </p:sp>
      </p:grpSp>
      <p:sp>
        <p:nvSpPr>
          <p:cNvPr id="41" name="Полилиния 40"/>
          <p:cNvSpPr/>
          <p:nvPr/>
        </p:nvSpPr>
        <p:spPr>
          <a:xfrm>
            <a:off x="6135329" y="1622323"/>
            <a:ext cx="365497" cy="1735239"/>
          </a:xfrm>
          <a:custGeom>
            <a:avLst/>
            <a:gdLst>
              <a:gd name="connsiteX0" fmla="*/ 0 w 430162"/>
              <a:gd name="connsiteY0" fmla="*/ 0 h 1963993"/>
              <a:gd name="connsiteX1" fmla="*/ 368710 w 430162"/>
              <a:gd name="connsiteY1" fmla="*/ 1681316 h 1963993"/>
              <a:gd name="connsiteX2" fmla="*/ 368710 w 430162"/>
              <a:gd name="connsiteY2" fmla="*/ 1696064 h 19639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30162" h="1963993">
                <a:moveTo>
                  <a:pt x="0" y="0"/>
                </a:moveTo>
                <a:lnTo>
                  <a:pt x="368710" y="1681316"/>
                </a:lnTo>
                <a:cubicBezTo>
                  <a:pt x="430162" y="1963993"/>
                  <a:pt x="399436" y="1830028"/>
                  <a:pt x="368710" y="1696064"/>
                </a:cubicBezTo>
              </a:path>
            </a:pathLst>
          </a:cu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олилиния 42"/>
          <p:cNvSpPr/>
          <p:nvPr/>
        </p:nvSpPr>
        <p:spPr>
          <a:xfrm>
            <a:off x="7492181" y="1666568"/>
            <a:ext cx="383458" cy="1622322"/>
          </a:xfrm>
          <a:custGeom>
            <a:avLst/>
            <a:gdLst>
              <a:gd name="connsiteX0" fmla="*/ 383458 w 383458"/>
              <a:gd name="connsiteY0" fmla="*/ 0 h 1622322"/>
              <a:gd name="connsiteX1" fmla="*/ 0 w 383458"/>
              <a:gd name="connsiteY1" fmla="*/ 1622322 h 1622322"/>
              <a:gd name="connsiteX2" fmla="*/ 0 w 383458"/>
              <a:gd name="connsiteY2" fmla="*/ 1622322 h 16223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3458" h="1622322">
                <a:moveTo>
                  <a:pt x="383458" y="0"/>
                </a:moveTo>
                <a:lnTo>
                  <a:pt x="0" y="1622322"/>
                </a:lnTo>
                <a:lnTo>
                  <a:pt x="0" y="1622322"/>
                </a:lnTo>
              </a:path>
            </a:pathLst>
          </a:cu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Управляющая кнопка: настраиваемая 54">
            <a:hlinkClick r:id="" action="ppaction://noaction" highlightClick="1"/>
          </p:cNvPr>
          <p:cNvSpPr/>
          <p:nvPr/>
        </p:nvSpPr>
        <p:spPr>
          <a:xfrm>
            <a:off x="214282" y="1714488"/>
            <a:ext cx="785754" cy="428628"/>
          </a:xfrm>
          <a:prstGeom prst="actionButtonBlank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Ответ</a:t>
            </a:r>
            <a:endParaRPr lang="ru-RU" dirty="0"/>
          </a:p>
        </p:txBody>
      </p:sp>
      <p:sp>
        <p:nvSpPr>
          <p:cNvPr id="56" name="TextBox 55"/>
          <p:cNvSpPr txBox="1"/>
          <p:nvPr/>
        </p:nvSpPr>
        <p:spPr>
          <a:xfrm>
            <a:off x="1000100" y="1714488"/>
            <a:ext cx="26432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(-∞ </a:t>
            </a:r>
            <a:r>
              <a:rPr lang="ru-RU" sz="2400" dirty="0" smtClean="0">
                <a:solidFill>
                  <a:srgbClr val="FF0000"/>
                </a:solidFill>
              </a:rPr>
              <a:t>; -1 ) </a:t>
            </a:r>
            <a:r>
              <a:rPr lang="en-US" sz="2400" dirty="0" smtClean="0">
                <a:solidFill>
                  <a:srgbClr val="FF0000"/>
                </a:solidFill>
              </a:rPr>
              <a:t>U</a:t>
            </a:r>
            <a:r>
              <a:rPr lang="ru-RU" sz="2400" dirty="0" smtClean="0">
                <a:solidFill>
                  <a:srgbClr val="FF0000"/>
                </a:solidFill>
              </a:rPr>
              <a:t> ( 3 +∞)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57" name="Управляющая кнопка: настраиваемая 56">
            <a:hlinkClick r:id="" action="ppaction://noaction" highlightClick="1"/>
          </p:cNvPr>
          <p:cNvSpPr/>
          <p:nvPr/>
        </p:nvSpPr>
        <p:spPr>
          <a:xfrm>
            <a:off x="285720" y="2928934"/>
            <a:ext cx="785786" cy="428628"/>
          </a:xfrm>
          <a:prstGeom prst="actionButtonBlank">
            <a:avLst/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ответ</a:t>
            </a:r>
            <a:endParaRPr lang="ru-RU" sz="2000" b="1" dirty="0"/>
          </a:p>
        </p:txBody>
      </p:sp>
      <p:sp>
        <p:nvSpPr>
          <p:cNvPr id="62" name="TextBox 61"/>
          <p:cNvSpPr txBox="1"/>
          <p:nvPr/>
        </p:nvSpPr>
        <p:spPr>
          <a:xfrm>
            <a:off x="1214414" y="5429264"/>
            <a:ext cx="29289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[ -1</a:t>
            </a:r>
            <a:r>
              <a:rPr lang="ru-RU" sz="2400" dirty="0" smtClean="0">
                <a:solidFill>
                  <a:srgbClr val="FF0000"/>
                </a:solidFill>
              </a:rPr>
              <a:t>; 3 </a:t>
            </a:r>
            <a:r>
              <a:rPr lang="en-US" sz="2400" dirty="0" smtClean="0">
                <a:solidFill>
                  <a:srgbClr val="FF0000"/>
                </a:solidFill>
              </a:rPr>
              <a:t>]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65" name="Рамка 64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318"/>
            </a:avLst>
          </a:prstGeom>
          <a:solidFill>
            <a:srgbClr val="33CC33"/>
          </a:solidFill>
          <a:ln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7" name="Управляющая кнопка: настраиваемая 66">
            <a:hlinkClick r:id="" action="ppaction://noaction" highlightClick="1"/>
          </p:cNvPr>
          <p:cNvSpPr/>
          <p:nvPr/>
        </p:nvSpPr>
        <p:spPr>
          <a:xfrm>
            <a:off x="285720" y="4143380"/>
            <a:ext cx="857256" cy="428628"/>
          </a:xfrm>
          <a:prstGeom prst="actionButtonBlank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ответ</a:t>
            </a:r>
            <a:endParaRPr lang="ru-RU" sz="2000" dirty="0"/>
          </a:p>
        </p:txBody>
      </p:sp>
      <p:sp>
        <p:nvSpPr>
          <p:cNvPr id="73" name="Полилиния 72"/>
          <p:cNvSpPr/>
          <p:nvPr/>
        </p:nvSpPr>
        <p:spPr>
          <a:xfrm>
            <a:off x="6500826" y="3357562"/>
            <a:ext cx="1000132" cy="1071570"/>
          </a:xfrm>
          <a:custGeom>
            <a:avLst/>
            <a:gdLst>
              <a:gd name="connsiteX0" fmla="*/ 0 w 1961535"/>
              <a:gd name="connsiteY0" fmla="*/ 0 h 2553929"/>
              <a:gd name="connsiteX1" fmla="*/ 958645 w 1961535"/>
              <a:gd name="connsiteY1" fmla="*/ 2551471 h 2553929"/>
              <a:gd name="connsiteX2" fmla="*/ 1961535 w 1961535"/>
              <a:gd name="connsiteY2" fmla="*/ 14748 h 2553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61535" h="2553929">
                <a:moveTo>
                  <a:pt x="0" y="0"/>
                </a:moveTo>
                <a:cubicBezTo>
                  <a:pt x="315861" y="1274506"/>
                  <a:pt x="631723" y="2549013"/>
                  <a:pt x="958645" y="2551471"/>
                </a:cubicBezTo>
                <a:cubicBezTo>
                  <a:pt x="1285567" y="2553929"/>
                  <a:pt x="1623551" y="1284338"/>
                  <a:pt x="1961535" y="14748"/>
                </a:cubicBezTo>
              </a:path>
            </a:pathLst>
          </a:custGeom>
          <a:ln w="571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4" name="Прямоугольник 73"/>
          <p:cNvSpPr/>
          <p:nvPr/>
        </p:nvSpPr>
        <p:spPr>
          <a:xfrm>
            <a:off x="6429388" y="3286124"/>
            <a:ext cx="1071570" cy="7143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4357686" y="3214686"/>
            <a:ext cx="2143140" cy="71438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 flipV="1">
            <a:off x="7429520" y="3214686"/>
            <a:ext cx="1500198" cy="71438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Блок-схема: узел 49"/>
          <p:cNvSpPr/>
          <p:nvPr/>
        </p:nvSpPr>
        <p:spPr>
          <a:xfrm>
            <a:off x="7358082" y="3143248"/>
            <a:ext cx="214314" cy="214314"/>
          </a:xfrm>
          <a:prstGeom prst="flowChartConnector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Блок-схема: узел 43"/>
          <p:cNvSpPr/>
          <p:nvPr/>
        </p:nvSpPr>
        <p:spPr>
          <a:xfrm>
            <a:off x="6357950" y="3143248"/>
            <a:ext cx="214314" cy="214314"/>
          </a:xfrm>
          <a:prstGeom prst="flowChartConnector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TextBox 74"/>
          <p:cNvSpPr txBox="1"/>
          <p:nvPr/>
        </p:nvSpPr>
        <p:spPr>
          <a:xfrm>
            <a:off x="1142976" y="4143380"/>
            <a:ext cx="1428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(</a:t>
            </a:r>
            <a:r>
              <a:rPr lang="en-US" sz="2400" dirty="0" smtClean="0">
                <a:solidFill>
                  <a:srgbClr val="FF0000"/>
                </a:solidFill>
              </a:rPr>
              <a:t> -1</a:t>
            </a:r>
            <a:r>
              <a:rPr lang="ru-RU" sz="2400" dirty="0" smtClean="0">
                <a:solidFill>
                  <a:srgbClr val="FF0000"/>
                </a:solidFill>
              </a:rPr>
              <a:t>; 3 )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76" name="Управляющая кнопка: настраиваемая 75">
            <a:hlinkClick r:id="" action="ppaction://noaction" highlightClick="1"/>
          </p:cNvPr>
          <p:cNvSpPr/>
          <p:nvPr/>
        </p:nvSpPr>
        <p:spPr>
          <a:xfrm>
            <a:off x="285720" y="5429264"/>
            <a:ext cx="857256" cy="428628"/>
          </a:xfrm>
          <a:prstGeom prst="actionButtonBlank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ответ</a:t>
            </a:r>
            <a:endParaRPr lang="ru-RU" sz="2000" dirty="0"/>
          </a:p>
        </p:txBody>
      </p:sp>
      <p:sp>
        <p:nvSpPr>
          <p:cNvPr id="77" name="TextBox 76"/>
          <p:cNvSpPr txBox="1"/>
          <p:nvPr/>
        </p:nvSpPr>
        <p:spPr>
          <a:xfrm>
            <a:off x="1142976" y="2928934"/>
            <a:ext cx="26432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(-∞ </a:t>
            </a:r>
            <a:r>
              <a:rPr lang="ru-RU" sz="2400" dirty="0" smtClean="0">
                <a:solidFill>
                  <a:srgbClr val="FF0000"/>
                </a:solidFill>
              </a:rPr>
              <a:t>; -1 </a:t>
            </a:r>
            <a:r>
              <a:rPr lang="en-US" sz="2400" dirty="0" smtClean="0">
                <a:solidFill>
                  <a:srgbClr val="FF0000"/>
                </a:solidFill>
              </a:rPr>
              <a:t>]</a:t>
            </a:r>
            <a:r>
              <a:rPr lang="ru-RU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U</a:t>
            </a:r>
            <a:r>
              <a:rPr lang="ru-RU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[</a:t>
            </a:r>
            <a:r>
              <a:rPr lang="ru-RU" sz="2400" dirty="0" smtClean="0">
                <a:solidFill>
                  <a:srgbClr val="FF0000"/>
                </a:solidFill>
              </a:rPr>
              <a:t> 3 +∞)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60" name="Овал 59"/>
          <p:cNvSpPr/>
          <p:nvPr/>
        </p:nvSpPr>
        <p:spPr>
          <a:xfrm>
            <a:off x="6357950" y="3143248"/>
            <a:ext cx="214314" cy="214314"/>
          </a:xfrm>
          <a:prstGeom prst="ellipse">
            <a:avLst/>
          </a:prstGeom>
          <a:solidFill>
            <a:srgbClr val="FB221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Овал 60"/>
          <p:cNvSpPr/>
          <p:nvPr/>
        </p:nvSpPr>
        <p:spPr>
          <a:xfrm>
            <a:off x="7358082" y="3143248"/>
            <a:ext cx="214314" cy="214314"/>
          </a:xfrm>
          <a:prstGeom prst="ellipse">
            <a:avLst/>
          </a:prstGeom>
          <a:solidFill>
            <a:srgbClr val="FB221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TextBox 50"/>
          <p:cNvSpPr txBox="1"/>
          <p:nvPr/>
        </p:nvSpPr>
        <p:spPr>
          <a:xfrm>
            <a:off x="214282" y="214290"/>
            <a:ext cx="4286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На рисунке график функции</a:t>
            </a:r>
            <a:endParaRPr lang="ru-RU" sz="24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8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9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6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0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123" restart="whenNotActive" fill="hold" evtFilter="cancelBubble" nodeType="interactiveSeq">
                <p:stCondLst>
                  <p:cond evt="onClick" delay="0">
                    <p:tgtEl>
                      <p:spTgt spid="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4" fill="hold">
                      <p:stCondLst>
                        <p:cond delay="0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22" presetClass="entr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22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3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10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" dur="2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9" dur="2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"/>
                  </p:tgtEl>
                </p:cond>
              </p:nextCondLst>
            </p:seq>
            <p:seq concurrent="1" nextAc="seek">
              <p:cTn id="171" restart="whenNotActive" fill="hold" evtFilter="cancelBubble" nodeType="interactiveSeq">
                <p:stCondLst>
                  <p:cond evt="onClick" delay="0">
                    <p:tgtEl>
                      <p:spTgt spid="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2" fill="hold">
                      <p:stCondLst>
                        <p:cond delay="0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2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22" presetClass="entr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0" fill="hold">
                      <p:stCondLst>
                        <p:cond delay="indefinite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22" presetClass="entr" presetSubtype="1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22" presetClass="entr" presetSubtype="4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0" fill="hold">
                      <p:stCondLst>
                        <p:cond delay="indefinite"/>
                      </p:stCondLst>
                      <p:childTnLst>
                        <p:par>
                          <p:cTn id="191" fill="hold">
                            <p:stCondLst>
                              <p:cond delay="0"/>
                            </p:stCondLst>
                            <p:childTnLst>
                              <p:par>
                                <p:cTn id="192" presetID="22" presetClass="entr" presetSubtype="8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1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6"/>
                  </p:tgtEl>
                </p:cond>
              </p:nextCondLst>
            </p:seq>
          </p:childTnLst>
        </p:cTn>
      </p:par>
    </p:tnLst>
    <p:bldLst>
      <p:bldP spid="68" grpId="1" animBg="1"/>
      <p:bldP spid="68" grpId="2" animBg="1"/>
      <p:bldP spid="68" grpId="3" animBg="1"/>
      <p:bldP spid="37" grpId="0" animBg="1"/>
      <p:bldP spid="37" grpId="1" animBg="1"/>
      <p:bldP spid="37" grpId="2" animBg="1"/>
      <p:bldP spid="37" grpId="3" animBg="1"/>
      <p:bldP spid="37" grpId="4" animBg="1"/>
      <p:bldP spid="41" grpId="0" animBg="1"/>
      <p:bldP spid="41" grpId="1" animBg="1"/>
      <p:bldP spid="41" grpId="2" animBg="1"/>
      <p:bldP spid="41" grpId="3" animBg="1"/>
      <p:bldP spid="43" grpId="0" animBg="1"/>
      <p:bldP spid="43" grpId="1" animBg="1"/>
      <p:bldP spid="43" grpId="2" animBg="1"/>
      <p:bldP spid="43" grpId="3" animBg="1"/>
      <p:bldP spid="56" grpId="0"/>
      <p:bldP spid="62" grpId="0"/>
      <p:bldP spid="73" grpId="1" animBg="1"/>
      <p:bldP spid="73" grpId="2" animBg="1"/>
      <p:bldP spid="73" grpId="3" animBg="1"/>
      <p:bldP spid="74" grpId="0" animBg="1"/>
      <p:bldP spid="74" grpId="1" animBg="1"/>
      <p:bldP spid="74" grpId="2" animBg="1"/>
      <p:bldP spid="53" grpId="0" animBg="1"/>
      <p:bldP spid="53" grpId="1" animBg="1"/>
      <p:bldP spid="53" grpId="2" animBg="1"/>
      <p:bldP spid="53" grpId="3" animBg="1"/>
      <p:bldP spid="54" grpId="0" animBg="1"/>
      <p:bldP spid="54" grpId="1" animBg="1"/>
      <p:bldP spid="54" grpId="2" animBg="1"/>
      <p:bldP spid="54" grpId="3" animBg="1"/>
      <p:bldP spid="50" grpId="0" animBg="1"/>
      <p:bldP spid="50" grpId="1" animBg="1"/>
      <p:bldP spid="50" grpId="2" animBg="1"/>
      <p:bldP spid="50" grpId="3" animBg="1"/>
      <p:bldP spid="44" grpId="0" animBg="1"/>
      <p:bldP spid="44" grpId="1" animBg="1"/>
      <p:bldP spid="44" grpId="2" animBg="1"/>
      <p:bldP spid="44" grpId="3" animBg="1"/>
      <p:bldP spid="75" grpId="0"/>
      <p:bldP spid="77" grpId="1"/>
      <p:bldP spid="60" grpId="0" animBg="1"/>
      <p:bldP spid="60" grpId="1" animBg="1"/>
      <p:bldP spid="60" grpId="2" animBg="1"/>
      <p:bldP spid="61" grpId="0" animBg="1"/>
      <p:bldP spid="61" grpId="1" animBg="1"/>
      <p:bldP spid="61" grpId="2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285729"/>
            <a:ext cx="785818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0000FF"/>
                </a:solidFill>
              </a:rPr>
              <a:t>Решение квадратных неравенств методом интервалов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1428736"/>
            <a:ext cx="785818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sz="3200" b="1" dirty="0" smtClean="0"/>
              <a:t>Разложить квадратный трехчлен на множители, воспользовавшись формулой </a:t>
            </a:r>
            <a:r>
              <a:rPr lang="ru-RU" sz="3200" b="1" dirty="0" smtClean="0">
                <a:solidFill>
                  <a:srgbClr val="FF0066"/>
                </a:solidFill>
              </a:rPr>
              <a:t>ах</a:t>
            </a:r>
            <a:r>
              <a:rPr lang="ru-RU" sz="3200" b="1" baseline="30000" dirty="0" smtClean="0">
                <a:solidFill>
                  <a:srgbClr val="FF0066"/>
                </a:solidFill>
              </a:rPr>
              <a:t>2</a:t>
            </a:r>
            <a:r>
              <a:rPr lang="ru-RU" sz="3200" b="1" dirty="0" smtClean="0">
                <a:solidFill>
                  <a:srgbClr val="FF0066"/>
                </a:solidFill>
              </a:rPr>
              <a:t>+вх+с=а(х-х</a:t>
            </a:r>
            <a:r>
              <a:rPr lang="ru-RU" sz="3200" b="1" baseline="-25000" dirty="0" smtClean="0">
                <a:solidFill>
                  <a:srgbClr val="FF0066"/>
                </a:solidFill>
              </a:rPr>
              <a:t>1</a:t>
            </a:r>
            <a:r>
              <a:rPr lang="ru-RU" sz="3200" b="1" dirty="0" smtClean="0">
                <a:solidFill>
                  <a:srgbClr val="FF0066"/>
                </a:solidFill>
              </a:rPr>
              <a:t>)(х-х</a:t>
            </a:r>
            <a:r>
              <a:rPr lang="ru-RU" sz="3200" b="1" baseline="-25000" dirty="0" smtClean="0">
                <a:solidFill>
                  <a:srgbClr val="FF0066"/>
                </a:solidFill>
              </a:rPr>
              <a:t>2</a:t>
            </a:r>
            <a:r>
              <a:rPr lang="ru-RU" sz="3200" b="1" dirty="0" smtClean="0">
                <a:solidFill>
                  <a:srgbClr val="FF0066"/>
                </a:solidFill>
              </a:rPr>
              <a:t>).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sz="3200" b="1" dirty="0" smtClean="0"/>
              <a:t>Отметить на числовой прямой корни трехчлена.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sz="3200" b="1" dirty="0" smtClean="0"/>
              <a:t>Определить на каких промежутках трехчлен имеет положительный или отрицательный знак.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sz="3200" b="1" dirty="0" smtClean="0"/>
              <a:t>Учитывая знак неравенства, включить нужные промежутки в ответ.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285728"/>
            <a:ext cx="850112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Решите неравенство:</a:t>
            </a:r>
            <a:endParaRPr lang="ru-RU" sz="4000" dirty="0"/>
          </a:p>
        </p:txBody>
      </p:sp>
      <p:graphicFrame>
        <p:nvGraphicFramePr>
          <p:cNvPr id="4" name="Group 28"/>
          <p:cNvGraphicFramePr>
            <a:graphicFrameLocks/>
          </p:cNvGraphicFramePr>
          <p:nvPr/>
        </p:nvGraphicFramePr>
        <p:xfrm>
          <a:off x="0" y="1071546"/>
          <a:ext cx="9144000" cy="5543551"/>
        </p:xfrm>
        <a:graphic>
          <a:graphicData uri="http://schemas.openxmlformats.org/drawingml/2006/table">
            <a:tbl>
              <a:tblPr/>
              <a:tblGrid>
                <a:gridCol w="2051050"/>
                <a:gridCol w="2592388"/>
                <a:gridCol w="4500562"/>
              </a:tblGrid>
              <a:tr h="13858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задание 1</a:t>
                      </a:r>
                    </a:p>
                  </a:txBody>
                  <a:tcPr marL="90000" marR="90000" marT="46800" marB="46800"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EDFF91">
                            <a:gamma/>
                            <a:tint val="0"/>
                            <a:invGamma/>
                          </a:srgbClr>
                        </a:gs>
                        <a:gs pos="100000">
                          <a:srgbClr val="EDFF91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х</a:t>
                      </a:r>
                      <a:r>
                        <a:rPr kumimoji="0" lang="ru-RU" sz="36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+4х-5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≤ 0</a:t>
                      </a:r>
                    </a:p>
                  </a:txBody>
                  <a:tcPr marL="90000" marR="90000" marT="46800" marB="46800"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EDFF91">
                            <a:gamma/>
                            <a:tint val="0"/>
                            <a:invGamma/>
                          </a:srgbClr>
                        </a:gs>
                        <a:gs pos="100000">
                          <a:srgbClr val="EDFF91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1)</a:t>
                      </a: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(-</a:t>
                      </a: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∞</a:t>
                      </a: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;-5)U(1;+</a:t>
                      </a: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∞</a:t>
                      </a: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) </a:t>
                      </a: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2) </a:t>
                      </a: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[-5; 1]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3)</a:t>
                      </a: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(-</a:t>
                      </a: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∞</a:t>
                      </a: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;-5]U[1;+</a:t>
                      </a: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∞</a:t>
                      </a: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) </a:t>
                      </a: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4)</a:t>
                      </a: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(-5; 1)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0000" marR="90000" marT="46800" marB="46800"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EDFF91">
                            <a:gamma/>
                            <a:tint val="0"/>
                            <a:invGamma/>
                          </a:srgbClr>
                        </a:gs>
                        <a:gs pos="100000">
                          <a:srgbClr val="EDFF91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</a:tr>
              <a:tr h="1387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задание 2</a:t>
                      </a:r>
                    </a:p>
                  </a:txBody>
                  <a:tcPr marL="90000" marR="90000" marT="46800" marB="46800"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EDFF91">
                            <a:gamma/>
                            <a:tint val="0"/>
                            <a:invGamma/>
                          </a:srgbClr>
                        </a:gs>
                        <a:gs pos="100000">
                          <a:srgbClr val="EDFF91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х</a:t>
                      </a:r>
                      <a:r>
                        <a:rPr kumimoji="0" lang="ru-RU" sz="36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</a:t>
                      </a: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-5х+4 </a:t>
                      </a: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&lt;</a:t>
                      </a: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0</a:t>
                      </a:r>
                    </a:p>
                  </a:txBody>
                  <a:tcPr marL="90000" marR="90000" marT="46800" marB="46800"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EDFF91">
                            <a:gamma/>
                            <a:tint val="0"/>
                            <a:invGamma/>
                          </a:srgbClr>
                        </a:gs>
                        <a:gs pos="100000">
                          <a:srgbClr val="EDFF91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1)</a:t>
                      </a: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 </a:t>
                      </a: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pitchFamily="34" charset="0"/>
                        </a:rPr>
                        <a:t>(-</a:t>
                      </a: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∞;1)</a:t>
                      </a: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U</a:t>
                      </a: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(4;+∞) </a:t>
                      </a: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2) </a:t>
                      </a: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[4;5]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3)</a:t>
                      </a: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(-</a:t>
                      </a: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∞</a:t>
                      </a: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; 1)             </a:t>
                      </a: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4)</a:t>
                      </a: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(1;4)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0000" marR="90000" marT="46800" marB="46800"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EDFF91">
                            <a:gamma/>
                            <a:tint val="0"/>
                            <a:invGamma/>
                          </a:srgbClr>
                        </a:gs>
                        <a:gs pos="100000">
                          <a:srgbClr val="EDFF91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</a:tr>
              <a:tr h="1384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задание 3</a:t>
                      </a:r>
                    </a:p>
                  </a:txBody>
                  <a:tcPr marL="90000" marR="90000" marT="46800" marB="46800"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EDFF91">
                            <a:gamma/>
                            <a:tint val="0"/>
                            <a:invGamma/>
                          </a:srgbClr>
                        </a:gs>
                        <a:gs pos="100000">
                          <a:srgbClr val="EDFF91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(х-2)(х+3) </a:t>
                      </a: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≥0</a:t>
                      </a:r>
                    </a:p>
                  </a:txBody>
                  <a:tcPr marL="90000" marR="90000" marT="46800" marB="46800"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EDFF91">
                            <a:gamma/>
                            <a:tint val="0"/>
                            <a:invGamma/>
                          </a:srgbClr>
                        </a:gs>
                        <a:gs pos="100000">
                          <a:srgbClr val="EDFF91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1)</a:t>
                      </a: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[-3;+</a:t>
                      </a: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∞</a:t>
                      </a: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) </a:t>
                      </a: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2)</a:t>
                      </a: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 </a:t>
                      </a: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pitchFamily="34" charset="0"/>
                        </a:rPr>
                        <a:t>[2;+</a:t>
                      </a: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∞</a:t>
                      </a: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)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3)</a:t>
                      </a: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[-3; 2]  </a:t>
                      </a: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4)</a:t>
                      </a: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pitchFamily="34" charset="0"/>
                        </a:rPr>
                        <a:t>(-</a:t>
                      </a: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∞</a:t>
                      </a: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;-3]U[2;+</a:t>
                      </a: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∞</a:t>
                      </a: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)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46800" marB="46800"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EDFF91">
                            <a:gamma/>
                            <a:tint val="0"/>
                            <a:invGamma/>
                          </a:srgbClr>
                        </a:gs>
                        <a:gs pos="100000">
                          <a:srgbClr val="EDFF91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</a:tr>
              <a:tr h="1385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задание 4</a:t>
                      </a:r>
                    </a:p>
                  </a:txBody>
                  <a:tcPr marL="90000" marR="90000" marT="46800" marB="46800"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EDFF91">
                            <a:gamma/>
                            <a:tint val="0"/>
                            <a:invGamma/>
                          </a:srgbClr>
                        </a:gs>
                        <a:gs pos="100000">
                          <a:srgbClr val="EDFF91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х</a:t>
                      </a:r>
                      <a:r>
                        <a:rPr kumimoji="0" lang="ru-RU" sz="36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</a:t>
                      </a: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+х-2 </a:t>
                      </a: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≤ 0</a:t>
                      </a:r>
                    </a:p>
                  </a:txBody>
                  <a:tcPr marL="90000" marR="90000" marT="46800" marB="46800"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EDFF91">
                            <a:gamma/>
                            <a:tint val="0"/>
                            <a:invGamma/>
                          </a:srgbClr>
                        </a:gs>
                        <a:gs pos="100000">
                          <a:srgbClr val="EDFF91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1)</a:t>
                      </a: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[-1;2]   </a:t>
                      </a: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2)</a:t>
                      </a: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(-</a:t>
                      </a: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∞</a:t>
                      </a: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;1)U(2;+</a:t>
                      </a: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∞</a:t>
                      </a: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)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3)</a:t>
                      </a: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[0; 2]   </a:t>
                      </a: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4)</a:t>
                      </a: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[-2; 1]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0000" marR="90000" marT="46800" marB="46800"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EDFF91">
                            <a:gamma/>
                            <a:tint val="0"/>
                            <a:invGamma/>
                          </a:srgbClr>
                        </a:gs>
                        <a:gs pos="100000">
                          <a:srgbClr val="EDFF91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0" y="0"/>
            <a:ext cx="8526693" cy="5539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</a:rPr>
              <a:t>Рефлексия.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</a:rPr>
              <a:t>На уроке я работал                                             активно / пассивно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</a:rPr>
              <a:t>Своей работой на уроке я                                  доволен / не доволен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</a:rPr>
              <a:t>Урок для меня показался                                   коротким / длинным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</a:rPr>
              <a:t>За урок я                                                              не устал /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</a:rPr>
              <a:t>устал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</a:rPr>
              <a:t>Моё настроение                                                  стало лучше / стало хуже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</a:rPr>
              <a:t>Материал урока мне был                                   понятен / не понятен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</a:rPr>
              <a:t>                                                                               полезен / бесполезен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</a:rPr>
              <a:t>                                                                                интересен / скучен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</a:rPr>
              <a:t>Домашнее задание мне кажется                        лёгким / трудным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</a:rPr>
              <a:t>                                                                              интересно / не интересно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43042" y="1643050"/>
            <a:ext cx="592935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72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СПАСИБО ЗА УРОК!</a:t>
            </a:r>
            <a:endParaRPr lang="ru-RU" sz="7200" dirty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>
                <a:latin typeface="Comic Sans MS" pitchFamily="66" charset="0"/>
              </a:rPr>
              <a:t>     ДОРОГУ ОСИЛИТ ИДУЩИЙ, МАТЕМАТИКУ-</a:t>
            </a:r>
          </a:p>
          <a:p>
            <a:pPr algn="ctr">
              <a:buNone/>
            </a:pPr>
            <a:r>
              <a:rPr lang="ru-RU" sz="4400" dirty="0" smtClean="0">
                <a:latin typeface="Comic Sans MS" pitchFamily="66" charset="0"/>
              </a:rPr>
              <a:t> МЫСЛЯЩИЙ! </a:t>
            </a:r>
            <a:endParaRPr lang="ru-RU" sz="4400" dirty="0">
              <a:latin typeface="Comic Sans MS" pitchFamily="66" charset="0"/>
            </a:endParaRPr>
          </a:p>
        </p:txBody>
      </p:sp>
      <p:pic>
        <p:nvPicPr>
          <p:cNvPr id="4" name="Picture 7" descr="6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4000505"/>
            <a:ext cx="1857389" cy="2000264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folHlink"/>
                </a:solidFill>
              </a:rPr>
              <a:t>Цели урока: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>
            <a:normAutofit/>
          </a:bodyPr>
          <a:lstStyle/>
          <a:p>
            <a:r>
              <a:rPr lang="ru-RU" dirty="0" smtClean="0"/>
              <a:t>повторить способы решения квадратных уравнений</a:t>
            </a:r>
          </a:p>
          <a:p>
            <a:r>
              <a:rPr lang="ru-RU" dirty="0" smtClean="0"/>
              <a:t>разложение квадратного трёхчлена на множители</a:t>
            </a:r>
          </a:p>
          <a:p>
            <a:r>
              <a:rPr lang="ru-RU" dirty="0" smtClean="0"/>
              <a:t>построение графика квадратичной функции</a:t>
            </a:r>
          </a:p>
          <a:p>
            <a:r>
              <a:rPr lang="ru-RU" dirty="0" smtClean="0"/>
              <a:t>способы решения квадратных неравенств</a:t>
            </a:r>
          </a:p>
          <a:p>
            <a:r>
              <a:rPr lang="ru-RU" dirty="0" smtClean="0"/>
              <a:t>умение сотрудничать и помогать друг другу</a:t>
            </a:r>
          </a:p>
          <a:p>
            <a:pPr>
              <a:lnSpc>
                <a:spcPct val="90000"/>
              </a:lnSpc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latin typeface="Comic Sans MS" pitchFamily="66" charset="0"/>
              </a:rPr>
              <a:t>Виды квадратных уравнений:</a:t>
            </a:r>
            <a:endParaRPr lang="ru-RU" i="1" dirty="0"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Comic Sans MS" pitchFamily="66" charset="0"/>
              </a:rPr>
              <a:t>Неполные квадратные уравнения:</a:t>
            </a:r>
          </a:p>
          <a:p>
            <a:pPr algn="ctr">
              <a:buNone/>
            </a:pPr>
            <a:r>
              <a:rPr lang="en-US" i="1" u="sng" dirty="0" smtClean="0">
                <a:latin typeface="Comic Sans MS" pitchFamily="66" charset="0"/>
              </a:rPr>
              <a:t>ax²+bx=0</a:t>
            </a:r>
          </a:p>
          <a:p>
            <a:pPr algn="ctr">
              <a:buNone/>
            </a:pPr>
            <a:r>
              <a:rPr lang="en-US" i="1" dirty="0" smtClean="0">
                <a:latin typeface="Comic Sans MS" pitchFamily="66" charset="0"/>
              </a:rPr>
              <a:t>(</a:t>
            </a:r>
            <a:r>
              <a:rPr lang="en-US" i="1" dirty="0" smtClean="0"/>
              <a:t>X </a:t>
            </a:r>
            <a:r>
              <a:rPr lang="ru-RU" i="1" baseline="-25000" dirty="0" smtClean="0"/>
              <a:t>1</a:t>
            </a:r>
            <a:r>
              <a:rPr lang="en-US" i="1" dirty="0" smtClean="0"/>
              <a:t> =0</a:t>
            </a:r>
            <a:r>
              <a:rPr lang="ru-RU" i="1" dirty="0" smtClean="0"/>
              <a:t>; </a:t>
            </a:r>
            <a:r>
              <a:rPr lang="en-US" i="1" dirty="0" smtClean="0"/>
              <a:t>X</a:t>
            </a:r>
            <a:r>
              <a:rPr lang="ru-RU" i="1" baseline="-25000" dirty="0" smtClean="0"/>
              <a:t>2</a:t>
            </a:r>
            <a:r>
              <a:rPr lang="ru-RU" i="1" dirty="0" smtClean="0">
                <a:latin typeface="Comic Sans MS" pitchFamily="66" charset="0"/>
              </a:rPr>
              <a:t>=</a:t>
            </a:r>
            <a:r>
              <a:rPr lang="en-US" i="1" dirty="0" smtClean="0">
                <a:latin typeface="Comic Sans MS" pitchFamily="66" charset="0"/>
              </a:rPr>
              <a:t>  </a:t>
            </a:r>
            <a:r>
              <a:rPr lang="ru-RU" i="1" dirty="0" smtClean="0">
                <a:latin typeface="Comic Sans MS" pitchFamily="66" charset="0"/>
              </a:rPr>
              <a:t>-</a:t>
            </a:r>
            <a:r>
              <a:rPr lang="en-US" i="1" dirty="0" smtClean="0">
                <a:latin typeface="Comic Sans MS" pitchFamily="66" charset="0"/>
              </a:rPr>
              <a:t>b/a </a:t>
            </a:r>
            <a:r>
              <a:rPr lang="ru-RU" i="1" dirty="0" smtClean="0">
                <a:latin typeface="Comic Sans MS" pitchFamily="66" charset="0"/>
              </a:rPr>
              <a:t>)</a:t>
            </a:r>
            <a:r>
              <a:rPr lang="en-US" i="1" dirty="0" smtClean="0">
                <a:latin typeface="Comic Sans MS" pitchFamily="66" charset="0"/>
              </a:rPr>
              <a:t>                </a:t>
            </a:r>
            <a:endParaRPr lang="ru-RU" i="1" dirty="0" smtClean="0">
              <a:latin typeface="Comic Sans MS" pitchFamily="66" charset="0"/>
            </a:endParaRPr>
          </a:p>
          <a:p>
            <a:pPr algn="ctr">
              <a:buNone/>
            </a:pPr>
            <a:r>
              <a:rPr lang="en-US" i="1" u="sng" dirty="0" smtClean="0">
                <a:latin typeface="Comic Sans MS" pitchFamily="66" charset="0"/>
              </a:rPr>
              <a:t>ax²+c=0</a:t>
            </a:r>
            <a:endParaRPr lang="ru-RU" i="1" u="sng" dirty="0" smtClean="0">
              <a:latin typeface="Comic Sans MS" pitchFamily="66" charset="0"/>
            </a:endParaRPr>
          </a:p>
          <a:p>
            <a:pPr algn="ctr">
              <a:buNone/>
            </a:pPr>
            <a:r>
              <a:rPr lang="ru-RU" i="1" dirty="0" smtClean="0">
                <a:latin typeface="Comic Sans MS" pitchFamily="66" charset="0"/>
              </a:rPr>
              <a:t> </a:t>
            </a:r>
            <a:r>
              <a:rPr lang="en-US" i="1" dirty="0" smtClean="0">
                <a:latin typeface="Comic Sans MS" pitchFamily="66" charset="0"/>
              </a:rPr>
              <a:t>(</a:t>
            </a:r>
            <a:r>
              <a:rPr lang="en-US" i="1" dirty="0" smtClean="0"/>
              <a:t>X </a:t>
            </a:r>
            <a:r>
              <a:rPr lang="ru-RU" i="1" baseline="-25000" dirty="0" smtClean="0"/>
              <a:t>1,2</a:t>
            </a:r>
            <a:r>
              <a:rPr lang="en-US" i="1" dirty="0" smtClean="0"/>
              <a:t> =±</a:t>
            </a:r>
            <a:r>
              <a:rPr lang="ru-RU" i="1" dirty="0" smtClean="0">
                <a:latin typeface="Comic Sans MS" pitchFamily="66" charset="0"/>
              </a:rPr>
              <a:t>        )</a:t>
            </a:r>
            <a:endParaRPr lang="en-US" i="1" dirty="0" smtClean="0">
              <a:latin typeface="Comic Sans MS" pitchFamily="66" charset="0"/>
            </a:endParaRPr>
          </a:p>
          <a:p>
            <a:pPr algn="ctr"/>
            <a:endParaRPr lang="ru-RU" i="1" dirty="0" smtClean="0">
              <a:latin typeface="Comic Sans MS" pitchFamily="66" charset="0"/>
            </a:endParaRPr>
          </a:p>
          <a:p>
            <a:pPr algn="ctr">
              <a:buNone/>
            </a:pPr>
            <a:r>
              <a:rPr lang="en-US" i="1" dirty="0" smtClean="0">
                <a:latin typeface="Comic Sans MS" pitchFamily="66" charset="0"/>
              </a:rPr>
              <a:t> </a:t>
            </a:r>
            <a:r>
              <a:rPr lang="en-US" i="1" u="sng" dirty="0" smtClean="0">
                <a:latin typeface="Comic Sans MS" pitchFamily="66" charset="0"/>
              </a:rPr>
              <a:t>ax²=0</a:t>
            </a:r>
            <a:endParaRPr lang="ru-RU" i="1" u="sng" dirty="0" smtClean="0">
              <a:latin typeface="Comic Sans MS" pitchFamily="66" charset="0"/>
            </a:endParaRPr>
          </a:p>
          <a:p>
            <a:pPr algn="ctr">
              <a:buNone/>
            </a:pPr>
            <a:r>
              <a:rPr lang="ru-RU" i="1" dirty="0" smtClean="0">
                <a:latin typeface="Comic Sans MS" pitchFamily="66" charset="0"/>
              </a:rPr>
              <a:t> </a:t>
            </a:r>
            <a:r>
              <a:rPr lang="en-US" i="1" dirty="0" smtClean="0">
                <a:latin typeface="Comic Sans MS" pitchFamily="66" charset="0"/>
              </a:rPr>
              <a:t>(</a:t>
            </a:r>
            <a:r>
              <a:rPr lang="en-US" i="1" dirty="0" smtClean="0"/>
              <a:t>X  =0</a:t>
            </a:r>
            <a:r>
              <a:rPr lang="ru-RU" i="1" dirty="0" smtClean="0">
                <a:latin typeface="Comic Sans MS" pitchFamily="66" charset="0"/>
              </a:rPr>
              <a:t>)</a:t>
            </a:r>
            <a:endParaRPr lang="en-US" i="1" dirty="0" smtClean="0">
              <a:latin typeface="Comic Sans MS" pitchFamily="66" charset="0"/>
            </a:endParaRPr>
          </a:p>
          <a:p>
            <a:endParaRPr lang="en-US" dirty="0" smtClean="0"/>
          </a:p>
          <a:p>
            <a:endParaRPr lang="ru-RU" dirty="0"/>
          </a:p>
        </p:txBody>
      </p:sp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6629" name="Rectangle 5"/>
          <p:cNvSpPr>
            <a:spLocks noChangeArrowheads="1"/>
          </p:cNvSpPr>
          <p:nvPr/>
        </p:nvSpPr>
        <p:spPr bwMode="auto">
          <a:xfrm>
            <a:off x="0" y="8191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29190" y="3571876"/>
            <a:ext cx="642942" cy="7858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3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3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i="1" u="sng" dirty="0" smtClean="0"/>
              <a:t>ax</a:t>
            </a:r>
            <a:r>
              <a:rPr lang="en-US" i="1" u="sng" baseline="30000" dirty="0" smtClean="0"/>
              <a:t>2 </a:t>
            </a:r>
            <a:r>
              <a:rPr lang="en-US" i="1" u="sng" dirty="0" smtClean="0"/>
              <a:t>+b</a:t>
            </a:r>
            <a:r>
              <a:rPr lang="ru-RU" i="1" u="sng" dirty="0" err="1" smtClean="0"/>
              <a:t>х</a:t>
            </a:r>
            <a:r>
              <a:rPr lang="en-US" i="1" u="sng" dirty="0" smtClean="0"/>
              <a:t>+c=0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34036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i="1" dirty="0" smtClean="0"/>
              <a:t> </a:t>
            </a:r>
            <a:endParaRPr lang="ru-RU" i="1" dirty="0" smtClean="0"/>
          </a:p>
          <a:p>
            <a:pPr>
              <a:buNone/>
            </a:pPr>
            <a:r>
              <a:rPr lang="en-US" i="1" dirty="0" smtClean="0"/>
              <a:t>                              </a:t>
            </a:r>
            <a:r>
              <a:rPr lang="ru-RU" i="1" dirty="0" smtClean="0"/>
              <a:t>     </a:t>
            </a:r>
            <a:r>
              <a:rPr lang="en-US" i="1" u="sng" dirty="0" smtClean="0"/>
              <a:t>D=b</a:t>
            </a:r>
            <a:r>
              <a:rPr lang="en-US" i="1" u="sng" baseline="30000" dirty="0" smtClean="0"/>
              <a:t>2</a:t>
            </a:r>
            <a:r>
              <a:rPr lang="en-US" i="1" u="sng" dirty="0" smtClean="0"/>
              <a:t>-4ac</a:t>
            </a:r>
            <a:endParaRPr lang="ru-RU" dirty="0" smtClean="0"/>
          </a:p>
          <a:p>
            <a:pPr>
              <a:buNone/>
            </a:pPr>
            <a:r>
              <a:rPr lang="en-US" i="1" u="sng" dirty="0" smtClean="0"/>
              <a:t>D&lt; 0</a:t>
            </a:r>
            <a:r>
              <a:rPr lang="ru-RU" i="1" u="sng" dirty="0" smtClean="0"/>
              <a:t>                        </a:t>
            </a:r>
          </a:p>
          <a:p>
            <a:pPr>
              <a:buNone/>
            </a:pPr>
            <a:r>
              <a:rPr lang="ru-RU" i="1" dirty="0" smtClean="0"/>
              <a:t>Нет корней</a:t>
            </a:r>
          </a:p>
          <a:p>
            <a:pPr>
              <a:buNone/>
            </a:pPr>
            <a:endParaRPr lang="ru-RU" i="1" dirty="0" smtClean="0"/>
          </a:p>
          <a:p>
            <a:pPr>
              <a:buNone/>
            </a:pPr>
            <a:r>
              <a:rPr lang="en-US" i="1" u="sng" dirty="0" smtClean="0"/>
              <a:t>D=0</a:t>
            </a:r>
            <a:endParaRPr lang="ru-RU" i="1" dirty="0" smtClean="0"/>
          </a:p>
          <a:p>
            <a:pPr>
              <a:buNone/>
            </a:pPr>
            <a:r>
              <a:rPr lang="ru-RU" i="1" dirty="0" smtClean="0"/>
              <a:t>1 корень </a:t>
            </a:r>
            <a:r>
              <a:rPr lang="en-US" i="1" dirty="0" smtClean="0"/>
              <a:t>X </a:t>
            </a:r>
            <a:r>
              <a:rPr lang="ru-RU" i="1" dirty="0" smtClean="0"/>
              <a:t>= </a:t>
            </a:r>
          </a:p>
          <a:p>
            <a:pPr>
              <a:buNone/>
            </a:pPr>
            <a:r>
              <a:rPr lang="en-US" i="1" u="sng" dirty="0" smtClean="0"/>
              <a:t>D&gt;0</a:t>
            </a:r>
            <a:endParaRPr lang="ru-RU" i="1" u="sng" dirty="0" smtClean="0"/>
          </a:p>
          <a:p>
            <a:pPr>
              <a:buNone/>
            </a:pPr>
            <a:r>
              <a:rPr lang="ru-RU" i="1" dirty="0" smtClean="0"/>
              <a:t>2 корня </a:t>
            </a:r>
            <a:r>
              <a:rPr lang="en-US" i="1" dirty="0" smtClean="0"/>
              <a:t>X </a:t>
            </a:r>
            <a:r>
              <a:rPr lang="ru-RU" i="1" baseline="-25000" dirty="0" smtClean="0"/>
              <a:t>1.2 </a:t>
            </a:r>
            <a:r>
              <a:rPr lang="ru-RU" i="1" dirty="0" smtClean="0"/>
              <a:t>= </a:t>
            </a: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86050" y="4143380"/>
            <a:ext cx="571504" cy="785818"/>
          </a:xfrm>
          <a:prstGeom prst="rect">
            <a:avLst/>
          </a:prstGeom>
          <a:noFill/>
        </p:spPr>
      </p:pic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00364" y="5286388"/>
            <a:ext cx="1004889" cy="857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Решите неравенство: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х</a:t>
            </a:r>
            <a:r>
              <a:rPr lang="ru-RU" baseline="30000" dirty="0" smtClean="0"/>
              <a:t>2</a:t>
            </a:r>
            <a:r>
              <a:rPr lang="ru-RU" dirty="0" smtClean="0"/>
              <a:t> + </a:t>
            </a:r>
            <a:r>
              <a:rPr lang="ru-RU" dirty="0" err="1" smtClean="0"/>
              <a:t>х</a:t>
            </a:r>
            <a:r>
              <a:rPr lang="ru-RU" dirty="0" smtClean="0"/>
              <a:t> – 30 &lt;0</a:t>
            </a:r>
          </a:p>
          <a:p>
            <a:r>
              <a:rPr lang="ru-RU" dirty="0" smtClean="0"/>
              <a:t>х</a:t>
            </a:r>
            <a:r>
              <a:rPr lang="ru-RU" baseline="30000" dirty="0" smtClean="0"/>
              <a:t>2</a:t>
            </a:r>
            <a:r>
              <a:rPr lang="ru-RU" dirty="0" smtClean="0"/>
              <a:t>-10х </a:t>
            </a:r>
            <a:r>
              <a:rPr lang="ru-RU" smtClean="0"/>
              <a:t>+ 16≤0 </a:t>
            </a:r>
            <a:endParaRPr lang="ru-RU" dirty="0" smtClean="0"/>
          </a:p>
          <a:p>
            <a:r>
              <a:rPr lang="ru-RU" dirty="0" smtClean="0"/>
              <a:t>-х</a:t>
            </a:r>
            <a:r>
              <a:rPr lang="ru-RU" baseline="30000" dirty="0" smtClean="0"/>
              <a:t>2</a:t>
            </a:r>
            <a:r>
              <a:rPr lang="ru-RU" dirty="0" smtClean="0"/>
              <a:t>+ 0,8х+2,4&gt;0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Проверка решения: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Х Є(-6;5)</a:t>
            </a:r>
          </a:p>
          <a:p>
            <a:r>
              <a:rPr lang="ru-RU" dirty="0" smtClean="0"/>
              <a:t>ХЄ[2;8]</a:t>
            </a:r>
          </a:p>
          <a:p>
            <a:r>
              <a:rPr lang="ru-RU" dirty="0" smtClean="0"/>
              <a:t>ХЄ(-1,2;2)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dirty="0" smtClean="0"/>
              <a:t>ax</a:t>
            </a:r>
            <a:r>
              <a:rPr lang="en-US" sz="8800" baseline="30000" dirty="0" smtClean="0"/>
              <a:t>2</a:t>
            </a:r>
            <a:r>
              <a:rPr lang="en-US" sz="8800" dirty="0" smtClean="0"/>
              <a:t>+bx+c</a:t>
            </a:r>
            <a:endParaRPr lang="ru-RU" sz="8800" dirty="0"/>
          </a:p>
        </p:txBody>
      </p:sp>
      <p:pic>
        <p:nvPicPr>
          <p:cNvPr id="4" name="Picture 7" descr="6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072198" y="3819066"/>
            <a:ext cx="2214572" cy="2044376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57224" y="2214554"/>
            <a:ext cx="550072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Comic Sans MS" pitchFamily="66" charset="0"/>
              </a:rPr>
              <a:t>Как разложить квадратный трёхчлен на множители?</a:t>
            </a:r>
            <a:endParaRPr lang="ru-RU" sz="44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9600" dirty="0" smtClean="0"/>
              <a:t>     </a:t>
            </a:r>
            <a:r>
              <a:rPr lang="en-US" sz="9600" dirty="0" smtClean="0"/>
              <a:t>ax</a:t>
            </a:r>
            <a:r>
              <a:rPr lang="en-US" sz="9600" baseline="30000" dirty="0" smtClean="0"/>
              <a:t>2</a:t>
            </a:r>
            <a:r>
              <a:rPr lang="en-US" sz="9600" dirty="0" smtClean="0"/>
              <a:t>+bx+c=</a:t>
            </a:r>
            <a:r>
              <a:rPr lang="ru-RU" sz="9600" dirty="0" smtClean="0"/>
              <a:t>   =</a:t>
            </a:r>
            <a:r>
              <a:rPr lang="en-US" sz="9600" dirty="0" smtClean="0"/>
              <a:t>a(x-x</a:t>
            </a:r>
            <a:r>
              <a:rPr lang="en-US" sz="9600" baseline="-25000" dirty="0" smtClean="0"/>
              <a:t>1 </a:t>
            </a:r>
            <a:r>
              <a:rPr lang="en-US" sz="9600" dirty="0" smtClean="0"/>
              <a:t>)(x-x</a:t>
            </a:r>
            <a:r>
              <a:rPr lang="en-US" sz="9600" baseline="-25000" dirty="0" smtClean="0"/>
              <a:t>2</a:t>
            </a:r>
            <a:r>
              <a:rPr lang="en-US" sz="9600" dirty="0" smtClean="0"/>
              <a:t>)</a:t>
            </a:r>
            <a:endParaRPr lang="ru-RU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1026</TotalTime>
  <Words>598</Words>
  <PresentationFormat>Экран (4:3)</PresentationFormat>
  <Paragraphs>141</Paragraphs>
  <Slides>19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1" baseType="lpstr">
      <vt:lpstr>Тема Office</vt:lpstr>
      <vt:lpstr>Презентация</vt:lpstr>
      <vt:lpstr>  Решение     Квадратных неравенств  учитель математики   МБОУ  гимназии №16 Сланова А.Ч. </vt:lpstr>
      <vt:lpstr>Слайд 2</vt:lpstr>
      <vt:lpstr>Цели урока:</vt:lpstr>
      <vt:lpstr>Виды квадратных уравнений:</vt:lpstr>
      <vt:lpstr>ax2 +bх+c=0 </vt:lpstr>
      <vt:lpstr>Решите неравенство:</vt:lpstr>
      <vt:lpstr>Проверка решения:</vt:lpstr>
      <vt:lpstr>ax2+bx+c</vt:lpstr>
      <vt:lpstr>Слайд 9</vt:lpstr>
      <vt:lpstr>Разложите квадратный трёхчлен на множители</vt:lpstr>
      <vt:lpstr>Разложите квадратный трёхчлен на множители</vt:lpstr>
      <vt:lpstr>Слайд 12</vt:lpstr>
      <vt:lpstr>Слайд 13</vt:lpstr>
      <vt:lpstr>Алгоритм решения квадратного неравенства 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161</cp:revision>
  <dcterms:modified xsi:type="dcterms:W3CDTF">2022-04-10T15:11:29Z</dcterms:modified>
</cp:coreProperties>
</file>