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72" r:id="rId3"/>
    <p:sldId id="263" r:id="rId4"/>
    <p:sldId id="259" r:id="rId5"/>
    <p:sldId id="264" r:id="rId6"/>
    <p:sldId id="269" r:id="rId7"/>
    <p:sldId id="266" r:id="rId8"/>
    <p:sldId id="273" r:id="rId9"/>
    <p:sldId id="275" r:id="rId10"/>
    <p:sldId id="274" r:id="rId11"/>
    <p:sldId id="267" r:id="rId12"/>
    <p:sldId id="276" r:id="rId13"/>
    <p:sldId id="270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584C"/>
    <a:srgbClr val="87030C"/>
    <a:srgbClr val="97F3DB"/>
    <a:srgbClr val="000099"/>
    <a:srgbClr val="4BBBD5"/>
    <a:srgbClr val="361B4D"/>
    <a:srgbClr val="FF99FF"/>
    <a:srgbClr val="003366"/>
    <a:srgbClr val="5EECC7"/>
    <a:srgbClr val="F8AC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3" autoAdjust="0"/>
    <p:restoredTop sz="94660"/>
  </p:normalViewPr>
  <p:slideViewPr>
    <p:cSldViewPr>
      <p:cViewPr varScale="1">
        <p:scale>
          <a:sx n="84" d="100"/>
          <a:sy n="84" d="100"/>
        </p:scale>
        <p:origin x="1426" y="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2" d="100"/>
          <a:sy n="52" d="100"/>
        </p:scale>
        <p:origin x="-2874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8E0EAA-7EA8-43EB-9697-B49495471681}" type="datetimeFigureOut">
              <a:rPr lang="ru-RU" smtClean="0"/>
              <a:pPr/>
              <a:t>20.03.2022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99A098-1714-49CD-9184-62BB8DA6C46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021793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28737"/>
            <a:ext cx="7772400" cy="1470025"/>
          </a:xfrm>
        </p:spPr>
        <p:txBody>
          <a:bodyPr>
            <a:prstTxWarp prst="textArchUp">
              <a:avLst/>
            </a:prstTxWarp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lvl1pPr>
              <a:defRPr sz="6000" b="1" cap="none" spc="0" baseline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684512"/>
            <a:ext cx="6400800" cy="1752600"/>
          </a:xfrm>
          <a:noFill/>
        </p:spPr>
        <p:txBody>
          <a:bodyPr/>
          <a:lstStyle>
            <a:lvl1pPr marL="0" indent="0" algn="ctr">
              <a:buNone/>
              <a:defRPr>
                <a:solidFill>
                  <a:srgbClr val="0033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3CCD0-51E2-40C9-84E2-746EFBD76791}" type="datetimeFigureOut">
              <a:rPr lang="ru-RU" smtClean="0"/>
              <a:pPr/>
              <a:t>20.03.2022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6BFE4-1811-4E3F-B9DE-AB968352C8B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3CCD0-51E2-40C9-84E2-746EFBD76791}" type="datetimeFigureOut">
              <a:rPr lang="ru-RU" smtClean="0"/>
              <a:pPr/>
              <a:t>20.03.2022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6BFE4-1811-4E3F-B9DE-AB968352C8B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3CCD0-51E2-40C9-84E2-746EFBD76791}" type="datetimeFigureOut">
              <a:rPr lang="ru-RU" smtClean="0"/>
              <a:pPr/>
              <a:t>20.03.2022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6BFE4-1811-4E3F-B9DE-AB968352C8B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3CCD0-51E2-40C9-84E2-746EFBD76791}" type="datetimeFigureOut">
              <a:rPr lang="ru-RU" smtClean="0"/>
              <a:pPr/>
              <a:t>20.03.2022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6BFE4-1811-4E3F-B9DE-AB968352C8B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3CCD0-51E2-40C9-84E2-746EFBD76791}" type="datetimeFigureOut">
              <a:rPr lang="ru-RU" smtClean="0"/>
              <a:pPr/>
              <a:t>20.03.2022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6BFE4-1811-4E3F-B9DE-AB968352C8B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3CCD0-51E2-40C9-84E2-746EFBD76791}" type="datetimeFigureOut">
              <a:rPr lang="ru-RU" smtClean="0"/>
              <a:pPr/>
              <a:t>20.03.2022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6BFE4-1811-4E3F-B9DE-AB968352C8B3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7" name="Рисунок 6" descr="1111.png"/>
          <p:cNvPicPr>
            <a:picLocks noChangeAspect="1"/>
          </p:cNvPicPr>
          <p:nvPr userDrawn="1"/>
        </p:nvPicPr>
        <p:blipFill>
          <a:blip r:embed="rId2" cstate="screen"/>
          <a:stretch>
            <a:fillRect/>
          </a:stretch>
        </p:blipFill>
        <p:spPr>
          <a:xfrm rot="10800000" flipH="1" flipV="1">
            <a:off x="0" y="4221088"/>
            <a:ext cx="9144000" cy="263691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3CCD0-51E2-40C9-84E2-746EFBD76791}" type="datetimeFigureOut">
              <a:rPr lang="ru-RU" smtClean="0"/>
              <a:pPr/>
              <a:t>20.03.2022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6BFE4-1811-4E3F-B9DE-AB968352C8B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3CCD0-51E2-40C9-84E2-746EFBD76791}" type="datetimeFigureOut">
              <a:rPr lang="ru-RU" smtClean="0"/>
              <a:pPr/>
              <a:t>20.03.2022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6BFE4-1811-4E3F-B9DE-AB968352C8B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3CCD0-51E2-40C9-84E2-746EFBD76791}" type="datetimeFigureOut">
              <a:rPr lang="ru-RU" smtClean="0"/>
              <a:pPr/>
              <a:t>20.03.2022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6BFE4-1811-4E3F-B9DE-AB968352C8B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3CCD0-51E2-40C9-84E2-746EFBD76791}" type="datetimeFigureOut">
              <a:rPr lang="ru-RU" smtClean="0"/>
              <a:pPr/>
              <a:t>20.03.2022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6BFE4-1811-4E3F-B9DE-AB968352C8B3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Содержимое 2"/>
          <p:cNvSpPr>
            <a:spLocks noGrp="1"/>
          </p:cNvSpPr>
          <p:nvPr>
            <p:ph idx="1"/>
          </p:nvPr>
        </p:nvSpPr>
        <p:spPr>
          <a:xfrm>
            <a:off x="462372" y="1268760"/>
            <a:ext cx="8280000" cy="5328592"/>
          </a:xfr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3CCD0-51E2-40C9-84E2-746EFBD76791}" type="datetimeFigureOut">
              <a:rPr lang="ru-RU" smtClean="0"/>
              <a:pPr/>
              <a:t>20.03.2022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6BFE4-1811-4E3F-B9DE-AB968352C8B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3CCD0-51E2-40C9-84E2-746EFBD76791}" type="datetimeFigureOut">
              <a:rPr lang="ru-RU" smtClean="0"/>
              <a:pPr/>
              <a:t>20.03.2022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16BFE4-1811-4E3F-B9DE-AB968352C8B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screen">
            <a:alphaModFix amt="50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2372" y="274638"/>
            <a:ext cx="8280000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2372" y="1268760"/>
            <a:ext cx="8280000" cy="5328592"/>
          </a:xfrm>
          <a:prstGeom prst="rect">
            <a:avLst/>
          </a:prstGeom>
          <a:solidFill>
            <a:srgbClr val="FFFFFF">
              <a:alpha val="50196"/>
            </a:srgbClr>
          </a:solidFill>
          <a:ln>
            <a:noFill/>
          </a:ln>
        </p:spPr>
        <p:txBody>
          <a:bodyPr vert="horz" lIns="108000" tIns="72000" rIns="108000" bIns="7200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A3CCD0-51E2-40C9-84E2-746EFBD76791}" type="datetimeFigureOut">
              <a:rPr lang="ru-RU" smtClean="0"/>
              <a:pPr/>
              <a:t>20.03.2022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16BFE4-1811-4E3F-B9DE-AB968352C8B3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rgbClr val="003366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15"/>
        </a:buBlip>
        <a:defRPr sz="2800" kern="1200">
          <a:solidFill>
            <a:srgbClr val="003366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Tx/>
        <a:buBlip>
          <a:blip r:embed="rId15"/>
        </a:buBlip>
        <a:defRPr sz="2400" kern="1200">
          <a:solidFill>
            <a:srgbClr val="003366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Tx/>
        <a:buBlip>
          <a:blip r:embed="rId15"/>
        </a:buBlip>
        <a:defRPr sz="2000" kern="1200">
          <a:solidFill>
            <a:srgbClr val="003366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Tx/>
        <a:buBlip>
          <a:blip r:embed="rId15"/>
        </a:buBlip>
        <a:defRPr sz="1800" kern="1200">
          <a:solidFill>
            <a:srgbClr val="003366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Tx/>
        <a:buBlip>
          <a:blip r:embed="rId15"/>
        </a:buBlip>
        <a:defRPr sz="1800" kern="1200">
          <a:solidFill>
            <a:srgbClr val="00336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.jp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1484784"/>
            <a:ext cx="7772400" cy="2736304"/>
          </a:xfrm>
        </p:spPr>
        <p:txBody>
          <a:bodyPr/>
          <a:lstStyle/>
          <a:p>
            <a:r>
              <a:rPr lang="ru-RU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101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ДЕТЯМ О ВОДЕ</a:t>
            </a:r>
            <a:endParaRPr lang="ru-RU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glow rad="101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788024" y="5445224"/>
            <a:ext cx="4104456" cy="715089"/>
          </a:xfrm>
          <a:prstGeom prst="roundRect">
            <a:avLst/>
          </a:prstGeom>
          <a:solidFill>
            <a:srgbClr val="97F3DB"/>
          </a:solidFill>
          <a:ln w="28575">
            <a:solidFill>
              <a:srgbClr val="361B4D"/>
            </a:solidFill>
            <a:prstDash val="sysDot"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i="1" dirty="0" smtClean="0">
                <a:solidFill>
                  <a:srgbClr val="450F22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cs typeface="Times New Roman" pitchFamily="18" charset="0"/>
              </a:rPr>
              <a:t>Подготовили</a:t>
            </a:r>
            <a:r>
              <a:rPr lang="ru-RU" b="1" i="1" dirty="0" smtClean="0">
                <a:solidFill>
                  <a:srgbClr val="450F22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cs typeface="Times New Roman" pitchFamily="18" charset="0"/>
              </a:rPr>
              <a:t>: </a:t>
            </a:r>
            <a:r>
              <a:rPr lang="ru-RU" b="1" i="1" dirty="0" err="1" smtClean="0">
                <a:solidFill>
                  <a:srgbClr val="450F22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cs typeface="Times New Roman" pitchFamily="18" charset="0"/>
              </a:rPr>
              <a:t>Закарова</a:t>
            </a:r>
            <a:r>
              <a:rPr lang="ru-RU" b="1" i="1" dirty="0" smtClean="0">
                <a:solidFill>
                  <a:srgbClr val="450F22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cs typeface="Times New Roman" pitchFamily="18" charset="0"/>
              </a:rPr>
              <a:t> А.И.</a:t>
            </a:r>
          </a:p>
          <a:p>
            <a:pPr algn="ctr">
              <a:defRPr/>
            </a:pPr>
            <a:r>
              <a:rPr lang="ru-RU" b="1" i="1" dirty="0" smtClean="0">
                <a:solidFill>
                  <a:srgbClr val="450F22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cs typeface="Times New Roman" pitchFamily="18" charset="0"/>
              </a:rPr>
              <a:t>                                </a:t>
            </a:r>
            <a:r>
              <a:rPr lang="ru-RU" b="1" i="1" dirty="0" err="1" smtClean="0">
                <a:solidFill>
                  <a:srgbClr val="450F22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cs typeface="Times New Roman" pitchFamily="18" charset="0"/>
              </a:rPr>
              <a:t>Смирнякова</a:t>
            </a:r>
            <a:r>
              <a:rPr lang="ru-RU" b="1" i="1" dirty="0" smtClean="0">
                <a:solidFill>
                  <a:srgbClr val="450F22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cs typeface="Times New Roman" pitchFamily="18" charset="0"/>
              </a:rPr>
              <a:t> Е.А.</a:t>
            </a:r>
            <a:endParaRPr lang="ru-RU" b="1" i="1" dirty="0" smtClean="0">
              <a:solidFill>
                <a:srgbClr val="450F22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635896" y="2204864"/>
            <a:ext cx="5328592" cy="25976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b="1" cap="all" dirty="0" smtClean="0">
                <a:ln w="19050" cmpd="sng">
                  <a:solidFill>
                    <a:srgbClr val="003366"/>
                  </a:solidFill>
                  <a:prstDash val="solid"/>
                </a:ln>
                <a:solidFill>
                  <a:srgbClr val="F2584C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В морях и реках обитает,</a:t>
            </a:r>
            <a:br>
              <a:rPr lang="ru-RU" sz="2800" b="1" cap="all" dirty="0" smtClean="0">
                <a:ln w="19050" cmpd="sng">
                  <a:solidFill>
                    <a:srgbClr val="003366"/>
                  </a:solidFill>
                  <a:prstDash val="solid"/>
                </a:ln>
                <a:solidFill>
                  <a:srgbClr val="F2584C"/>
                </a:soli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2800" b="1" cap="all" dirty="0" smtClean="0">
                <a:ln w="19050" cmpd="sng">
                  <a:solidFill>
                    <a:srgbClr val="003366"/>
                  </a:solidFill>
                  <a:prstDash val="solid"/>
                </a:ln>
                <a:solidFill>
                  <a:srgbClr val="F2584C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Но часто по небу летает.</a:t>
            </a:r>
            <a:br>
              <a:rPr lang="ru-RU" sz="2800" b="1" cap="all" dirty="0" smtClean="0">
                <a:ln w="19050" cmpd="sng">
                  <a:solidFill>
                    <a:srgbClr val="003366"/>
                  </a:solidFill>
                  <a:prstDash val="solid"/>
                </a:ln>
                <a:solidFill>
                  <a:srgbClr val="F2584C"/>
                </a:soli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2800" b="1" cap="all" dirty="0" smtClean="0">
                <a:ln w="19050" cmpd="sng">
                  <a:solidFill>
                    <a:srgbClr val="003366"/>
                  </a:solidFill>
                  <a:prstDash val="solid"/>
                </a:ln>
                <a:solidFill>
                  <a:srgbClr val="F2584C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А как наскучит ей летать,</a:t>
            </a:r>
            <a:br>
              <a:rPr lang="ru-RU" sz="2800" b="1" cap="all" dirty="0" smtClean="0">
                <a:ln w="19050" cmpd="sng">
                  <a:solidFill>
                    <a:srgbClr val="003366"/>
                  </a:solidFill>
                  <a:prstDash val="solid"/>
                </a:ln>
                <a:solidFill>
                  <a:srgbClr val="F2584C"/>
                </a:soli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2800" b="1" cap="all" dirty="0" smtClean="0">
                <a:ln w="19050" cmpd="sng">
                  <a:solidFill>
                    <a:srgbClr val="003366"/>
                  </a:solidFill>
                  <a:prstDash val="solid"/>
                </a:ln>
                <a:solidFill>
                  <a:srgbClr val="F2584C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На землю падает опять.</a:t>
            </a:r>
            <a:endParaRPr lang="ru-RU" sz="2800" b="1" cap="all" dirty="0">
              <a:ln w="19050" cmpd="sng">
                <a:solidFill>
                  <a:srgbClr val="003366"/>
                </a:solidFill>
                <a:prstDash val="solid"/>
              </a:ln>
              <a:solidFill>
                <a:srgbClr val="F2584C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загруженное (17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4293096"/>
            <a:ext cx="3024336" cy="2376264"/>
          </a:xfrm>
          <a:prstGeom prst="round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9" name="Рисунок 8" descr="images (27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84168" y="4221088"/>
            <a:ext cx="2808312" cy="2414864"/>
          </a:xfrm>
          <a:prstGeom prst="round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395536" y="188640"/>
            <a:ext cx="8496944" cy="715089"/>
          </a:xfrm>
          <a:prstGeom prst="round2DiagRect">
            <a:avLst/>
          </a:prstGeom>
          <a:solidFill>
            <a:srgbClr val="5EECC7"/>
          </a:solidFill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99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Зачем нужна вода человеку?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0099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 bwMode="auto">
          <a:xfrm>
            <a:off x="2627784" y="4941168"/>
            <a:ext cx="3888432" cy="1584176"/>
          </a:xfrm>
          <a:prstGeom prst="roundRect">
            <a:avLst/>
          </a:prstGeom>
          <a:solidFill>
            <a:srgbClr val="97F3DB"/>
          </a:solidFill>
          <a:ln w="9525">
            <a:noFill/>
            <a:miter lim="800000"/>
            <a:headEnd/>
            <a:tailEnd/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  <a:normAutofit lnSpcReduction="10000"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4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000099"/>
                </a:solidFill>
                <a:latin typeface="+mj-lt"/>
                <a:ea typeface="+mj-ea"/>
                <a:cs typeface="+mj-cs"/>
              </a:rPr>
              <a:t>Вода нужна : чтоб пить, готовить пищу, умываться, мыться, стираться, убираться.</a:t>
            </a:r>
          </a:p>
        </p:txBody>
      </p:sp>
      <p:pic>
        <p:nvPicPr>
          <p:cNvPr id="8" name="Рисунок 7" descr="загруженное (16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84168" y="1340768"/>
            <a:ext cx="2771800" cy="2326213"/>
          </a:xfrm>
          <a:prstGeom prst="round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11" name="Рисунок 10" descr="images (22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059832" y="1772816"/>
            <a:ext cx="2892876" cy="2529329"/>
          </a:xfrm>
          <a:prstGeom prst="round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12" name="Рисунок 11" descr="images (53)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51520" y="1268760"/>
            <a:ext cx="2706153" cy="2361142"/>
          </a:xfrm>
          <a:prstGeom prst="round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5327576" y="980728"/>
            <a:ext cx="3816424" cy="55752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Вечерком нашей водице,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Нужно будет потрудиться.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Ванну станем принимать,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Ножки, ручки отмывать.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С мылом спинку мы потрем,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Грязь везде-везде найдем.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Нелегко воде бывает,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Но дело свое она знает!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Знаем точно, что водица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Грязь не признает на лицах.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Кто красивым хочет стать,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Воду должен уважать!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395536" y="188640"/>
            <a:ext cx="8496944" cy="715089"/>
          </a:xfrm>
          <a:prstGeom prst="round2DiagRect">
            <a:avLst/>
          </a:prstGeom>
          <a:solidFill>
            <a:srgbClr val="5EECC7"/>
          </a:solidFill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99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Трудолюбивая вода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116992"/>
            <a:ext cx="2952328" cy="5265958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загруженное (1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24128" y="1556792"/>
            <a:ext cx="2552700" cy="1790700"/>
          </a:xfrm>
          <a:prstGeom prst="round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6" name="Рисунок 5" descr="images (42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31840" y="4725144"/>
            <a:ext cx="2736304" cy="1824202"/>
          </a:xfrm>
          <a:prstGeom prst="round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7" name="Рисунок 6" descr="загруженное (24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868144" y="4221088"/>
            <a:ext cx="2466975" cy="1857375"/>
          </a:xfrm>
          <a:prstGeom prst="round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8" name="Рисунок 7" descr="загруженное (21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11560" y="4149080"/>
            <a:ext cx="2466975" cy="1847850"/>
          </a:xfrm>
          <a:prstGeom prst="round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9" name="Рисунок 8" descr="загруженное (23)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059832" y="2132856"/>
            <a:ext cx="2619375" cy="1743075"/>
          </a:xfrm>
          <a:prstGeom prst="round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10" name="Рисунок 9" descr="images (70)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11560" y="1556792"/>
            <a:ext cx="2466975" cy="1847850"/>
          </a:xfrm>
          <a:prstGeom prst="round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24" name="Прямоугольник с двумя скругленными противолежащими углами 23"/>
          <p:cNvSpPr/>
          <p:nvPr/>
        </p:nvSpPr>
        <p:spPr>
          <a:xfrm>
            <a:off x="323528" y="260648"/>
            <a:ext cx="8496944" cy="715089"/>
          </a:xfrm>
          <a:prstGeom prst="round2DiagRect">
            <a:avLst/>
          </a:prstGeom>
          <a:solidFill>
            <a:srgbClr val="5EECC7"/>
          </a:solidFill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99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Этот всё вода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0099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26" name="Заголовок 1"/>
          <p:cNvSpPr txBox="1">
            <a:spLocks/>
          </p:cNvSpPr>
          <p:nvPr/>
        </p:nvSpPr>
        <p:spPr bwMode="auto">
          <a:xfrm>
            <a:off x="971600" y="3501008"/>
            <a:ext cx="1728192" cy="360040"/>
          </a:xfrm>
          <a:prstGeom prst="roundRect">
            <a:avLst/>
          </a:prstGeom>
          <a:solidFill>
            <a:srgbClr val="97F3DB"/>
          </a:solidFill>
          <a:ln w="9525">
            <a:noFill/>
            <a:miter lim="800000"/>
            <a:headEnd/>
            <a:tailEnd/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  <a:normAutofit fontScale="77500" lnSpcReduction="20000"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4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000099"/>
                </a:solidFill>
                <a:latin typeface="+mj-lt"/>
                <a:ea typeface="+mj-ea"/>
                <a:cs typeface="+mj-cs"/>
              </a:rPr>
              <a:t>ТУМАН</a:t>
            </a:r>
          </a:p>
        </p:txBody>
      </p:sp>
      <p:sp>
        <p:nvSpPr>
          <p:cNvPr id="27" name="Заголовок 1"/>
          <p:cNvSpPr txBox="1">
            <a:spLocks/>
          </p:cNvSpPr>
          <p:nvPr/>
        </p:nvSpPr>
        <p:spPr bwMode="auto">
          <a:xfrm>
            <a:off x="899592" y="6093296"/>
            <a:ext cx="1728192" cy="360040"/>
          </a:xfrm>
          <a:prstGeom prst="roundRect">
            <a:avLst/>
          </a:prstGeom>
          <a:solidFill>
            <a:srgbClr val="97F3DB"/>
          </a:solidFill>
          <a:ln w="9525">
            <a:noFill/>
            <a:miter lim="800000"/>
            <a:headEnd/>
            <a:tailEnd/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  <a:normAutofit fontScale="77500" lnSpcReduction="20000"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4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000099"/>
                </a:solidFill>
                <a:latin typeface="+mj-lt"/>
                <a:ea typeface="+mj-ea"/>
                <a:cs typeface="+mj-cs"/>
              </a:rPr>
              <a:t>СНЕГ</a:t>
            </a:r>
          </a:p>
        </p:txBody>
      </p:sp>
      <p:sp>
        <p:nvSpPr>
          <p:cNvPr id="28" name="Заголовок 1"/>
          <p:cNvSpPr txBox="1">
            <a:spLocks/>
          </p:cNvSpPr>
          <p:nvPr/>
        </p:nvSpPr>
        <p:spPr bwMode="auto">
          <a:xfrm>
            <a:off x="3635896" y="4077072"/>
            <a:ext cx="1728192" cy="360040"/>
          </a:xfrm>
          <a:prstGeom prst="roundRect">
            <a:avLst/>
          </a:prstGeom>
          <a:solidFill>
            <a:srgbClr val="97F3DB"/>
          </a:solidFill>
          <a:ln w="9525">
            <a:noFill/>
            <a:miter lim="800000"/>
            <a:headEnd/>
            <a:tailEnd/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  <a:normAutofit fontScale="62500" lnSpcReduction="20000"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4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000099"/>
                </a:solidFill>
                <a:latin typeface="+mj-lt"/>
                <a:ea typeface="+mj-ea"/>
                <a:cs typeface="+mj-cs"/>
              </a:rPr>
              <a:t>ОБЛАКА И ТУЧИ</a:t>
            </a:r>
          </a:p>
        </p:txBody>
      </p:sp>
      <p:sp>
        <p:nvSpPr>
          <p:cNvPr id="29" name="Заголовок 1"/>
          <p:cNvSpPr txBox="1">
            <a:spLocks/>
          </p:cNvSpPr>
          <p:nvPr/>
        </p:nvSpPr>
        <p:spPr bwMode="auto">
          <a:xfrm>
            <a:off x="6228184" y="3573016"/>
            <a:ext cx="1728192" cy="360040"/>
          </a:xfrm>
          <a:prstGeom prst="roundRect">
            <a:avLst/>
          </a:prstGeom>
          <a:solidFill>
            <a:srgbClr val="97F3DB"/>
          </a:solidFill>
          <a:ln w="9525">
            <a:noFill/>
            <a:miter lim="800000"/>
            <a:headEnd/>
            <a:tailEnd/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  <a:normAutofit fontScale="77500" lnSpcReduction="20000"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4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000099"/>
                </a:solidFill>
                <a:latin typeface="+mj-lt"/>
                <a:ea typeface="+mj-ea"/>
                <a:cs typeface="+mj-cs"/>
              </a:rPr>
              <a:t>ДОЖДЬ</a:t>
            </a:r>
          </a:p>
        </p:txBody>
      </p:sp>
      <p:sp>
        <p:nvSpPr>
          <p:cNvPr id="30" name="Заголовок 1"/>
          <p:cNvSpPr txBox="1">
            <a:spLocks/>
          </p:cNvSpPr>
          <p:nvPr/>
        </p:nvSpPr>
        <p:spPr bwMode="auto">
          <a:xfrm>
            <a:off x="6372200" y="6165304"/>
            <a:ext cx="1728192" cy="360040"/>
          </a:xfrm>
          <a:prstGeom prst="roundRect">
            <a:avLst/>
          </a:prstGeom>
          <a:solidFill>
            <a:srgbClr val="97F3DB"/>
          </a:solidFill>
          <a:ln w="9525">
            <a:noFill/>
            <a:miter lim="800000"/>
            <a:headEnd/>
            <a:tailEnd/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  <a:normAutofit fontScale="77500" lnSpcReduction="20000"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4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000099"/>
                </a:solidFill>
                <a:latin typeface="+mj-lt"/>
                <a:ea typeface="+mj-ea"/>
                <a:cs typeface="+mj-cs"/>
              </a:rPr>
              <a:t>ГРАД</a:t>
            </a:r>
          </a:p>
        </p:txBody>
      </p:sp>
      <p:sp>
        <p:nvSpPr>
          <p:cNvPr id="31" name="Заголовок 1"/>
          <p:cNvSpPr txBox="1">
            <a:spLocks/>
          </p:cNvSpPr>
          <p:nvPr/>
        </p:nvSpPr>
        <p:spPr bwMode="auto">
          <a:xfrm>
            <a:off x="3563888" y="1556792"/>
            <a:ext cx="1728192" cy="360040"/>
          </a:xfrm>
          <a:prstGeom prst="roundRect">
            <a:avLst/>
          </a:prstGeom>
          <a:solidFill>
            <a:srgbClr val="97F3DB"/>
          </a:solidFill>
          <a:ln w="9525">
            <a:noFill/>
            <a:miter lim="800000"/>
            <a:headEnd/>
            <a:tailEnd/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  <a:normAutofit fontScale="77500" lnSpcReduction="20000"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4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000099"/>
                </a:solidFill>
                <a:latin typeface="+mj-lt"/>
                <a:ea typeface="+mj-ea"/>
                <a:cs typeface="+mj-cs"/>
              </a:rPr>
              <a:t>ИНЕЙ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323528" y="188640"/>
            <a:ext cx="8496944" cy="715089"/>
          </a:xfrm>
          <a:prstGeom prst="round2DiagRect">
            <a:avLst/>
          </a:prstGeom>
          <a:solidFill>
            <a:srgbClr val="5EECC7"/>
          </a:solidFill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99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Отчего загрязняется вода?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0099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8194" name="Picture 2" descr="http://dreempics.com/img/picture/May/01/d910f79ec0ddab520bee78a53770b329/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861048"/>
            <a:ext cx="4180369" cy="2740539"/>
          </a:xfrm>
          <a:prstGeom prst="round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8198" name="Picture 6" descr="https://b-a.d-cd.net/f852dfcs-960.jpg"/>
          <p:cNvPicPr>
            <a:picLocks noChangeAspect="1" noChangeArrowheads="1"/>
          </p:cNvPicPr>
          <p:nvPr/>
        </p:nvPicPr>
        <p:blipFill>
          <a:blip r:embed="rId3" cstate="print"/>
          <a:srcRect r="22"/>
          <a:stretch>
            <a:fillRect/>
          </a:stretch>
        </p:blipFill>
        <p:spPr bwMode="auto">
          <a:xfrm>
            <a:off x="5148064" y="3768842"/>
            <a:ext cx="3816424" cy="2839047"/>
          </a:xfrm>
          <a:prstGeom prst="round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8200" name="Picture 8" descr="http://velikol.ru/dostb/%D0%A7%D0%B5%D0%BC+%D0%BE%D0%BF%D0%B0%D1%81%D0%B5%D0%BD+%D1%8D%D0%BA%D0%BE%D0%BB%D0%BE%D0%B3%D0%B8%D1%87%D0%B5%D1%81%D0%BA%D0%B8%D0%B9+%D0%BA%D1%80%D0%B8%D0%B7%D0%B8%D1%81%3Fb/img5.jp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5724128" y="1052736"/>
            <a:ext cx="3131840" cy="2522871"/>
          </a:xfrm>
          <a:prstGeom prst="roundRect">
            <a:avLst/>
          </a:prstGeom>
          <a:noFill/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8204" name="Picture 12" descr="http://cache.gawkerassets.com/assets/images/4/2011/08/sewer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1124744"/>
            <a:ext cx="3413061" cy="2376264"/>
          </a:xfrm>
          <a:prstGeom prst="round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13" name="Picture 3" descr="E:\Учеба\zagryaznenie_vodnoi_sredy_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03848" y="1484784"/>
            <a:ext cx="2846120" cy="3645014"/>
          </a:xfrm>
          <a:prstGeom prst="round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pp.vk.me/c624222/v624222107/2e14b/-V1JKLY4n20.jpg"/>
          <p:cNvPicPr>
            <a:picLocks noChangeAspect="1" noChangeArrowheads="1"/>
          </p:cNvPicPr>
          <p:nvPr/>
        </p:nvPicPr>
        <p:blipFill>
          <a:blip r:embed="rId2" cstate="print"/>
          <a:srcRect b="44"/>
          <a:stretch>
            <a:fillRect/>
          </a:stretch>
        </p:blipFill>
        <p:spPr bwMode="auto">
          <a:xfrm>
            <a:off x="755576" y="1052736"/>
            <a:ext cx="7704856" cy="4248472"/>
          </a:xfrm>
          <a:prstGeom prst="roundRect">
            <a:avLst/>
          </a:prstGeom>
          <a:noFill/>
          <a:ln w="57150">
            <a:solidFill>
              <a:srgbClr val="F2584C"/>
            </a:solidFill>
            <a:prstDash val="sysDot"/>
          </a:ln>
        </p:spPr>
      </p:pic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1115616" y="5373216"/>
            <a:ext cx="734481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2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Воду нужно уважать —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Это должен каждый знать!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Совершенно не секрет —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Без воды нам жизни нет!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Ни умыться, ни напиться,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И не сможем насладиться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Ни природой, ни пейзажем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Arial" pitchFamily="34" charset="0"/>
              </a:rPr>
              <a:t>Без воды угаснет каждый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j-lt"/>
                <a:ea typeface="Times New Roman" pitchFamily="18" charset="0"/>
                <a:cs typeface="Arial" pitchFamily="34" charset="0"/>
              </a:rPr>
              <a:t>!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+mj-lt"/>
              <a:cs typeface="Arial" pitchFamily="34" charset="0"/>
            </a:endParaRPr>
          </a:p>
        </p:txBody>
      </p:sp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323528" y="188640"/>
            <a:ext cx="8496944" cy="715089"/>
          </a:xfrm>
          <a:prstGeom prst="round2DiagRect">
            <a:avLst/>
          </a:prstGeom>
          <a:solidFill>
            <a:srgbClr val="5EECC7"/>
          </a:solidFill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99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Любите и берегите воду!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0099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395536" y="188640"/>
            <a:ext cx="8496944" cy="715089"/>
          </a:xfrm>
          <a:prstGeom prst="round2DiagRect">
            <a:avLst>
              <a:gd name="adj1" fmla="val 16667"/>
              <a:gd name="adj2" fmla="val 0"/>
            </a:avLst>
          </a:prstGeom>
          <a:solidFill>
            <a:srgbClr val="5EECC7"/>
          </a:solidFill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99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Вода в природе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0099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r="29" b="31"/>
          <a:stretch>
            <a:fillRect/>
          </a:stretch>
        </p:blipFill>
        <p:spPr bwMode="auto">
          <a:xfrm>
            <a:off x="683568" y="1340768"/>
            <a:ext cx="3888432" cy="3888432"/>
          </a:xfrm>
          <a:prstGeom prst="roundRect">
            <a:avLst>
              <a:gd name="adj" fmla="val 50000"/>
            </a:avLst>
          </a:prstGeom>
          <a:noFill/>
          <a:ln w="9525">
            <a:solidFill>
              <a:srgbClr val="4BBBD5"/>
            </a:solidFill>
            <a:miter lim="800000"/>
            <a:headEnd/>
            <a:tailEnd/>
          </a:ln>
          <a:effectLst>
            <a:glow rad="228600">
              <a:schemeClr val="tx1">
                <a:alpha val="40000"/>
              </a:schemeClr>
            </a:glow>
          </a:effectLst>
        </p:spPr>
      </p:pic>
      <p:pic>
        <p:nvPicPr>
          <p:cNvPr id="8" name="Picture 8" descr="сканировани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1196752"/>
            <a:ext cx="1944216" cy="4248472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9" name="Заголовок 1"/>
          <p:cNvSpPr txBox="1">
            <a:spLocks/>
          </p:cNvSpPr>
          <p:nvPr/>
        </p:nvSpPr>
        <p:spPr bwMode="auto">
          <a:xfrm>
            <a:off x="467544" y="5733256"/>
            <a:ext cx="3744416" cy="851694"/>
          </a:xfrm>
          <a:prstGeom prst="roundRect">
            <a:avLst/>
          </a:prstGeom>
          <a:solidFill>
            <a:srgbClr val="97F3DB"/>
          </a:solidFill>
          <a:ln w="9525">
            <a:noFill/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  <a:normAutofit fontScale="92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noProof="0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000099"/>
                </a:solidFill>
                <a:latin typeface="+mj-lt"/>
                <a:ea typeface="+mj-ea"/>
                <a:cs typeface="+mj-cs"/>
              </a:rPr>
              <a:t>Наша п</a:t>
            </a:r>
            <a:r>
              <a:rPr kumimoji="0" lang="ru-RU" sz="2400" b="1" u="none" strike="noStrike" kern="1200" cap="none" spc="0" normalizeH="0" baseline="0" noProof="0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000099"/>
                </a:solidFill>
                <a:uLnTx/>
                <a:uFillTx/>
                <a:latin typeface="+mj-lt"/>
                <a:ea typeface="+mj-ea"/>
                <a:cs typeface="+mj-cs"/>
              </a:rPr>
              <a:t>ланета </a:t>
            </a:r>
            <a:r>
              <a:rPr lang="ru-RU" sz="24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000099"/>
                </a:solidFill>
                <a:latin typeface="+mj-lt"/>
                <a:ea typeface="+mj-ea"/>
                <a:cs typeface="+mj-cs"/>
              </a:rPr>
              <a:t> </a:t>
            </a:r>
            <a:r>
              <a:rPr kumimoji="0" lang="ru-RU" sz="2400" b="1" u="none" strike="noStrike" kern="1200" cap="none" spc="0" normalizeH="0" baseline="0" noProof="0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000099"/>
                </a:solidFill>
                <a:uLnTx/>
                <a:uFillTx/>
                <a:latin typeface="+mj-lt"/>
                <a:ea typeface="+mj-ea"/>
                <a:cs typeface="+mj-cs"/>
              </a:rPr>
              <a:t>Земля</a:t>
            </a:r>
            <a:br>
              <a:rPr kumimoji="0" lang="ru-RU" sz="2400" b="1" u="none" strike="noStrike" kern="1200" cap="none" spc="0" normalizeH="0" baseline="0" noProof="0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000099"/>
                </a:solidFill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400" b="1" u="none" strike="noStrike" kern="1200" cap="none" spc="0" normalizeH="0" baseline="0" noProof="0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000099"/>
                </a:solidFill>
                <a:uLnTx/>
                <a:uFillTx/>
                <a:latin typeface="+mj-lt"/>
                <a:ea typeface="+mj-ea"/>
                <a:cs typeface="+mj-cs"/>
              </a:rPr>
              <a:t>состоит из воды на 70 %</a:t>
            </a:r>
            <a:endParaRPr kumimoji="0" lang="ru-RU" sz="2400" b="1" u="none" strike="noStrike" kern="1200" cap="none" spc="0" normalizeH="0" baseline="0" noProof="0" dirty="0">
              <a:ln w="12700">
                <a:solidFill>
                  <a:srgbClr val="C00000"/>
                </a:solidFill>
                <a:prstDash val="solid"/>
              </a:ln>
              <a:solidFill>
                <a:srgbClr val="000099"/>
              </a:solidFill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 bwMode="auto">
          <a:xfrm>
            <a:off x="5364088" y="5805264"/>
            <a:ext cx="3600400" cy="779686"/>
          </a:xfrm>
          <a:prstGeom prst="roundRect">
            <a:avLst/>
          </a:prstGeom>
          <a:solidFill>
            <a:srgbClr val="97F3DB"/>
          </a:solidFill>
          <a:ln w="9525">
            <a:noFill/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  <a:normAutofit fontScale="9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000099"/>
                </a:solidFill>
                <a:latin typeface="+mj-lt"/>
                <a:ea typeface="+mj-ea"/>
                <a:cs typeface="+mj-cs"/>
              </a:rPr>
              <a:t>Человек тоже</a:t>
            </a:r>
            <a:r>
              <a:rPr kumimoji="0" lang="ru-RU" sz="2400" b="1" u="none" strike="noStrike" kern="1200" cap="none" spc="0" normalizeH="0" baseline="0" noProof="0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000099"/>
                </a:solidFill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400" b="1" u="none" strike="noStrike" kern="1200" cap="none" spc="0" normalizeH="0" baseline="0" noProof="0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000099"/>
                </a:solidFill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2400" b="1" u="none" strike="noStrike" kern="1200" cap="none" spc="0" normalizeH="0" baseline="0" noProof="0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000099"/>
                </a:solidFill>
                <a:uLnTx/>
                <a:uFillTx/>
                <a:latin typeface="+mj-lt"/>
                <a:ea typeface="+mj-ea"/>
                <a:cs typeface="+mj-cs"/>
              </a:rPr>
              <a:t>состоит из воды на 70 %</a:t>
            </a:r>
            <a:endParaRPr kumimoji="0" lang="ru-RU" sz="2400" b="1" u="none" strike="noStrike" kern="1200" cap="none" spc="0" normalizeH="0" baseline="0" noProof="0" dirty="0">
              <a:ln w="12700">
                <a:solidFill>
                  <a:srgbClr val="C00000"/>
                </a:solidFill>
                <a:prstDash val="solid"/>
              </a:ln>
              <a:solidFill>
                <a:srgbClr val="000099"/>
              </a:solidFill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с двумя скругленными противолежащими углами 1"/>
          <p:cNvSpPr/>
          <p:nvPr/>
        </p:nvSpPr>
        <p:spPr>
          <a:xfrm>
            <a:off x="395536" y="188640"/>
            <a:ext cx="8496944" cy="715089"/>
          </a:xfrm>
          <a:prstGeom prst="round2DiagRect">
            <a:avLst/>
          </a:prstGeom>
          <a:solidFill>
            <a:srgbClr val="5EECC7"/>
          </a:solidFill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99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Круговорот воды в природе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0099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6" name="Picture 4" descr="http://skachatkartinki.ru/img/picture/Aug/22/b8fadaab984577d783067781620012b7/2.jpg"/>
          <p:cNvPicPr>
            <a:picLocks noChangeAspect="1" noChangeArrowheads="1"/>
          </p:cNvPicPr>
          <p:nvPr/>
        </p:nvPicPr>
        <p:blipFill>
          <a:blip r:embed="rId2" cstate="print"/>
          <a:srcRect b="43"/>
          <a:stretch>
            <a:fillRect/>
          </a:stretch>
        </p:blipFill>
        <p:spPr bwMode="auto">
          <a:xfrm>
            <a:off x="323528" y="1196752"/>
            <a:ext cx="8644988" cy="5328592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semts.qipru.users.photofile.ru/photo/semts.qipru/151006397/xlarge/16802697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3792935"/>
            <a:ext cx="4896544" cy="2862318"/>
          </a:xfrm>
          <a:prstGeom prst="roundRect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softEdge rad="112500"/>
          </a:effectLst>
        </p:spPr>
      </p:pic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1799692" y="899835"/>
            <a:ext cx="5544616" cy="289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Я воду в стакан из-под крана налил.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На свет посмотрел - она очень прозрачна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Понюхал ее и немного отпил.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Нет вкуса, нет запаха. Все однозначно.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А в горном ключе если воду набрать,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На вкус она будет совсем уж иной.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Словами, пожалуй, и не передать,</a:t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Как вкусно напиться водой ключевой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с двумя скругленными противолежащими углами 8"/>
          <p:cNvSpPr/>
          <p:nvPr/>
        </p:nvSpPr>
        <p:spPr>
          <a:xfrm>
            <a:off x="323528" y="188640"/>
            <a:ext cx="8496944" cy="715089"/>
          </a:xfrm>
          <a:prstGeom prst="round2DiagRect">
            <a:avLst/>
          </a:prstGeom>
          <a:solidFill>
            <a:srgbClr val="5EECC7"/>
          </a:solidFill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99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Вода из-под крана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0099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b="25"/>
          <a:stretch>
            <a:fillRect/>
          </a:stretch>
        </p:blipFill>
        <p:spPr bwMode="auto">
          <a:xfrm>
            <a:off x="251520" y="1052736"/>
            <a:ext cx="8640960" cy="5616624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323528" y="188640"/>
            <a:ext cx="8496944" cy="715089"/>
          </a:xfrm>
          <a:prstGeom prst="round2DiagRect">
            <a:avLst/>
          </a:prstGeom>
          <a:solidFill>
            <a:srgbClr val="5EECC7"/>
          </a:solidFill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99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водоёмы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0099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2" cstate="print">
            <a:lum contrast="20000"/>
          </a:blip>
          <a:stretch>
            <a:fillRect/>
          </a:stretch>
        </p:blipFill>
        <p:spPr bwMode="auto">
          <a:xfrm>
            <a:off x="2843808" y="4221088"/>
            <a:ext cx="3744416" cy="2493509"/>
          </a:xfrm>
          <a:prstGeom prst="roundRect">
            <a:avLst/>
          </a:prstGeom>
          <a:noFill/>
          <a:ln w="57150">
            <a:solidFill>
              <a:srgbClr val="F2584C"/>
            </a:solidFill>
            <a:prstDash val="sysDot"/>
            <a:miter lim="800000"/>
            <a:headEnd/>
            <a:tailEnd/>
          </a:ln>
        </p:spPr>
      </p:pic>
      <p:pic>
        <p:nvPicPr>
          <p:cNvPr id="9" name="Рисунок 8" descr="http://cs319619.vk.me/v319619169/7f74/BGFDfVojSn0.jpg"/>
          <p:cNvPicPr/>
          <p:nvPr/>
        </p:nvPicPr>
        <p:blipFill>
          <a:blip r:embed="rId3" cstate="print"/>
          <a:srcRect r="63"/>
          <a:stretch>
            <a:fillRect/>
          </a:stretch>
        </p:blipFill>
        <p:spPr bwMode="auto">
          <a:xfrm>
            <a:off x="5508104" y="1340768"/>
            <a:ext cx="3236590" cy="3571131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87A7E4"/>
              </a:clrFrom>
              <a:clrTo>
                <a:srgbClr val="87A7E4">
                  <a:alpha val="0"/>
                </a:srgbClr>
              </a:clrTo>
            </a:clrChange>
            <a:lum contrast="20000"/>
          </a:blip>
          <a:srcRect b="68"/>
          <a:stretch>
            <a:fillRect/>
          </a:stretch>
        </p:blipFill>
        <p:spPr bwMode="auto">
          <a:xfrm>
            <a:off x="683569" y="1268760"/>
            <a:ext cx="3888432" cy="2592288"/>
          </a:xfrm>
          <a:prstGeom prst="roundRect">
            <a:avLst/>
          </a:prstGeom>
          <a:ln w="57150">
            <a:solidFill>
              <a:srgbClr val="F2584C"/>
            </a:solidFill>
            <a:prstDash val="sysDot"/>
            <a:miter lim="800000"/>
            <a:headEnd/>
            <a:tailEnd/>
          </a:ln>
        </p:spPr>
      </p:pic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323528" y="188640"/>
            <a:ext cx="8496944" cy="715089"/>
          </a:xfrm>
          <a:prstGeom prst="round2DiagRect">
            <a:avLst/>
          </a:prstGeom>
          <a:solidFill>
            <a:srgbClr val="5EECC7"/>
          </a:solidFill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99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Сравнение водоёмов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0099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323528" y="260648"/>
            <a:ext cx="8496944" cy="715089"/>
          </a:xfrm>
          <a:prstGeom prst="round2DiagRect">
            <a:avLst/>
          </a:prstGeom>
          <a:solidFill>
            <a:srgbClr val="5EECC7"/>
          </a:solidFill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99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Какой бывает вода?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0099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395536" y="6021288"/>
            <a:ext cx="2520280" cy="491654"/>
          </a:xfrm>
          <a:prstGeom prst="roundRect">
            <a:avLst/>
          </a:prstGeom>
          <a:solidFill>
            <a:srgbClr val="97F3DB"/>
          </a:solidFill>
          <a:ln w="9525">
            <a:noFill/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noProof="0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000099"/>
                </a:solidFill>
                <a:latin typeface="+mj-lt"/>
                <a:ea typeface="+mj-ea"/>
                <a:cs typeface="+mj-cs"/>
              </a:rPr>
              <a:t>ТВЁРДАЯ</a:t>
            </a:r>
            <a:endParaRPr kumimoji="0" lang="ru-RU" sz="2400" b="1" u="none" strike="noStrike" kern="1200" cap="none" spc="0" normalizeH="0" baseline="0" noProof="0" dirty="0">
              <a:ln w="12700">
                <a:solidFill>
                  <a:srgbClr val="C00000"/>
                </a:solidFill>
                <a:prstDash val="solid"/>
              </a:ln>
              <a:solidFill>
                <a:srgbClr val="000099"/>
              </a:solidFill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 bwMode="auto">
          <a:xfrm>
            <a:off x="3275856" y="5517232"/>
            <a:ext cx="2727920" cy="500038"/>
          </a:xfrm>
          <a:prstGeom prst="roundRect">
            <a:avLst/>
          </a:prstGeom>
          <a:solidFill>
            <a:srgbClr val="97F3DB"/>
          </a:solidFill>
          <a:ln w="9525">
            <a:noFill/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noProof="0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000099"/>
                </a:solidFill>
                <a:latin typeface="+mj-lt"/>
                <a:ea typeface="+mj-ea"/>
                <a:cs typeface="+mj-cs"/>
              </a:rPr>
              <a:t>ЖИДКАЯ</a:t>
            </a:r>
            <a:endParaRPr kumimoji="0" lang="ru-RU" sz="2400" b="1" u="none" strike="noStrike" kern="1200" cap="none" spc="0" normalizeH="0" baseline="0" noProof="0" dirty="0">
              <a:ln w="12700">
                <a:solidFill>
                  <a:srgbClr val="C00000"/>
                </a:solidFill>
                <a:prstDash val="solid"/>
              </a:ln>
              <a:solidFill>
                <a:srgbClr val="000099"/>
              </a:solidFill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 bwMode="auto">
          <a:xfrm>
            <a:off x="6300192" y="6021288"/>
            <a:ext cx="2520280" cy="504056"/>
          </a:xfrm>
          <a:prstGeom prst="roundRect">
            <a:avLst/>
          </a:prstGeom>
          <a:solidFill>
            <a:srgbClr val="97F3DB"/>
          </a:solidFill>
          <a:ln w="9525">
            <a:noFill/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noProof="0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000099"/>
                </a:solidFill>
                <a:latin typeface="+mj-lt"/>
                <a:ea typeface="+mj-ea"/>
                <a:cs typeface="+mj-cs"/>
              </a:rPr>
              <a:t>ГАЗООБРАЗНАЯ</a:t>
            </a:r>
            <a:endParaRPr kumimoji="0" lang="ru-RU" sz="2400" b="1" u="none" strike="noStrike" kern="1200" cap="none" spc="0" normalizeH="0" baseline="0" noProof="0" dirty="0">
              <a:ln w="12700">
                <a:solidFill>
                  <a:srgbClr val="C00000"/>
                </a:solidFill>
                <a:prstDash val="solid"/>
              </a:ln>
              <a:solidFill>
                <a:srgbClr val="000099"/>
              </a:solidFill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9" name="Picture 2" descr="Лед Три состояния вещества Вода Водяной пар "/>
          <p:cNvPicPr>
            <a:picLocks noChangeAspect="1" noChangeArrowheads="1"/>
          </p:cNvPicPr>
          <p:nvPr/>
        </p:nvPicPr>
        <p:blipFill>
          <a:blip r:embed="rId2" cstate="print"/>
          <a:srcRect b="14"/>
          <a:stretch>
            <a:fillRect/>
          </a:stretch>
        </p:blipFill>
        <p:spPr bwMode="auto">
          <a:xfrm>
            <a:off x="755576" y="1412776"/>
            <a:ext cx="7752184" cy="3536461"/>
          </a:xfrm>
          <a:prstGeom prst="rect">
            <a:avLst/>
          </a:prstGeom>
          <a:noFill/>
          <a:ln w="57150">
            <a:solidFill>
              <a:srgbClr val="87030C"/>
            </a:solidFill>
            <a:prstDash val="sysDot"/>
          </a:ln>
        </p:spPr>
      </p:pic>
      <p:sp>
        <p:nvSpPr>
          <p:cNvPr id="11" name="Стрелка вверх 10"/>
          <p:cNvSpPr/>
          <p:nvPr/>
        </p:nvSpPr>
        <p:spPr>
          <a:xfrm>
            <a:off x="1547664" y="5085184"/>
            <a:ext cx="288032" cy="720080"/>
          </a:xfrm>
          <a:prstGeom prst="up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верх 11"/>
          <p:cNvSpPr/>
          <p:nvPr/>
        </p:nvSpPr>
        <p:spPr>
          <a:xfrm>
            <a:off x="7380312" y="5085184"/>
            <a:ext cx="288032" cy="720080"/>
          </a:xfrm>
          <a:prstGeom prst="up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верх 12"/>
          <p:cNvSpPr/>
          <p:nvPr/>
        </p:nvSpPr>
        <p:spPr>
          <a:xfrm>
            <a:off x="4572000" y="4797152"/>
            <a:ext cx="279648" cy="495672"/>
          </a:xfrm>
          <a:prstGeom prst="up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images (49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44208" y="4005064"/>
            <a:ext cx="2536152" cy="2639938"/>
          </a:xfrm>
          <a:prstGeom prst="round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11" name="Рисунок 10" descr="загруженное (15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68144" y="1268760"/>
            <a:ext cx="3269000" cy="2235992"/>
          </a:xfrm>
          <a:prstGeom prst="round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  <p:sp>
        <p:nvSpPr>
          <p:cNvPr id="4" name="Прямоугольник с двумя скругленными противолежащими углами 3"/>
          <p:cNvSpPr/>
          <p:nvPr/>
        </p:nvSpPr>
        <p:spPr>
          <a:xfrm>
            <a:off x="323528" y="260648"/>
            <a:ext cx="8496944" cy="715089"/>
          </a:xfrm>
          <a:prstGeom prst="round2DiagRect">
            <a:avLst/>
          </a:prstGeom>
          <a:solidFill>
            <a:srgbClr val="5EECC7"/>
          </a:solidFill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99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Кому нужна вода?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0099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2483768" y="4437112"/>
            <a:ext cx="3888432" cy="2088232"/>
          </a:xfrm>
          <a:prstGeom prst="roundRect">
            <a:avLst/>
          </a:prstGeom>
          <a:solidFill>
            <a:srgbClr val="97F3DB"/>
          </a:solidFill>
          <a:ln w="9525">
            <a:noFill/>
            <a:miter lim="800000"/>
            <a:headEnd/>
            <a:tailEnd/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  <a:normAutofit lnSpcReduction="10000"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400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rgbClr val="000099"/>
                </a:solidFill>
                <a:latin typeface="+mj-lt"/>
                <a:ea typeface="+mj-ea"/>
                <a:cs typeface="+mj-cs"/>
              </a:rPr>
              <a:t>Вода нужна всем и человеку ,и животным, и птицам, и рыбам, и растениям, без неё они погибнут</a:t>
            </a:r>
          </a:p>
        </p:txBody>
      </p:sp>
      <p:pic>
        <p:nvPicPr>
          <p:cNvPr id="7" name="Рисунок 6" descr="images (47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9512" y="1340768"/>
            <a:ext cx="3149150" cy="2304256"/>
          </a:xfrm>
          <a:prstGeom prst="round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10" name="Рисунок 9" descr="images (48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987824" y="2060848"/>
            <a:ext cx="3070017" cy="2232248"/>
          </a:xfrm>
          <a:prstGeom prst="round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861048"/>
            <a:ext cx="2367616" cy="2420888"/>
          </a:xfrm>
          <a:prstGeom prst="rect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323528" y="188640"/>
            <a:ext cx="8496944" cy="715089"/>
          </a:xfrm>
          <a:prstGeom prst="round2DiagRect">
            <a:avLst/>
          </a:prstGeom>
          <a:solidFill>
            <a:srgbClr val="5EECC7"/>
          </a:solidFill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99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Вода — природный дар</a:t>
            </a:r>
          </a:p>
        </p:txBody>
      </p:sp>
      <p:pic>
        <p:nvPicPr>
          <p:cNvPr id="7" name="Рисунок 6" descr="http://animalworld.com.ua/images/2012/March/Foto/Slonenok/elephant_swim_0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1484784"/>
            <a:ext cx="3258244" cy="2512705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8" name="Рисунок 7" descr="http://img.mota.ru/upload/wallpapers/2013/10/16/13/01/37738/vVsybmr4p8-1366x768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293096"/>
            <a:ext cx="3834308" cy="2318001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9" name="Рисунок 8" descr="http://wallpoper.com/images/00/39/59/80/water-animals_00395980.jpg"/>
          <p:cNvPicPr/>
          <p:nvPr/>
        </p:nvPicPr>
        <p:blipFill>
          <a:blip r:embed="rId4" cstate="print"/>
          <a:stretch>
            <a:fillRect/>
          </a:stretch>
        </p:blipFill>
        <p:spPr bwMode="auto">
          <a:xfrm>
            <a:off x="395536" y="1484784"/>
            <a:ext cx="3474268" cy="2462832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11" name="Рисунок 10" descr="images (40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64088" y="4293096"/>
            <a:ext cx="3456384" cy="2373205"/>
          </a:xfrm>
          <a:prstGeom prst="round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6" name="Рисунок 5" descr="https://im3-tub-ru.yandex.net/i?id=68e5d5d6c6d8ead536fae56625a55917&amp;n=33&amp;h=215&amp;w=453"/>
          <p:cNvPicPr/>
          <p:nvPr/>
        </p:nvPicPr>
        <p:blipFill>
          <a:blip r:embed="rId6" cstate="print"/>
          <a:srcRect r="53"/>
          <a:stretch>
            <a:fillRect/>
          </a:stretch>
        </p:blipFill>
        <p:spPr bwMode="auto">
          <a:xfrm>
            <a:off x="3131840" y="2492896"/>
            <a:ext cx="3096344" cy="2232248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39700">
              <a:schemeClr val="tx1">
                <a:lumMod val="85000"/>
                <a:lumOff val="1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733</TotalTime>
  <Words>133</Words>
  <Application>Microsoft Office PowerPoint</Application>
  <PresentationFormat>Экран (4:3)</PresentationFormat>
  <Paragraphs>35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Cambria</vt:lpstr>
      <vt:lpstr>Times New Roman</vt:lpstr>
      <vt:lpstr>Тема Office</vt:lpstr>
      <vt:lpstr>ДЕТЯМ О ВОДЕ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Solaris</dc:creator>
  <cp:lastModifiedBy>RePack by Diakov</cp:lastModifiedBy>
  <cp:revision>78</cp:revision>
  <dcterms:created xsi:type="dcterms:W3CDTF">2014-07-31T14:00:58Z</dcterms:created>
  <dcterms:modified xsi:type="dcterms:W3CDTF">2022-03-20T10:34:04Z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2225154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