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8" r:id="rId13"/>
    <p:sldId id="266" r:id="rId14"/>
    <p:sldId id="267" r:id="rId15"/>
    <p:sldId id="269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D4B04-1177-435A-AB5A-F3E177AB7FFD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7ADF4622-6BAD-4C0D-9BDA-8C0C9081A174}" type="slidenum">
              <a:rPr lang="ru-RU" smtClean="0"/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D4B04-1177-435A-AB5A-F3E177AB7FFD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F4622-6BAD-4C0D-9BDA-8C0C9081A174}" type="slidenum">
              <a:rPr lang="ru-RU" smtClean="0"/>
            </a:fld>
            <a:endParaRPr lang="ru-RU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D4B04-1177-435A-AB5A-F3E177AB7FFD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F4622-6BAD-4C0D-9BDA-8C0C9081A174}" type="slidenum">
              <a:rPr lang="ru-RU" smtClean="0"/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D4B04-1177-435A-AB5A-F3E177AB7FFD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F4622-6BAD-4C0D-9BDA-8C0C9081A174}" type="slidenum">
              <a:rPr lang="ru-RU" smtClean="0"/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D4B04-1177-435A-AB5A-F3E177AB7FFD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F4622-6BAD-4C0D-9BDA-8C0C9081A174}" type="slidenum">
              <a:rPr lang="ru-RU" smtClean="0"/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D4B04-1177-435A-AB5A-F3E177AB7FFD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F4622-6BAD-4C0D-9BDA-8C0C9081A174}" type="slidenum">
              <a:rPr lang="ru-RU" smtClean="0"/>
            </a:fld>
            <a:endParaRPr lang="ru-RU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D4B04-1177-435A-AB5A-F3E177AB7FFD}" type="datetimeFigureOut">
              <a:rPr lang="ru-RU" smtClean="0"/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F4622-6BAD-4C0D-9BDA-8C0C9081A174}" type="slidenum">
              <a:rPr lang="ru-RU" smtClean="0"/>
            </a:fld>
            <a:endParaRPr lang="ru-RU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D4B04-1177-435A-AB5A-F3E177AB7FFD}" type="datetimeFigureOut">
              <a:rPr lang="ru-RU" smtClean="0"/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F4622-6BAD-4C0D-9BDA-8C0C9081A174}" type="slidenum">
              <a:rPr lang="ru-RU" smtClean="0"/>
            </a:fld>
            <a:endParaRPr lang="ru-RU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D4B04-1177-435A-AB5A-F3E177AB7FFD}" type="datetimeFigureOut">
              <a:rPr lang="ru-RU" smtClean="0"/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F4622-6BAD-4C0D-9BDA-8C0C9081A174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D4B04-1177-435A-AB5A-F3E177AB7FFD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F4622-6BAD-4C0D-9BDA-8C0C9081A174}" type="slidenum">
              <a:rPr lang="ru-RU" smtClean="0"/>
            </a:fld>
            <a:endParaRPr lang="ru-RU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5CD4B04-1177-435A-AB5A-F3E177AB7FFD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F4622-6BAD-4C0D-9BDA-8C0C9081A174}" type="slidenum">
              <a:rPr lang="ru-RU" smtClean="0"/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>
            <a:fillRect/>
          </a:stretch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D4B04-1177-435A-AB5A-F3E177AB7FFD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7ADF4622-6BAD-4C0D-9BDA-8C0C9081A174}" type="slidenum">
              <a:rPr lang="ru-RU" smtClean="0"/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1.wdp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3.wdp"/><Relationship Id="rId1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hyperlink" Target="http://ggf.bsu.edu.ru/Conferences/Conf_2011/Materials/Korneeva.htm" TargetMode="External"/><Relationship Id="rId1" Type="http://schemas.openxmlformats.org/officeDocument/2006/relationships/hyperlink" Target="http://ggf.bsu.edu.ru/Conferences/Conf_04_2015/conf_04_2015.htm" TargetMode="External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hyperlink" Target="http://www.tulagid71.ru/about-tula-region/guides/" TargetMode="External"/><Relationship Id="rId5" Type="http://schemas.openxmlformats.org/officeDocument/2006/relationships/hyperlink" Target="http://biofile.ru/bio/36814.html" TargetMode="External"/><Relationship Id="rId4" Type="http://schemas.openxmlformats.org/officeDocument/2006/relationships/hyperlink" Target="http://ecodelo.org/3290-12_chto_takoe_ekoturizm_sovremennaya_kontseptsiya_ekoturizma-ekologicheskii_turizm_kak_sovremen" TargetMode="External"/><Relationship Id="rId3" Type="http://schemas.openxmlformats.org/officeDocument/2006/relationships/hyperlink" Target="http://ecodelo.org/2260-ob_ekoturizme_zapovednikakh_i_natsionalnykh_parkakh-zelenyi_turizm" TargetMode="External"/><Relationship Id="rId2" Type="http://schemas.openxmlformats.org/officeDocument/2006/relationships/hyperlink" Target="https://www.youtube.com/watch?v=4BdSB2KzFLY" TargetMode="External"/><Relationship Id="rId1" Type="http://schemas.openxmlformats.org/officeDocument/2006/relationships/hyperlink" Target="http://www.bestreferat.ru/referat-84053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38288" y="168812"/>
            <a:ext cx="93690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Городские научные чтения школьников 5 – 7 классов «Шаг в науку»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588454" y="801859"/>
            <a:ext cx="7343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Муниципальное бюджетное общеобразовательное учреждение – </a:t>
            </a:r>
            <a:endParaRPr lang="ru-RU" dirty="0"/>
          </a:p>
          <a:p>
            <a:pPr algn="ctr"/>
            <a:r>
              <a:rPr lang="ru-RU" dirty="0"/>
              <a:t>«Центр образования № 35»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849772" y="4811151"/>
            <a:ext cx="41359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Автор работы: Дементьева София</a:t>
            </a:r>
            <a:endParaRPr lang="ru-RU" dirty="0"/>
          </a:p>
          <a:p>
            <a:r>
              <a:rPr lang="ru-RU" dirty="0"/>
              <a:t>                         6-А класс</a:t>
            </a:r>
            <a:endParaRPr lang="ru-RU" dirty="0"/>
          </a:p>
          <a:p>
            <a:r>
              <a:rPr lang="ru-RU" dirty="0"/>
              <a:t>Руководитель : </a:t>
            </a:r>
            <a:r>
              <a:rPr lang="ru-RU" dirty="0" err="1"/>
              <a:t>Мелякова</a:t>
            </a:r>
            <a:r>
              <a:rPr lang="ru-RU" dirty="0"/>
              <a:t> О.А.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64370" y="5700877"/>
            <a:ext cx="2363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Тула, 2016-2017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33046" y="2448840"/>
            <a:ext cx="11558954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Путеводитель 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 особо охраняемым природным территориям 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Тульской области»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15729" y="1674055"/>
            <a:ext cx="4051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Секция:  </a:t>
            </a:r>
            <a:r>
              <a:rPr lang="ru-RU" dirty="0"/>
              <a:t>«Заповедная Россия»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3783" y="143337"/>
            <a:ext cx="9603275" cy="104923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Буклет</a:t>
            </a:r>
            <a:br>
              <a:rPr lang="ru-RU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</a:br>
            <a:r>
              <a:rPr lang="ru-RU" b="1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 «Путеводитель по особо охраняемым природным территориям Тульской области»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 rotWithShape="1"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9476" y="1434904"/>
            <a:ext cx="8412480" cy="5261317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1240" y="171473"/>
            <a:ext cx="9603275" cy="104923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Буклет</a:t>
            </a:r>
            <a:br>
              <a:rPr lang="ru-RU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</a:br>
            <a:r>
              <a:rPr lang="ru-RU" b="1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 «Путеводитель по особо охраняемым природным территориям Тульской области»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011680" y="1406769"/>
            <a:ext cx="8145194" cy="5275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ЗАКЛЮЧЕНИЕ</a:t>
            </a:r>
            <a:endParaRPr lang="ru-RU" i="1" dirty="0">
              <a:solidFill>
                <a:schemeClr val="accent1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Для развития </a:t>
            </a:r>
            <a:r>
              <a:rPr lang="ru-RU" dirty="0" err="1"/>
              <a:t>экотуризма</a:t>
            </a:r>
            <a:r>
              <a:rPr lang="ru-RU" dirty="0"/>
              <a:t> в Тульской области необходимо, прежде всего, расширять имеющуюся рекреационную сеть путем создания природных парков и зон отдыха. Но, для того, чтобы поддерживать состояние уже имеющиеся и вновь создающихся ООПТ, важно также создать справочно-информационную систему, содержащую информацию обо всех рекреационных зонах в области, о культурных и природных памятниках, о проводимых </a:t>
            </a:r>
            <a:r>
              <a:rPr lang="ru-RU" dirty="0" err="1"/>
              <a:t>экотурах</a:t>
            </a:r>
            <a:r>
              <a:rPr lang="ru-RU" dirty="0"/>
              <a:t>; разработать комплекс различных экскурсионных программ, знакомящих туляков и гостей города с особенностями природы и истории родного края. Данный комплекс мероприятий, на мой взгляд, будет способствовать благоприятному развитию экологического туризма в Тульской области.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Список использованных источников и литературы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dirty="0"/>
              <a:t>Борисов В.А., Белоусова Л.С., Винокуров А.А. Охраняемые природные территории мира. Национальные парки, заповедники, </a:t>
            </a:r>
            <a:r>
              <a:rPr lang="ru-RU" dirty="0" err="1"/>
              <a:t>резерваторы</a:t>
            </a:r>
            <a:r>
              <a:rPr lang="ru-RU" dirty="0"/>
              <a:t>: Справочник. – М.: </a:t>
            </a:r>
            <a:r>
              <a:rPr lang="ru-RU" dirty="0" err="1"/>
              <a:t>Агропромиздат</a:t>
            </a:r>
            <a:r>
              <a:rPr lang="ru-RU" dirty="0"/>
              <a:t>, 1985. </a:t>
            </a:r>
            <a:endParaRPr lang="ru-RU" dirty="0"/>
          </a:p>
          <a:p>
            <a:pPr lvl="0"/>
            <a:r>
              <a:rPr lang="ru-RU" dirty="0"/>
              <a:t> Данилина Н.Р. Из доклада на Российско-Американском семинаре “</a:t>
            </a:r>
            <a:r>
              <a:rPr lang="ru-RU" dirty="0" err="1"/>
              <a:t>Экотуризм</a:t>
            </a:r>
            <a:r>
              <a:rPr lang="ru-RU" dirty="0"/>
              <a:t> и ООПТ”, НП Смоленское </a:t>
            </a:r>
            <a:r>
              <a:rPr lang="ru-RU" dirty="0" err="1"/>
              <a:t>поозёрье</a:t>
            </a:r>
            <a:r>
              <a:rPr lang="ru-RU" dirty="0"/>
              <a:t>, 1997.</a:t>
            </a:r>
            <a:endParaRPr lang="ru-RU" dirty="0"/>
          </a:p>
          <a:p>
            <a:pPr lvl="0"/>
            <a:r>
              <a:rPr lang="ru-RU" dirty="0"/>
              <a:t>Дроздов Н.В. Экологический императив и рекреационная география //Известия РАН. Серия географическая. 1998. №4. С. 91-97.</a:t>
            </a:r>
            <a:endParaRPr lang="ru-RU" dirty="0"/>
          </a:p>
          <a:p>
            <a:pPr lvl="0"/>
            <a:r>
              <a:rPr lang="ru-RU" dirty="0"/>
              <a:t>Заповедники и национальные парки России. – М.:ЛОГАТА, 1998. 160 с.</a:t>
            </a:r>
            <a:endParaRPr lang="ru-RU" dirty="0"/>
          </a:p>
          <a:p>
            <a:pPr lvl="0"/>
            <a:r>
              <a:rPr lang="ru-RU" dirty="0"/>
              <a:t>Корнеева М.Е. Особо охраняемые природные территории Тульской области как объекты экологического туризма. [По материалам </a:t>
            </a:r>
            <a:r>
              <a:rPr lang="en-US" u="sng" dirty="0">
                <a:hlinkClick r:id="rId1"/>
              </a:rPr>
              <a:t>III </a:t>
            </a:r>
            <a:r>
              <a:rPr lang="ru-RU" u="sng" dirty="0">
                <a:hlinkClick r:id="rId1"/>
              </a:rPr>
              <a:t>Международной научной конференции молодых ученых "Геоэкология и рациональное </a:t>
            </a:r>
            <a:r>
              <a:rPr lang="ru-RU" u="sng" dirty="0" err="1">
                <a:hlinkClick r:id="rId1"/>
              </a:rPr>
              <a:t>недропользование</a:t>
            </a:r>
            <a:r>
              <a:rPr lang="ru-RU" u="sng" dirty="0">
                <a:hlinkClick r:id="rId1"/>
              </a:rPr>
              <a:t>: от науки к практике"</a:t>
            </a:r>
            <a:r>
              <a:rPr lang="ru-RU" dirty="0"/>
              <a:t>]–</a:t>
            </a:r>
            <a:r>
              <a:rPr lang="ru-RU" u="sng" dirty="0">
                <a:hlinkClick r:id="rId2"/>
              </a:rPr>
              <a:t>http://ggf.bsu.edu.ru/Conferences/Conf_2011/Materials/Korneeva.htm</a:t>
            </a:r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Список использованных источников и литературы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ru-RU" dirty="0"/>
              <a:t>Тарасенок А.</a:t>
            </a:r>
            <a:r>
              <a:rPr lang="ru-RU" b="1" dirty="0"/>
              <a:t> </a:t>
            </a:r>
            <a:r>
              <a:rPr lang="ru-RU" dirty="0"/>
              <a:t>Виды экологического туризма. //Туризм и отдых. – 2000. - №21</a:t>
            </a:r>
            <a:endParaRPr lang="ru-RU" dirty="0"/>
          </a:p>
          <a:p>
            <a:pPr lvl="0"/>
            <a:r>
              <a:rPr lang="ru-RU" u="sng" dirty="0">
                <a:hlinkClick r:id="rId1"/>
              </a:rPr>
              <a:t>http://www.bestreferat.ru/referat-84053.html</a:t>
            </a:r>
            <a:endParaRPr lang="ru-RU" dirty="0"/>
          </a:p>
          <a:p>
            <a:pPr lvl="0"/>
            <a:r>
              <a:rPr lang="ru-RU" u="sng" dirty="0">
                <a:hlinkClick r:id="rId2"/>
              </a:rPr>
              <a:t>https://www.youtube.com/watch?v=4BdSB2KzFLY</a:t>
            </a:r>
            <a:endParaRPr lang="ru-RU" dirty="0"/>
          </a:p>
          <a:p>
            <a:pPr lvl="0"/>
            <a:r>
              <a:rPr lang="ru-RU" u="sng" dirty="0">
                <a:hlinkClick r:id="rId3"/>
              </a:rPr>
              <a:t>http://ecodelo.org/2260-ob_ekoturizme_zapovednikakh_i_natsionalnykh_parkakh-zelenyi_turizm</a:t>
            </a:r>
            <a:endParaRPr lang="ru-RU" dirty="0"/>
          </a:p>
          <a:p>
            <a:pPr lvl="0"/>
            <a:r>
              <a:rPr lang="ru-RU" u="sng" dirty="0">
                <a:hlinkClick r:id="rId4"/>
              </a:rPr>
              <a:t>http://ecodelo.org/3290-12_chto_takoe_ekoturizm_sovremennaya_kontseptsiya_ekoturizma-ekologicheskii_turizm_kak_sovremen</a:t>
            </a:r>
            <a:endParaRPr lang="ru-RU" dirty="0"/>
          </a:p>
          <a:p>
            <a:pPr lvl="0"/>
            <a:r>
              <a:rPr lang="ru-RU" u="sng" dirty="0">
                <a:hlinkClick r:id="rId5"/>
              </a:rPr>
              <a:t>http://biofile.ru/bio/36814.html</a:t>
            </a:r>
            <a:endParaRPr lang="ru-RU" dirty="0"/>
          </a:p>
          <a:p>
            <a:pPr lvl="0"/>
            <a:r>
              <a:rPr lang="ru-RU" u="sng" dirty="0">
                <a:hlinkClick r:id="rId6"/>
              </a:rPr>
              <a:t>http://www.tulagid71.ru/about-tula-region/guides/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eco-mir.org/sites/default/files/%D0%9C%D0%BE%D0%B8%20%D1%84%D0%BE%D1%82%D0%BE%20-%20811/%D0%A4%D0%BE%D1%82%D0%BE%20%D0%B2%20%D0%BD%D0%BE%D0%B2%D0%BE%D1%81%D1%82%D1%8F%D1%85/3808-6846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9340946" y="2226147"/>
            <a:ext cx="2611903" cy="406238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Введение</a:t>
            </a:r>
            <a:endParaRPr lang="ru-RU" i="1" dirty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001664"/>
            <a:ext cx="9603275" cy="3450613"/>
          </a:xfrm>
        </p:spPr>
        <p:txBody>
          <a:bodyPr/>
          <a:lstStyle/>
          <a:p>
            <a:pPr algn="ctr">
              <a:lnSpc>
                <a:spcPct val="150000"/>
              </a:lnSpc>
              <a:buNone/>
            </a:pPr>
            <a:r>
              <a:rPr lang="ru-RU" i="1" dirty="0">
                <a:latin typeface="Trebuchet MS" panose="020B0603020202020204" pitchFamily="34" charset="0"/>
              </a:rPr>
              <a:t>«Одно из первых и всеми признаваемых условий счастья</a:t>
            </a:r>
            <a:endParaRPr lang="ru-RU" dirty="0">
              <a:latin typeface="Trebuchet MS" panose="020B0603020202020204" pitchFamily="34" charset="0"/>
            </a:endParaRPr>
          </a:p>
          <a:p>
            <a:pPr algn="ctr">
              <a:lnSpc>
                <a:spcPct val="150000"/>
              </a:lnSpc>
              <a:buNone/>
            </a:pPr>
            <a:r>
              <a:rPr lang="ru-RU" i="1" dirty="0">
                <a:latin typeface="Trebuchet MS" panose="020B0603020202020204" pitchFamily="34" charset="0"/>
              </a:rPr>
              <a:t>есть жизнь такая, при которой не нарушена связь человека с Природой, </a:t>
            </a:r>
            <a:endParaRPr lang="ru-RU" dirty="0">
              <a:latin typeface="Trebuchet MS" panose="020B0603020202020204" pitchFamily="34" charset="0"/>
            </a:endParaRPr>
          </a:p>
          <a:p>
            <a:pPr algn="ctr">
              <a:lnSpc>
                <a:spcPct val="150000"/>
              </a:lnSpc>
              <a:buNone/>
            </a:pPr>
            <a:r>
              <a:rPr lang="ru-RU" i="1" dirty="0">
                <a:latin typeface="Trebuchet MS" panose="020B0603020202020204" pitchFamily="34" charset="0"/>
              </a:rPr>
              <a:t>то есть жизнь под открытым небом, при свете солнца, при свежем воздухе; общение с землей, растениями, животными»</a:t>
            </a:r>
            <a:endParaRPr lang="ru-RU" dirty="0">
              <a:latin typeface="Trebuchet MS" panose="020B0603020202020204" pitchFamily="34" charset="0"/>
            </a:endParaRPr>
          </a:p>
          <a:p>
            <a:pPr algn="ctr">
              <a:lnSpc>
                <a:spcPct val="150000"/>
              </a:lnSpc>
              <a:buNone/>
            </a:pPr>
            <a:r>
              <a:rPr lang="ru-RU" i="1" dirty="0">
                <a:latin typeface="Trebuchet MS" panose="020B0603020202020204" pitchFamily="34" charset="0"/>
              </a:rPr>
              <a:t>Л.Н.Толстой</a:t>
            </a:r>
            <a:endParaRPr lang="ru-RU" dirty="0">
              <a:latin typeface="Trebuchet MS" panose="020B0603020202020204" pitchFamily="34" charset="0"/>
            </a:endParaRPr>
          </a:p>
          <a:p>
            <a:pPr>
              <a:lnSpc>
                <a:spcPct val="150000"/>
              </a:lnSpc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Цель и задачи</a:t>
            </a:r>
            <a:endParaRPr lang="ru-RU" i="1" dirty="0">
              <a:solidFill>
                <a:schemeClr val="accent1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i="1" dirty="0"/>
              <a:t>Целью </a:t>
            </a:r>
            <a:r>
              <a:rPr lang="ru-RU" dirty="0"/>
              <a:t>данной работы является изучение географии экологического туризма в Тульском регионе, а так же ознакомление с естественными памятниками и достопримечательностями данной территории. </a:t>
            </a:r>
            <a:endParaRPr lang="ru-RU" dirty="0"/>
          </a:p>
          <a:p>
            <a:pPr>
              <a:buNone/>
            </a:pPr>
            <a:r>
              <a:rPr lang="ru-RU" dirty="0"/>
              <a:t>В рамках поставленной цели решались следующие </a:t>
            </a:r>
            <a:r>
              <a:rPr lang="ru-RU" b="1" i="1" dirty="0"/>
              <a:t>задачи</a:t>
            </a:r>
            <a:r>
              <a:rPr lang="ru-RU" dirty="0"/>
              <a:t>:</a:t>
            </a:r>
            <a:endParaRPr lang="ru-RU" dirty="0"/>
          </a:p>
          <a:p>
            <a:r>
              <a:rPr lang="ru-RU" dirty="0"/>
              <a:t>- проанализировать литературные и картографические источники;</a:t>
            </a:r>
            <a:endParaRPr lang="ru-RU" dirty="0"/>
          </a:p>
          <a:p>
            <a:r>
              <a:rPr lang="ru-RU" dirty="0"/>
              <a:t>- показать географию особо охраняемых природных территорий Тульской области, как важнейших ресурсов для экологического туризма;</a:t>
            </a:r>
            <a:endParaRPr lang="ru-RU" dirty="0"/>
          </a:p>
          <a:p>
            <a:r>
              <a:rPr lang="ru-RU" dirty="0"/>
              <a:t>- составить путеводитель по ООПТ Тульского региона и оценить его возможности для экологического туризма и экологического образования.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єРє3.jpg"/>
          <p:cNvPicPr>
            <a:picLocks noChangeAspect="1"/>
          </p:cNvPicPr>
          <p:nvPr/>
        </p:nvPicPr>
        <p:blipFill>
          <a:blip r:embed="rId1" cstate="print">
            <a:lum contrast="-20000"/>
          </a:blip>
          <a:stretch>
            <a:fillRect/>
          </a:stretch>
        </p:blipFill>
        <p:spPr>
          <a:xfrm>
            <a:off x="9093302" y="2926080"/>
            <a:ext cx="3026007" cy="315209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6942" y="368420"/>
            <a:ext cx="10337402" cy="1049235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Общая характеристика экологического туризма </a:t>
            </a:r>
            <a:br>
              <a:rPr lang="ru-RU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</a:br>
            <a:r>
              <a:rPr lang="ru-RU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в Тульском  регионе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2766" y="1945393"/>
            <a:ext cx="9603275" cy="3450613"/>
          </a:xfrm>
        </p:spPr>
        <p:txBody>
          <a:bodyPr/>
          <a:lstStyle/>
          <a:p>
            <a:r>
              <a:rPr lang="ru-RU" dirty="0"/>
              <a:t>В 2016 году Тульскую область посетили более полумиллиона туристов (на 9% больше, чем в 2015 году). Но эти подсчёты не совсем точны, поскольку в статистические отчёты попадают лишь те, кто останавливался в гостиницах или покупал путёвки. Тем временем, в Тульский регион едут и те, кого невозможно посчитать – </a:t>
            </a:r>
            <a:r>
              <a:rPr lang="ru-RU" dirty="0" err="1"/>
              <a:t>экотуристы</a:t>
            </a:r>
            <a:r>
              <a:rPr lang="ru-RU" dirty="0"/>
              <a:t>.</a:t>
            </a:r>
            <a:endParaRPr lang="ru-RU" dirty="0"/>
          </a:p>
          <a:p>
            <a:endParaRPr lang="ru-RU" dirty="0"/>
          </a:p>
        </p:txBody>
      </p:sp>
      <p:pic>
        <p:nvPicPr>
          <p:cNvPr id="15362" name="Picture 2" descr="http://eco-today.ru/wp-content/uploads/2016/02/shutterstock_79931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9741" y="3507884"/>
            <a:ext cx="3836758" cy="25702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http://eco-turizm.net/uploads/2013/08/reka-Krasivaya-Mecha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810356" y="3587263"/>
            <a:ext cx="3630259" cy="25125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5136" y="382489"/>
            <a:ext cx="9603275" cy="1049235"/>
          </a:xfrm>
        </p:spPr>
        <p:txBody>
          <a:bodyPr/>
          <a:lstStyle/>
          <a:p>
            <a:pPr algn="ctr"/>
            <a:r>
              <a:rPr lang="ru-RU" i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экологическИЙ</a:t>
            </a:r>
            <a:r>
              <a:rPr lang="ru-RU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  туризм </a:t>
            </a:r>
            <a:br>
              <a:rPr lang="ru-RU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</a:br>
            <a:r>
              <a:rPr lang="ru-RU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в Тульском  регионе</a:t>
            </a:r>
            <a:endParaRPr lang="ru-RU" dirty="0"/>
          </a:p>
        </p:txBody>
      </p:sp>
      <p:pic>
        <p:nvPicPr>
          <p:cNvPr id="4" name="Содержимое 3" descr="jWoneOTJ8l0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372407" y="1969477"/>
            <a:ext cx="3641402" cy="21101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422030" y="2146490"/>
            <a:ext cx="6133515" cy="20313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44958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603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 целом природа Тульской области  представляет большие потенциальные возможности для развития </a:t>
            </a:r>
            <a:r>
              <a:rPr kumimoji="0" lang="ru-RU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rebuchet MS" panose="020B0603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экотуризма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603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разнообразие, уникальность, привлекательность и обширность российских ландшафтов, еще не охваченных процессами урбанизации, интенсивным сельскохозяйственным производством и т.п., весьма велики.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legendi-karpat-4134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074855" y="3367589"/>
            <a:ext cx="3868616" cy="2580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662" y="495030"/>
            <a:ext cx="9603275" cy="1049235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3600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Концепция </a:t>
            </a:r>
            <a:r>
              <a:rPr lang="ru-RU" sz="3600" i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экотуризма</a:t>
            </a:r>
            <a:r>
              <a:rPr lang="ru-RU" sz="3600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 и его социально-экономическая роль  в  современном мире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3219" y="2015732"/>
            <a:ext cx="10801636" cy="3450613"/>
          </a:xfrm>
        </p:spPr>
        <p:txBody>
          <a:bodyPr>
            <a:normAutofit fontScale="25000" lnSpcReduction="20000"/>
          </a:bodyPr>
          <a:lstStyle/>
          <a:p>
            <a:r>
              <a:rPr lang="ru-RU" sz="7200" b="1" dirty="0">
                <a:latin typeface="Trebuchet MS" panose="020B0603020202020204" pitchFamily="34" charset="0"/>
              </a:rPr>
              <a:t>Современная индустрия туризма является одной из крупнейших высокодоходных и наиболее динамичных отраслей мирового хозяйства. Главные причины этого – постоянно растущий спрос на путешествия и относительно высокий уровень рентабельности отрасли.</a:t>
            </a:r>
            <a:endParaRPr lang="ru-RU" sz="7200" b="1" dirty="0">
              <a:latin typeface="Trebuchet MS" panose="020B0603020202020204" pitchFamily="34" charset="0"/>
            </a:endParaRPr>
          </a:p>
          <a:p>
            <a:r>
              <a:rPr lang="ru-RU" sz="7200" dirty="0">
                <a:latin typeface="Trebuchet MS" panose="020B0603020202020204" pitchFamily="34" charset="0"/>
              </a:rPr>
              <a:t>При условии соответствующей организации </a:t>
            </a:r>
            <a:r>
              <a:rPr lang="ru-RU" sz="7200" u="sng" dirty="0">
                <a:latin typeface="Trebuchet MS" panose="020B0603020202020204" pitchFamily="34" charset="0"/>
              </a:rPr>
              <a:t>к </a:t>
            </a:r>
            <a:r>
              <a:rPr lang="ru-RU" sz="7200" u="sng" dirty="0" err="1">
                <a:latin typeface="Trebuchet MS" panose="020B0603020202020204" pitchFamily="34" charset="0"/>
              </a:rPr>
              <a:t>экотуризму</a:t>
            </a:r>
            <a:r>
              <a:rPr lang="ru-RU" sz="7200" u="sng" dirty="0">
                <a:latin typeface="Trebuchet MS" panose="020B0603020202020204" pitchFamily="34" charset="0"/>
              </a:rPr>
              <a:t> можно отнести </a:t>
            </a:r>
            <a:r>
              <a:rPr lang="ru-RU" sz="7200" dirty="0">
                <a:latin typeface="Trebuchet MS" panose="020B0603020202020204" pitchFamily="34" charset="0"/>
              </a:rPr>
              <a:t>довольно </a:t>
            </a:r>
            <a:r>
              <a:rPr lang="ru-RU" sz="7200" u="sng" dirty="0">
                <a:latin typeface="Trebuchet MS" panose="020B0603020202020204" pitchFamily="34" charset="0"/>
              </a:rPr>
              <a:t>широкий спектр деятельности</a:t>
            </a:r>
            <a:r>
              <a:rPr lang="ru-RU" sz="7200" dirty="0">
                <a:latin typeface="Trebuchet MS" panose="020B0603020202020204" pitchFamily="34" charset="0"/>
              </a:rPr>
              <a:t>:</a:t>
            </a:r>
            <a:endParaRPr lang="ru-RU" sz="7200" dirty="0">
              <a:latin typeface="Trebuchet MS" panose="020B0603020202020204" pitchFamily="34" charset="0"/>
            </a:endParaRPr>
          </a:p>
          <a:p>
            <a:pPr>
              <a:buNone/>
            </a:pPr>
            <a:r>
              <a:rPr lang="ru-RU" sz="7200" dirty="0">
                <a:latin typeface="Trebuchet MS" panose="020B0603020202020204" pitchFamily="34" charset="0"/>
              </a:rPr>
              <a:t>· научные и познавательные туры (орнитологические, ботанические, ландшафтно-географические, археологические, этнографические и др.);</a:t>
            </a:r>
            <a:endParaRPr lang="ru-RU" sz="7200" dirty="0">
              <a:latin typeface="Trebuchet MS" panose="020B0603020202020204" pitchFamily="34" charset="0"/>
            </a:endParaRPr>
          </a:p>
          <a:p>
            <a:pPr>
              <a:buNone/>
            </a:pPr>
            <a:r>
              <a:rPr lang="ru-RU" sz="7200" dirty="0">
                <a:latin typeface="Trebuchet MS" panose="020B0603020202020204" pitchFamily="34" charset="0"/>
              </a:rPr>
              <a:t>· приключенческие туры (пешие, водные, конные, горные),</a:t>
            </a:r>
            <a:endParaRPr lang="ru-RU" sz="7200" dirty="0">
              <a:latin typeface="Trebuchet MS" panose="020B0603020202020204" pitchFamily="34" charset="0"/>
            </a:endParaRPr>
          </a:p>
          <a:p>
            <a:pPr>
              <a:buNone/>
            </a:pPr>
            <a:r>
              <a:rPr lang="ru-RU" sz="7200" dirty="0">
                <a:latin typeface="Trebuchet MS" panose="020B0603020202020204" pitchFamily="34" charset="0"/>
              </a:rPr>
              <a:t>· летние студенческие практики,</a:t>
            </a:r>
            <a:endParaRPr lang="ru-RU" sz="7200" dirty="0">
              <a:latin typeface="Trebuchet MS" panose="020B0603020202020204" pitchFamily="34" charset="0"/>
            </a:endParaRPr>
          </a:p>
          <a:p>
            <a:pPr>
              <a:buNone/>
            </a:pPr>
            <a:r>
              <a:rPr lang="ru-RU" sz="7200" dirty="0">
                <a:latin typeface="Trebuchet MS" panose="020B0603020202020204" pitchFamily="34" charset="0"/>
              </a:rPr>
              <a:t>· летние лагеря и программы для школьников,</a:t>
            </a:r>
            <a:endParaRPr lang="ru-RU" sz="7200" dirty="0">
              <a:latin typeface="Trebuchet MS" panose="020B0603020202020204" pitchFamily="34" charset="0"/>
            </a:endParaRPr>
          </a:p>
          <a:p>
            <a:pPr>
              <a:buNone/>
            </a:pPr>
            <a:r>
              <a:rPr lang="ru-RU" sz="7200" dirty="0">
                <a:latin typeface="Trebuchet MS" panose="020B0603020202020204" pitchFamily="34" charset="0"/>
              </a:rPr>
              <a:t>· поездки выходного дня       и другие.</a:t>
            </a:r>
            <a:endParaRPr lang="ru-RU" sz="7200" dirty="0">
              <a:latin typeface="Trebuchet MS" panose="020B0603020202020204" pitchFamily="34" charset="0"/>
            </a:endParaRPr>
          </a:p>
          <a:p>
            <a:endParaRPr lang="ru-RU" sz="4500" dirty="0">
              <a:latin typeface="Trebuchet MS" panose="020B0603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ru-RU" b="1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ООПТ и экологический туризм</a:t>
            </a:r>
            <a:br>
              <a:rPr lang="ru-RU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</a:br>
            <a:endParaRPr lang="ru-RU" i="1" dirty="0">
              <a:solidFill>
                <a:schemeClr val="accent1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6502" y="1959461"/>
            <a:ext cx="10745110" cy="394897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/>
              <a:t>ООПТ являются наиболее важным звеном в развитии экологического туризма, так как имеют целый ряд преимуществ:</a:t>
            </a:r>
            <a:endParaRPr lang="ru-RU" b="1" dirty="0"/>
          </a:p>
          <a:p>
            <a:r>
              <a:rPr lang="ru-RU" dirty="0"/>
              <a:t>располагаются в наиболее живописных, привлекательных, интересных с познавательной точки зрения местах;</a:t>
            </a:r>
            <a:endParaRPr lang="ru-RU" dirty="0"/>
          </a:p>
          <a:p>
            <a:r>
              <a:rPr lang="ru-RU" dirty="0"/>
              <a:t>обладают сложившейся системой обслуживания туристских групп, отработанной системой туристских маршрутов, опытом организации просветительской работы;</a:t>
            </a:r>
            <a:endParaRPr lang="ru-RU" dirty="0"/>
          </a:p>
          <a:p>
            <a:r>
              <a:rPr lang="ru-RU" dirty="0"/>
              <a:t>располагают определенной инфраструктурой и подготовленным персоналом;</a:t>
            </a:r>
            <a:endParaRPr lang="ru-RU" dirty="0"/>
          </a:p>
          <a:p>
            <a:r>
              <a:rPr lang="ru-RU" dirty="0"/>
              <a:t>формируют отношение местного населения к конкретному природному резервату и существующим на его территории экологическим ограничениям на хозяйственную деятельность.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ООПТ и экологический туризм</a:t>
            </a:r>
            <a:br>
              <a:rPr lang="ru-RU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/>
              <a:t>«Невозможно научить любить и ценить природу своей страны по книжкам и фотографиям. Люди должны иметь возможность все увидеть своими глазами и, возможно, потрогать руками».</a:t>
            </a:r>
            <a:endParaRPr lang="ru-RU" i="1" dirty="0"/>
          </a:p>
          <a:p>
            <a:pPr>
              <a:buNone/>
            </a:pPr>
            <a:r>
              <a:rPr lang="ru-RU" i="1" dirty="0"/>
              <a:t>                                                        В.В.Путин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 descr="1413418142_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07237" y="2826198"/>
            <a:ext cx="4811151" cy="33143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sz="3600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Основные районы развития </a:t>
            </a:r>
            <a:r>
              <a:rPr lang="ru-RU" sz="3600" i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экотуризма</a:t>
            </a:r>
            <a:r>
              <a:rPr lang="ru-RU" sz="3600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 </a:t>
            </a:r>
            <a:br>
              <a:rPr lang="ru-RU" sz="3600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</a:br>
            <a:r>
              <a:rPr lang="ru-RU" sz="3600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в Тульской области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51580" y="2015732"/>
            <a:ext cx="8198858" cy="3450613"/>
          </a:xfrm>
        </p:spPr>
        <p:txBody>
          <a:bodyPr/>
          <a:lstStyle/>
          <a:p>
            <a:r>
              <a:rPr lang="ru-RU" dirty="0"/>
              <a:t>В настоящее время в Тульской области насчитывается 59 ООПТ общей площадью 8713 га, среди которых большинство (57) занимают различные по профилю (комплексные, ботанические, геологические) </a:t>
            </a:r>
            <a:r>
              <a:rPr lang="ru-RU" i="1" dirty="0"/>
              <a:t>памятники природы</a:t>
            </a:r>
            <a:r>
              <a:rPr lang="ru-RU" dirty="0"/>
              <a:t> - уникальные, невосполнимые, ценные в экологическом, научном, культурном и эстетическом отношении природные комплексы и объекты естественного и искусственного происхождения.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 descr="image65035983.jp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9395812" y="3321237"/>
            <a:ext cx="2796188" cy="27419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Галерея">
      <a:majorFont>
        <a:latin typeface="Gill Sans M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TM10001114[[fn=Галерея]]</Template>
  <TotalTime>0</TotalTime>
  <Words>6110</Words>
  <Application>WPS Presentation</Application>
  <PresentationFormat>Широкоэкранный</PresentationFormat>
  <Paragraphs>105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4" baseType="lpstr">
      <vt:lpstr>Arial</vt:lpstr>
      <vt:lpstr>SimSun</vt:lpstr>
      <vt:lpstr>Wingdings</vt:lpstr>
      <vt:lpstr>Trebuchet MS</vt:lpstr>
      <vt:lpstr>Times New Roman</vt:lpstr>
      <vt:lpstr>Gill Sans MT</vt:lpstr>
      <vt:lpstr>Microsoft YaHei</vt:lpstr>
      <vt:lpstr>Arial Unicode MS</vt:lpstr>
      <vt:lpstr>Calibri</vt:lpstr>
      <vt:lpstr>Галерея</vt:lpstr>
      <vt:lpstr>PowerPoint 演示文稿</vt:lpstr>
      <vt:lpstr>Введение</vt:lpstr>
      <vt:lpstr>Цель и задачи</vt:lpstr>
      <vt:lpstr>Общая характеристика экологического туризма  в Тульском  регионе </vt:lpstr>
      <vt:lpstr>экологическИЙ  туризм  в Тульском  регионе</vt:lpstr>
      <vt:lpstr>Концепция экотуризма и его социально-экономическая роль  в  современном мире </vt:lpstr>
      <vt:lpstr>ООПТ и экологический туризм </vt:lpstr>
      <vt:lpstr>ООПТ и экологический туризм </vt:lpstr>
      <vt:lpstr>Основные районы развития экотуризма  в Тульской области </vt:lpstr>
      <vt:lpstr>Буклет  «Путеводитель по особо охраняемым природным территориям Тульской области» </vt:lpstr>
      <vt:lpstr>Буклет  «Путеводитель по особо охраняемым природным территориям Тульской области» </vt:lpstr>
      <vt:lpstr>ЗАКЛЮЧЕНИЕ</vt:lpstr>
      <vt:lpstr>Список использованных источников и литературы </vt:lpstr>
      <vt:lpstr>Список использованных источников и литературы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Ольга</cp:lastModifiedBy>
  <cp:revision>9</cp:revision>
  <dcterms:created xsi:type="dcterms:W3CDTF">2017-02-12T19:09:00Z</dcterms:created>
  <dcterms:modified xsi:type="dcterms:W3CDTF">2022-04-11T17:48:20Z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F9D114A81769466F8CDB3FD12B02CCED</vt:lpwstr>
  </property>
  <property fmtid="{D5CDD505-2E9C-101B-9397-08002B2CF9AE}" pid="3" name="KSOProductBuildVer">
    <vt:lpwstr>1049-11.2.0.11074</vt:lpwstr>
  </property>
</Properties>
</file>