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9" r:id="rId2"/>
    <p:sldId id="306" r:id="rId3"/>
    <p:sldId id="310" r:id="rId4"/>
    <p:sldId id="307" r:id="rId5"/>
    <p:sldId id="311" r:id="rId6"/>
    <p:sldId id="266" r:id="rId7"/>
    <p:sldId id="30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83075-BC8B-414B-ACCC-EA53FBA9F46B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66CCD-91FF-4D1A-B5D6-21D7C7F5E4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007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FEC9F-A619-4EA4-9FFE-A0230B7D352D}" type="slidenum">
              <a:rPr lang="en-US"/>
              <a:pPr/>
              <a:t>1</a:t>
            </a:fld>
            <a:endParaRPr 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DEF149-BF90-4B66-A50F-C2AE6DB7C59B}" type="slidenum">
              <a:rPr lang="en-US"/>
              <a:pPr/>
              <a:t>5</a:t>
            </a:fld>
            <a:endParaRPr 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ou-48.buryatschool.ru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hyperlink" Target="http://school-russia.prosv.ru/info.aspx?ob_no=18242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91680" y="26369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sz="44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44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sz="44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44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sz="44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73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  <a:reflection blurRad="6350" stA="55000" endA="50" endPos="85000" dist="29997" dir="5400000" sy="-100000" algn="bl" rotWithShape="0"/>
                </a:effectLst>
              </a:rPr>
              <a:t>Скоро в школу!</a:t>
            </a:r>
            <a:endParaRPr lang="ru-RU" sz="7300" b="1" i="1" dirty="0"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764704"/>
            <a:ext cx="7920880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Родительское собрание.</a:t>
            </a:r>
          </a:p>
          <a:p>
            <a:pPr algn="ctr"/>
            <a:endParaRPr lang="ru-RU" sz="4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родителей будущих первоклассников.</a:t>
            </a:r>
            <a:endParaRPr lang="ru-RU" sz="4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3645024"/>
            <a:ext cx="26997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D:\My private\картинки\Звонок\звонок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188640"/>
            <a:ext cx="1219200" cy="1219200"/>
          </a:xfrm>
          <a:prstGeom prst="rect">
            <a:avLst/>
          </a:prstGeom>
          <a:noFill/>
        </p:spPr>
      </p:pic>
      <p:pic>
        <p:nvPicPr>
          <p:cNvPr id="8" name="Picture 2" descr="D:\My private\картинки\Звонок\звонок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860032" y="548680"/>
            <a:ext cx="4011216" cy="5544616"/>
          </a:xfrm>
        </p:spPr>
        <p:txBody>
          <a:bodyPr>
            <a:normAutofit lnSpcReduction="10000"/>
          </a:bodyPr>
          <a:lstStyle/>
          <a:p>
            <a:r>
              <a:rPr lang="ru-RU" sz="3600" i="1" dirty="0" smtClean="0"/>
              <a:t>«Быть готовым к школе – не значит уметь читать, писать и считать. </a:t>
            </a:r>
            <a:endParaRPr lang="ru-RU" sz="3600" dirty="0" smtClean="0"/>
          </a:p>
          <a:p>
            <a:r>
              <a:rPr lang="ru-RU" sz="3600" i="1" dirty="0" smtClean="0"/>
              <a:t>Быть готовым к школе –  значит быть готовым всему этому научиться».</a:t>
            </a:r>
            <a:endParaRPr lang="ru-RU" sz="3600" dirty="0" smtClean="0"/>
          </a:p>
          <a:p>
            <a:endParaRPr lang="ru-RU" dirty="0"/>
          </a:p>
        </p:txBody>
      </p:sp>
      <p:pic>
        <p:nvPicPr>
          <p:cNvPr id="1026" name="Picture 2" descr="C:\Users\User\Desktop\cf0a076b26a34a77112e_20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4104456" cy="3177643"/>
          </a:xfrm>
          <a:prstGeom prst="rect">
            <a:avLst/>
          </a:prstGeom>
          <a:noFill/>
        </p:spPr>
      </p:pic>
      <p:pic>
        <p:nvPicPr>
          <p:cNvPr id="4" name="Picture 3" descr="C:\Users\Елена\Desktop\выступление 2 февраля\3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9552" y="3645024"/>
            <a:ext cx="3794194" cy="2946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357166"/>
            <a:ext cx="67866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Уже совсем скоро наступит первый для вашего ребенка учебный год.</a:t>
            </a:r>
          </a:p>
          <a:p>
            <a:pPr algn="just">
              <a:defRPr/>
            </a:pPr>
            <a:r>
              <a:rPr lang="ru-RU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 С замиранием сердца вы проводите  таких уже взрослых, но таких еще маленьких и беззащитных малышей в школу.</a:t>
            </a:r>
          </a:p>
          <a:p>
            <a:pPr algn="just">
              <a:defRPr/>
            </a:pPr>
            <a:r>
              <a:rPr lang="ru-RU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 Что их ждёт впереди? </a:t>
            </a:r>
            <a:endParaRPr lang="ru-RU" b="1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Изображение 681"/>
          <p:cNvPicPr>
            <a:picLocks noChangeAspect="1" noChangeArrowheads="1"/>
          </p:cNvPicPr>
          <p:nvPr/>
        </p:nvPicPr>
        <p:blipFill>
          <a:blip r:embed="rId2" cstate="print"/>
          <a:srcRect t="16820" r="63303"/>
          <a:stretch>
            <a:fillRect/>
          </a:stretch>
        </p:blipFill>
        <p:spPr bwMode="auto">
          <a:xfrm>
            <a:off x="0" y="3356992"/>
            <a:ext cx="1928794" cy="327897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Picture 4" descr="j04325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User\Desktop\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162359" y="1022218"/>
            <a:ext cx="4763498" cy="6984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339180"/>
            <a:ext cx="7056784" cy="3754115"/>
          </a:xfrm>
          <a:prstGeom prst="rect">
            <a:avLst/>
          </a:prstGeom>
          <a:noFill/>
        </p:spPr>
      </p:pic>
      <p:sp>
        <p:nvSpPr>
          <p:cNvPr id="5" name="Под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cap="all" dirty="0" smtClean="0">
                <a:hlinkClick r:id="rId3"/>
              </a:rPr>
              <a:t>МАОУ СОШ № 48 Г. УЛАН-УДЭ</a:t>
            </a:r>
            <a:endParaRPr lang="ru-RU" sz="3200" dirty="0" smtClean="0"/>
          </a:p>
          <a:p>
            <a:r>
              <a:rPr lang="ru-RU" sz="3200" dirty="0" smtClean="0"/>
              <a:t>670024 Республика Бурятия г. Улан-Удэ, ул. </a:t>
            </a:r>
            <a:r>
              <a:rPr lang="ru-RU" sz="3200" dirty="0" err="1" smtClean="0"/>
              <a:t>Чертенкова</a:t>
            </a:r>
            <a:r>
              <a:rPr lang="ru-RU" sz="3200" dirty="0" smtClean="0"/>
              <a:t>, 100А +7(3012) 46-72-11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64088" y="6237312"/>
          <a:ext cx="2766216" cy="426720"/>
        </p:xfrm>
        <a:graphic>
          <a:graphicData uri="http://schemas.openxmlformats.org/drawingml/2006/table">
            <a:tbl>
              <a:tblPr/>
              <a:tblGrid>
                <a:gridCol w="1615440"/>
                <a:gridCol w="1150776"/>
              </a:tblGrid>
              <a:tr h="360040">
                <a:tc>
                  <a:txBody>
                    <a:bodyPr/>
                    <a:lstStyle/>
                    <a:p>
                      <a:pPr fontAlgn="ctr"/>
                      <a:r>
                        <a:rPr lang="ru-RU" sz="1000" b="0" dirty="0">
                          <a:solidFill>
                            <a:srgbClr val="8B8C8C"/>
                          </a:solidFill>
                          <a:latin typeface="Arial"/>
                        </a:rPr>
                        <a:t>Дата создания учреждения</a:t>
                      </a:r>
                    </a:p>
                  </a:txBody>
                  <a:tcPr marL="175260" marR="175260" marT="60960" marB="609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6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200" b="0" dirty="0">
                          <a:solidFill>
                            <a:srgbClr val="555555"/>
                          </a:solidFill>
                          <a:latin typeface="Arial"/>
                        </a:rPr>
                        <a:t>01.09.1961</a:t>
                      </a:r>
                    </a:p>
                  </a:txBody>
                  <a:tcPr marL="175260" marR="175260" marT="60960" marB="609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6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30" descr="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600685"/>
            <a:ext cx="2414642" cy="307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71600" y="548680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Ваш малыш становится школьником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484784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Мы, педагоги, рады видеть Вашего ребёнка в нашем учебном  заведении. Искренне надеемся на то, что Ваша родительская дорога будет лёгкой,  и Вы не устанете в пути.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3861048"/>
            <a:ext cx="4320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Достигнуть успеха в воспитании и обучении ребёнка можно только в тесном сотрудничестве семьи и школы.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457200" y="381000"/>
            <a:ext cx="8229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Учебно-методический комплекс   системы учебников   «Школа России» (ФГОС)</a:t>
            </a:r>
          </a:p>
        </p:txBody>
      </p:sp>
      <p:pic>
        <p:nvPicPr>
          <p:cNvPr id="8195" name="Picture 2" descr="C:\Documents and Settings\Наталья\Мои документы\Мои рисунки\Azbuka_1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1408113" cy="2012950"/>
          </a:xfrm>
          <a:prstGeom prst="rect">
            <a:avLst/>
          </a:prstGeom>
          <a:noFill/>
          <a:ln w="19050">
            <a:solidFill>
              <a:srgbClr val="3BAFE9"/>
            </a:solidFill>
            <a:miter lim="800000"/>
            <a:headEnd/>
            <a:tailEnd/>
          </a:ln>
        </p:spPr>
      </p:pic>
      <p:pic>
        <p:nvPicPr>
          <p:cNvPr id="8196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438400"/>
            <a:ext cx="8667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676400"/>
            <a:ext cx="8667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8667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438400"/>
            <a:ext cx="8667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7" descr="C:\Documents and Settings\Наталья\Мои документы\Мои рисунки\Matika_1_1_jan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524000"/>
            <a:ext cx="1679575" cy="2100263"/>
          </a:xfrm>
          <a:prstGeom prst="rect">
            <a:avLst/>
          </a:prstGeom>
          <a:noFill/>
          <a:ln w="19050">
            <a:solidFill>
              <a:srgbClr val="3BAFE9"/>
            </a:solidFill>
            <a:miter lim="800000"/>
            <a:headEnd/>
            <a:tailEnd/>
          </a:ln>
        </p:spPr>
      </p:pic>
      <p:pic>
        <p:nvPicPr>
          <p:cNvPr id="8201" name="Picture 1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15200" y="2667000"/>
            <a:ext cx="12573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9" descr="C:\Documents and Settings\Наталья\Мои документы\Мои рисунки\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267200"/>
            <a:ext cx="1522413" cy="2011363"/>
          </a:xfrm>
          <a:prstGeom prst="rect">
            <a:avLst/>
          </a:prstGeom>
          <a:noFill/>
          <a:ln w="19050">
            <a:solidFill>
              <a:srgbClr val="3BAFE9"/>
            </a:solidFill>
            <a:miter lim="800000"/>
            <a:headEnd/>
            <a:tailEnd/>
          </a:ln>
        </p:spPr>
      </p:pic>
      <p:pic>
        <p:nvPicPr>
          <p:cNvPr id="8203" name="Picture 1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524000" y="5410200"/>
            <a:ext cx="137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49806" y="4330599"/>
            <a:ext cx="13716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6" descr="C:\Documents and Settings\Наталья\Мои документы\Мои рисунки\CHtenie_1_kl_1ch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96160" y="4351336"/>
            <a:ext cx="1449388" cy="1752600"/>
          </a:xfrm>
          <a:prstGeom prst="rect">
            <a:avLst/>
          </a:prstGeom>
          <a:noFill/>
          <a:ln w="19050">
            <a:solidFill>
              <a:srgbClr val="3BAFE9"/>
            </a:solidFill>
            <a:miter lim="800000"/>
            <a:headEnd/>
            <a:tailEnd/>
          </a:ln>
        </p:spPr>
      </p:pic>
      <p:pic>
        <p:nvPicPr>
          <p:cNvPr id="8207" name="Picture 16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240587" y="5600700"/>
            <a:ext cx="114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15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466538" y="563880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Picture 2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143000" y="281940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 descr="http://www.prosv.ru/Attachment.aspx?Id=7715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93078" y="2857496"/>
            <a:ext cx="5357844" cy="1143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85488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0"/>
    </mc:Choice>
    <mc:Fallback>
      <p:transition spd="slow" advTm="1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31683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altLang="ru-RU" b="1" dirty="0">
                <a:solidFill>
                  <a:srgbClr val="C00000"/>
                </a:solidFill>
                <a:latin typeface="Comic Sans MS" pitchFamily="66" charset="0"/>
              </a:rPr>
              <a:t>УСПЕХОВ ВАМ </a:t>
            </a:r>
            <a:br>
              <a:rPr lang="ru-RU" altLang="ru-RU" b="1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altLang="ru-RU" b="1" dirty="0">
                <a:solidFill>
                  <a:srgbClr val="C00000"/>
                </a:solidFill>
                <a:latin typeface="Comic Sans MS" pitchFamily="66" charset="0"/>
              </a:rPr>
              <a:t>В </a:t>
            </a:r>
            <a:r>
              <a:rPr lang="ru-RU" altLang="ru-RU" b="1" dirty="0" smtClean="0">
                <a:solidFill>
                  <a:srgbClr val="C00000"/>
                </a:solidFill>
                <a:latin typeface="Comic Sans MS" pitchFamily="66" charset="0"/>
              </a:rPr>
              <a:t>БУДУЩЕЙ НОВОЙ </a:t>
            </a:r>
            <a:r>
              <a:rPr lang="ru-RU" altLang="ru-RU" b="1" dirty="0">
                <a:solidFill>
                  <a:srgbClr val="C00000"/>
                </a:solidFill>
                <a:latin typeface="Comic Sans MS" pitchFamily="66" charset="0"/>
              </a:rPr>
              <a:t>ШКОЛЬНОЙ </a:t>
            </a:r>
            <a:r>
              <a:rPr lang="ru-RU" altLang="ru-RU" b="1" dirty="0" smtClean="0">
                <a:solidFill>
                  <a:srgbClr val="C00000"/>
                </a:solidFill>
                <a:latin typeface="Comic Sans MS" pitchFamily="66" charset="0"/>
              </a:rPr>
              <a:t>ЖИЗНИ! </a:t>
            </a:r>
            <a:endParaRPr lang="ru-RU" alt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" name="Picture 5" descr="C:\Documents and Settings\User\Рабочий стол\Таня\Школа - клипарт_  Картинки  Статьи  COOLLADY женский сайт.files\1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645024"/>
            <a:ext cx="3467837" cy="28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7880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163</Words>
  <Application>Microsoft Office PowerPoint</Application>
  <PresentationFormat>Экран (4:3)</PresentationFormat>
  <Paragraphs>20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Скоро в школу!</vt:lpstr>
      <vt:lpstr>Слайд 2</vt:lpstr>
      <vt:lpstr>Слайд 3</vt:lpstr>
      <vt:lpstr>МАОУ СОШ № 48 Г. УЛАН-УДЭ 670024 Республика Бурятия г. Улан-Удэ, ул. Чертенкова, 100А +7(3012) 46-72-11</vt:lpstr>
      <vt:lpstr>Слайд 5</vt:lpstr>
      <vt:lpstr>Слайд 6</vt:lpstr>
      <vt:lpstr>УСПЕХОВ ВАМ  В БУДУЩЕЙ НОВОЙ ШКОЛЬНОЙ ЖИЗНИ!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</cp:revision>
  <dcterms:modified xsi:type="dcterms:W3CDTF">2022-04-11T14:34:33Z</dcterms:modified>
</cp:coreProperties>
</file>