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73" autoAdjust="0"/>
  </p:normalViewPr>
  <p:slideViewPr>
    <p:cSldViewPr>
      <p:cViewPr varScale="1">
        <p:scale>
          <a:sx n="83" d="100"/>
          <a:sy n="83" d="100"/>
        </p:scale>
        <p:origin x="-1426"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14.12.2021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725C68B6-61C2-468F-89AB-4B9F7531AA68}"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14.12.2021</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5B106E36-FD25-4E2D-B0AA-010F637433A0}" type="datetimeFigureOut">
              <a:rPr lang="ru-RU" smtClean="0"/>
              <a:pPr/>
              <a:t>14.12.2021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14.12.2021</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725C68B6-61C2-468F-89AB-4B9F7531AA68}"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14.12.2021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5B106E36-FD25-4E2D-B0AA-010F637433A0}" type="datetimeFigureOut">
              <a:rPr lang="ru-RU" smtClean="0"/>
              <a:pPr/>
              <a:t>14.12.2021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14.12.2021</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5B106E36-FD25-4E2D-B0AA-010F637433A0}" type="datetimeFigureOut">
              <a:rPr lang="ru-RU" smtClean="0"/>
              <a:pPr/>
              <a:t>14.12.2021</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B106E36-FD25-4E2D-B0AA-010F637433A0}" type="datetimeFigureOut">
              <a:rPr lang="ru-RU" smtClean="0"/>
              <a:pPr/>
              <a:t>14.12.2021</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25C68B6-61C2-468F-89AB-4B9F7531AA68}"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71600" y="2708920"/>
            <a:ext cx="6400800" cy="2736304"/>
          </a:xfrm>
        </p:spPr>
        <p:txBody>
          <a:bodyPr>
            <a:normAutofit fontScale="70000" lnSpcReduction="20000"/>
          </a:bodyPr>
          <a:lstStyle/>
          <a:p>
            <a:r>
              <a:rPr lang="ru-RU" sz="2400" dirty="0" smtClean="0"/>
              <a:t>Региональный конкурс проектных работ среди обучающихся 1-5 классов Республики Бурятии</a:t>
            </a:r>
          </a:p>
          <a:p>
            <a:endParaRPr lang="ru-RU" dirty="0" smtClean="0"/>
          </a:p>
          <a:p>
            <a:endParaRPr lang="ru-RU" dirty="0" smtClean="0"/>
          </a:p>
          <a:p>
            <a:pPr algn="r"/>
            <a:endParaRPr lang="ru-RU" dirty="0" smtClean="0"/>
          </a:p>
          <a:p>
            <a:pPr algn="r"/>
            <a:endParaRPr lang="ru-RU" dirty="0" smtClean="0"/>
          </a:p>
          <a:p>
            <a:pPr algn="r"/>
            <a:endParaRPr lang="ru-RU" dirty="0" smtClean="0"/>
          </a:p>
          <a:p>
            <a:pPr algn="r"/>
            <a:r>
              <a:rPr lang="ru-RU" dirty="0" smtClean="0"/>
              <a:t> Автор: </a:t>
            </a:r>
            <a:r>
              <a:rPr lang="ru-RU" dirty="0" err="1" smtClean="0"/>
              <a:t>Тамжова</a:t>
            </a:r>
            <a:r>
              <a:rPr lang="ru-RU" dirty="0" smtClean="0"/>
              <a:t> Дарья</a:t>
            </a:r>
            <a:endParaRPr lang="ru-RU" dirty="0" smtClean="0"/>
          </a:p>
          <a:p>
            <a:pPr algn="r"/>
            <a:r>
              <a:rPr lang="ru-RU" dirty="0" smtClean="0"/>
              <a:t>ученица </a:t>
            </a:r>
            <a:r>
              <a:rPr lang="ru-RU" dirty="0" smtClean="0"/>
              <a:t>1 «а» </a:t>
            </a:r>
            <a:r>
              <a:rPr lang="ru-RU" dirty="0" smtClean="0"/>
              <a:t>класса</a:t>
            </a:r>
          </a:p>
          <a:p>
            <a:pPr algn="r"/>
            <a:r>
              <a:rPr lang="ru-RU" dirty="0" smtClean="0"/>
              <a:t>                                               </a:t>
            </a:r>
          </a:p>
          <a:p>
            <a:pPr algn="r"/>
            <a:r>
              <a:rPr lang="ru-RU" dirty="0" smtClean="0"/>
              <a:t>                                                                                       Руководитель: </a:t>
            </a:r>
            <a:endParaRPr lang="ru-RU" dirty="0" smtClean="0"/>
          </a:p>
          <a:p>
            <a:pPr algn="r"/>
            <a:r>
              <a:rPr lang="ru-RU" dirty="0" smtClean="0"/>
              <a:t>Банзарова </a:t>
            </a:r>
            <a:r>
              <a:rPr lang="ru-RU" dirty="0" smtClean="0"/>
              <a:t>Наталья Алексеевна</a:t>
            </a:r>
          </a:p>
          <a:p>
            <a:pPr algn="r"/>
            <a:r>
              <a:rPr lang="ru-RU" dirty="0" smtClean="0"/>
              <a:t>                             учитель начальных </a:t>
            </a:r>
            <a:r>
              <a:rPr lang="ru-RU" dirty="0" smtClean="0"/>
              <a:t>классов</a:t>
            </a:r>
          </a:p>
        </p:txBody>
      </p:sp>
      <p:sp>
        <p:nvSpPr>
          <p:cNvPr id="2" name="Заголовок 1"/>
          <p:cNvSpPr>
            <a:spLocks noGrp="1"/>
          </p:cNvSpPr>
          <p:nvPr>
            <p:ph type="ctrTitle"/>
          </p:nvPr>
        </p:nvSpPr>
        <p:spPr>
          <a:xfrm>
            <a:off x="685800" y="381000"/>
            <a:ext cx="7772400" cy="959768"/>
          </a:xfrm>
        </p:spPr>
        <p:txBody>
          <a:bodyPr>
            <a:normAutofit fontScale="90000"/>
          </a:bodyPr>
          <a:lstStyle/>
          <a:p>
            <a:r>
              <a:rPr lang="ru-RU" sz="1400" dirty="0" smtClean="0"/>
              <a:t>Министерство образования и науки РБ</a:t>
            </a:r>
            <a:br>
              <a:rPr lang="ru-RU" sz="1400" dirty="0" smtClean="0"/>
            </a:br>
            <a:r>
              <a:rPr lang="ru-RU" sz="1400" dirty="0" smtClean="0"/>
              <a:t>Муниципальное автономное общеобразовательное учреждение</a:t>
            </a:r>
            <a:br>
              <a:rPr lang="ru-RU" sz="1400" dirty="0" smtClean="0"/>
            </a:br>
            <a:r>
              <a:rPr lang="ru-RU" sz="1400" dirty="0" smtClean="0"/>
              <a:t>«Средняя общеобразовательная школа № 48 г. Улан-Удэ»</a:t>
            </a:r>
            <a:br>
              <a:rPr lang="ru-RU" sz="1400" dirty="0" smtClean="0"/>
            </a:br>
            <a:r>
              <a:rPr lang="ru-RU" sz="1400" dirty="0" smtClean="0"/>
              <a:t>Республика Бурятия, 670024 г. Улан-Удэ, </a:t>
            </a:r>
            <a:r>
              <a:rPr lang="ru-RU" sz="1400" dirty="0" err="1" smtClean="0"/>
              <a:t>ул.Чертенкова</a:t>
            </a:r>
            <a:r>
              <a:rPr lang="ru-RU" sz="1400" dirty="0" smtClean="0"/>
              <a:t>, д.100А.</a:t>
            </a:r>
            <a:br>
              <a:rPr lang="ru-RU" sz="1400" dirty="0" smtClean="0"/>
            </a:br>
            <a:endParaRPr lang="ru-RU" sz="1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Выводы</a:t>
            </a:r>
            <a:endParaRPr lang="ru-RU" dirty="0"/>
          </a:p>
        </p:txBody>
      </p:sp>
      <p:sp>
        <p:nvSpPr>
          <p:cNvPr id="3" name="Содержимое 2"/>
          <p:cNvSpPr>
            <a:spLocks noGrp="1"/>
          </p:cNvSpPr>
          <p:nvPr>
            <p:ph sz="quarter" idx="1"/>
          </p:nvPr>
        </p:nvSpPr>
        <p:spPr/>
        <p:txBody>
          <a:bodyPr>
            <a:normAutofit fontScale="77500" lnSpcReduction="20000"/>
          </a:bodyPr>
          <a:lstStyle/>
          <a:p>
            <a:pPr>
              <a:buNone/>
            </a:pPr>
            <a:endParaRPr lang="ru-RU" dirty="0" smtClean="0"/>
          </a:p>
          <a:p>
            <a:r>
              <a:rPr lang="ru-RU" dirty="0" smtClean="0"/>
              <a:t>В окрестностях нашего села произрастает много лекарственных растений. В своей работе я остановилась конкретно только на нескольких видах лекарственных растений. В будущем хочу определить места их произрастания, совершив экскурсию в </a:t>
            </a:r>
            <a:r>
              <a:rPr lang="ru-RU" dirty="0" smtClean="0"/>
              <a:t>окрестностях города</a:t>
            </a:r>
            <a:endParaRPr lang="ru-RU" dirty="0" smtClean="0"/>
          </a:p>
          <a:p>
            <a:r>
              <a:rPr lang="ru-RU" dirty="0" smtClean="0"/>
              <a:t>Из книг и из бесед с жителями я познакомилась с правилами заготовки лекарственного сырья и приготовления </a:t>
            </a:r>
            <a:r>
              <a:rPr lang="ru-RU" dirty="0" smtClean="0"/>
              <a:t>настоев трав </a:t>
            </a:r>
            <a:r>
              <a:rPr lang="ru-RU" dirty="0" smtClean="0"/>
              <a:t>улучшает защитные силы организма и повышает общий иммунитет.</a:t>
            </a:r>
          </a:p>
          <a:p>
            <a:r>
              <a:rPr lang="ru-RU" dirty="0" smtClean="0"/>
              <a:t>Из </a:t>
            </a:r>
            <a:r>
              <a:rPr lang="ru-RU" dirty="0" smtClean="0"/>
              <a:t>книг </a:t>
            </a:r>
            <a:r>
              <a:rPr lang="ru-RU" dirty="0" smtClean="0"/>
              <a:t>я поняла, что </a:t>
            </a:r>
            <a:r>
              <a:rPr lang="ru-RU" dirty="0" smtClean="0"/>
              <a:t>люди </a:t>
            </a:r>
            <a:r>
              <a:rPr lang="ru-RU" dirty="0" smtClean="0"/>
              <a:t>широко используют лекарственные травы для профилактики и лечения различных заболеваний.</a:t>
            </a:r>
          </a:p>
          <a:p>
            <a:r>
              <a:rPr lang="ru-RU" dirty="0" smtClean="0"/>
              <a:t>А так же узнала не </a:t>
            </a:r>
            <a:r>
              <a:rPr lang="ru-RU" dirty="0" smtClean="0"/>
              <a:t>только о полезности сбора лекарственного сырья, но и о бережном отношении к родной природе.</a:t>
            </a:r>
          </a:p>
          <a:p>
            <a:r>
              <a:rPr lang="ru-RU" dirty="0" smtClean="0"/>
              <a:t>При заготовке лекарственных растений нельзя забывать мудрый девиз: «используй, охраняя, и охраняй, используя».</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548680"/>
            <a:ext cx="8534400" cy="758952"/>
          </a:xfrm>
        </p:spPr>
        <p:txBody>
          <a:bodyPr>
            <a:normAutofit fontScale="90000"/>
          </a:bodyPr>
          <a:lstStyle/>
          <a:p>
            <a:r>
              <a:rPr lang="ru-RU" b="1" dirty="0" smtClean="0"/>
              <a:t>Заключение</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fontScale="55000" lnSpcReduction="20000"/>
          </a:bodyPr>
          <a:lstStyle/>
          <a:p>
            <a:r>
              <a:rPr lang="ru-RU" dirty="0" smtClean="0"/>
              <a:t>Природа </a:t>
            </a:r>
            <a:r>
              <a:rPr lang="ru-RU" dirty="0" smtClean="0"/>
              <a:t>является источником здоровья и опасности для человека. Богат и разнообразен выбор лекарств в «зеленой аптеке», но нужно быть осторожными: отравление лекарственными растениями возможно, если заниматься самолечением. Обращаться в «зелёную аптеку», также как и в обычную, следует при установленном диагнозе болезни и с рецептом врача.</a:t>
            </a:r>
          </a:p>
          <a:p>
            <a:r>
              <a:rPr lang="ru-RU" dirty="0" smtClean="0"/>
              <a:t>Я считаю, что пропаганду об эффективности применения лекарственных трав для лечения различных заболеваний необходимо проводить среди населения, используя все средства (беседы. лектории, оформление стендов), чтобы выработать у людей положительное отношение к использованию лекарственных трав.</a:t>
            </a:r>
          </a:p>
          <a:p>
            <a:r>
              <a:rPr lang="ru-RU" dirty="0" smtClean="0"/>
              <a:t>Необходимо знакомить людей с правилами заготовки, хранения лекарственного сырья и приготовления лекарственных настоев.</a:t>
            </a:r>
          </a:p>
          <a:p>
            <a:r>
              <a:rPr lang="ru-RU" dirty="0" smtClean="0"/>
              <a:t>«На земле нет ничего, что не считалось бы лекарством»,- утверждает одно из положений тибетской медицины. Мы живём в мире лекарств. Растительный мир нашей страны очень богат, и практически все его представители обладают лекарственными свойствами. Однако, в условиях экологического неблагополучия, важное значение приобретает забота о рациональном использовании природных богатств лекарственной флоры в борьбе за здоровье и активное долголетие людей.</a:t>
            </a:r>
          </a:p>
          <a:p>
            <a:r>
              <a:rPr lang="ru-RU" dirty="0" smtClean="0"/>
              <a:t>Прав был средневековый врач Парацельс, который писал: «Весь мир – аптека…»</a:t>
            </a:r>
          </a:p>
          <a:p>
            <a:r>
              <a:rPr lang="ru-RU" dirty="0" smtClean="0"/>
              <a:t>Действительно, куда бы мы не пошли в лес, на речку, в поле или вышли на садовый участок везде можно встретить лекарственные растения. Крепкого вам всем здоровья!</a:t>
            </a:r>
          </a:p>
          <a:p>
            <a:endParaRPr lang="ru-RU"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Введение</a:t>
            </a:r>
            <a:endParaRPr lang="ru-RU" dirty="0"/>
          </a:p>
        </p:txBody>
      </p:sp>
      <p:sp>
        <p:nvSpPr>
          <p:cNvPr id="3" name="Содержимое 2"/>
          <p:cNvSpPr>
            <a:spLocks noGrp="1"/>
          </p:cNvSpPr>
          <p:nvPr>
            <p:ph sz="quarter" idx="1"/>
          </p:nvPr>
        </p:nvSpPr>
        <p:spPr/>
        <p:txBody>
          <a:bodyPr>
            <a:normAutofit fontScale="77500" lnSpcReduction="20000"/>
          </a:bodyPr>
          <a:lstStyle/>
          <a:p>
            <a:pPr>
              <a:buNone/>
            </a:pPr>
            <a:endParaRPr lang="ru-RU" dirty="0" smtClean="0"/>
          </a:p>
          <a:p>
            <a:r>
              <a:rPr lang="ru-RU" dirty="0" smtClean="0"/>
              <a:t>Лекарственные растения – это наиболее доступный и дешевый источник получения средств, созданных самой природой.</a:t>
            </a:r>
          </a:p>
          <a:p>
            <a:r>
              <a:rPr lang="ru-RU" dirty="0" smtClean="0"/>
              <a:t>Растения Сибири отличаются скромностью красок, однако нам хорошо известна щедрость растительного мира нашего края: обилие ягод, грибов. Довольно богата и природная аптека. Само пребывание на природе, общение с ней уже является оздоровляющим фактором. Мы знаем, как благотворно действует на самочувствие и настроение человека прогулка по лесу. Особенно легко дышится в сосновом лесу, где много простора и света. Сама сосна – дающая множество лекарственных средств: почки, хвойно-витаминные пасты, это маленькая аптека, хвойные экстракты, скипидар и т.д. Не уступает ей по ассортименту лекарственного сырья и береза: почки, березовый уголь, листья, чага, березовый деготь и т.д.</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Актуальность проблемы:</a:t>
            </a:r>
            <a:endParaRPr lang="ru-RU" dirty="0"/>
          </a:p>
        </p:txBody>
      </p:sp>
      <p:sp>
        <p:nvSpPr>
          <p:cNvPr id="3" name="Содержимое 2"/>
          <p:cNvSpPr>
            <a:spLocks noGrp="1"/>
          </p:cNvSpPr>
          <p:nvPr>
            <p:ph sz="quarter" idx="1"/>
          </p:nvPr>
        </p:nvSpPr>
        <p:spPr/>
        <p:txBody>
          <a:bodyPr>
            <a:normAutofit fontScale="62500" lnSpcReduction="20000"/>
          </a:bodyPr>
          <a:lstStyle/>
          <a:p>
            <a:pPr>
              <a:buNone/>
            </a:pPr>
            <a:r>
              <a:rPr lang="ru-RU" dirty="0" smtClean="0"/>
              <a:t>возможность </a:t>
            </a:r>
            <a:r>
              <a:rPr lang="ru-RU" dirty="0" smtClean="0"/>
              <a:t>лечения многих заболеваний травами, известными человеку с давних пор, совершенно бесплатно.</a:t>
            </a:r>
          </a:p>
          <a:p>
            <a:r>
              <a:rPr lang="ru-RU" b="1" dirty="0" smtClean="0"/>
              <a:t>Целью</a:t>
            </a:r>
            <a:r>
              <a:rPr lang="ru-RU" dirty="0" smtClean="0"/>
              <a:t> моей исследовательской работы является изучить лекарственные растения, растущие в нашей местности, и их использование при лечении различных заболеваний.</a:t>
            </a:r>
          </a:p>
          <a:p>
            <a:r>
              <a:rPr lang="ru-RU" b="1" dirty="0" smtClean="0"/>
              <a:t>Задачи</a:t>
            </a:r>
            <a:r>
              <a:rPr lang="ru-RU" dirty="0" smtClean="0"/>
              <a:t>, которые я ставлю перед собой:</a:t>
            </a:r>
          </a:p>
          <a:p>
            <a:pPr lvl="0"/>
            <a:r>
              <a:rPr lang="ru-RU" dirty="0" smtClean="0"/>
              <a:t>изучить научно-популярную литературу по данной проблеме;</a:t>
            </a:r>
          </a:p>
          <a:p>
            <a:pPr lvl="0"/>
            <a:r>
              <a:rPr lang="ru-RU" dirty="0" smtClean="0"/>
              <a:t>определить места произрастания лекарственных растений;</a:t>
            </a:r>
          </a:p>
          <a:p>
            <a:pPr lvl="0"/>
            <a:r>
              <a:rPr lang="ru-RU" dirty="0" smtClean="0"/>
              <a:t>провести опрос жителей </a:t>
            </a:r>
            <a:r>
              <a:rPr lang="ru-RU" dirty="0" smtClean="0"/>
              <a:t>г.Улан-Удэ для </a:t>
            </a:r>
            <a:r>
              <a:rPr lang="ru-RU" dirty="0" smtClean="0"/>
              <a:t>того, чтобы выявить, используется ли «народная медицина» в настоящее время;</a:t>
            </a:r>
          </a:p>
          <a:p>
            <a:pPr lvl="0"/>
            <a:r>
              <a:rPr lang="ru-RU" dirty="0" smtClean="0"/>
              <a:t>воспитывать бережное отношение к запасам природной кладовой.</a:t>
            </a:r>
          </a:p>
          <a:p>
            <a:pPr lvl="0"/>
            <a:r>
              <a:rPr lang="ru-RU" dirty="0" smtClean="0"/>
              <a:t>расширить общий кругозор сверстников, развить их познавательную активность;</a:t>
            </a:r>
          </a:p>
          <a:p>
            <a:pPr lvl="0"/>
            <a:r>
              <a:rPr lang="ru-RU" dirty="0" smtClean="0"/>
              <a:t>воспитывать активную жизненную позицию и ответственное отношение к своему здоровью</a:t>
            </a:r>
            <a:r>
              <a:rPr lang="ru-RU" dirty="0" smtClean="0"/>
              <a:t>.</a:t>
            </a:r>
          </a:p>
          <a:p>
            <a:r>
              <a:rPr lang="ru-RU" b="1" dirty="0" smtClean="0"/>
              <a:t>Объект исследования</a:t>
            </a:r>
            <a:r>
              <a:rPr lang="ru-RU" dirty="0" smtClean="0"/>
              <a:t> – лекарственные растения, произрастающие в окрестностях </a:t>
            </a:r>
            <a:r>
              <a:rPr lang="ru-RU" dirty="0" smtClean="0"/>
              <a:t>г.Улан-Удэ</a:t>
            </a:r>
            <a:endParaRPr lang="ru-RU" dirty="0" smtClean="0"/>
          </a:p>
          <a:p>
            <a:r>
              <a:rPr lang="ru-RU" b="1" dirty="0" smtClean="0"/>
              <a:t>Предмет исследования</a:t>
            </a:r>
            <a:r>
              <a:rPr lang="ru-RU" dirty="0" smtClean="0"/>
              <a:t> – лечебные свойства лекарственных растений.</a:t>
            </a:r>
          </a:p>
          <a:p>
            <a:pPr lvl="0"/>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85000" lnSpcReduction="20000"/>
          </a:bodyPr>
          <a:lstStyle/>
          <a:p>
            <a:r>
              <a:rPr lang="ru-RU" dirty="0" smtClean="0"/>
              <a:t>В ходе работы мной была изучена литература о лекарственных растениях и их использовании для профилактики и лечения различных заболеваний. В процессе работы по данной теме я обнаружила много литературных источников. Самой значимой я считаю книгу «Лекарственные растения Бурятии и их охрана» </a:t>
            </a:r>
            <a:endParaRPr lang="ru-RU" dirty="0" smtClean="0"/>
          </a:p>
          <a:p>
            <a:r>
              <a:rPr lang="ru-RU" dirty="0" smtClean="0"/>
              <a:t>В окрестностях </a:t>
            </a:r>
            <a:r>
              <a:rPr lang="ru-RU" dirty="0" smtClean="0"/>
              <a:t>г.Улан-Удэ </a:t>
            </a:r>
            <a:r>
              <a:rPr lang="ru-RU" dirty="0" smtClean="0"/>
              <a:t>можно встретить такие лекарственные растения, как подорожник, крапиву, тысячелистник, ромашку, </a:t>
            </a:r>
            <a:r>
              <a:rPr lang="ru-RU" dirty="0" err="1" smtClean="0"/>
              <a:t>чистотель</a:t>
            </a:r>
            <a:r>
              <a:rPr lang="ru-RU" dirty="0" smtClean="0"/>
              <a:t> и многие другие растения. Мне очень интересно было узнать при лечении, каких заболеваний используют данные растения. Посетив библиотеку, прочитав книги о лекарственных растениях, я узнала, что многие из этих растений, используются при лечении различных заболеваний.</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fontScale="85000" lnSpcReduction="10000"/>
          </a:bodyPr>
          <a:lstStyle/>
          <a:p>
            <a:r>
              <a:rPr lang="ru-RU" dirty="0" smtClean="0"/>
              <a:t>Обычно эти вещества в растениях содержатся в очень небольших количествах и накопление их в различных органах не одинаково. Они обладают весьма сильными специфическими свойствами. Поэтому их целебный эффект наблюдается только при строго определенных, обычно очень малых дозах, выше которых препарат становится ядом, вызывающим тяжелые отравления.</a:t>
            </a:r>
          </a:p>
          <a:p>
            <a:r>
              <a:rPr lang="ru-RU" b="1" dirty="0" smtClean="0"/>
              <a:t>По характеру действия</a:t>
            </a:r>
            <a:r>
              <a:rPr lang="ru-RU" dirty="0" smtClean="0"/>
              <a:t> лекарственные растения делятся на различные группы: антисептические, болеутоляющие, вяжущие, желчегонные, кровоостанавливающие, мочегонные, отхаркивающие, желудочно-кишечного, </a:t>
            </a:r>
            <a:r>
              <a:rPr lang="ru-RU" dirty="0" err="1" smtClean="0"/>
              <a:t>сердечно-сосудистого</a:t>
            </a:r>
            <a:r>
              <a:rPr lang="ru-RU" dirty="0" smtClean="0"/>
              <a:t> действия, слабительные, успокаивающие и т.д.</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534400" cy="758952"/>
          </a:xfrm>
        </p:spPr>
        <p:txBody>
          <a:bodyPr>
            <a:normAutofit fontScale="90000"/>
          </a:bodyPr>
          <a:lstStyle/>
          <a:p>
            <a:r>
              <a:rPr lang="ru-RU" sz="2800" b="1" dirty="0" smtClean="0"/>
              <a:t>Правила сбора и сушки лекарственного сырья</a:t>
            </a:r>
            <a:r>
              <a:rPr lang="ru-RU" sz="2800" dirty="0" smtClean="0"/>
              <a:t/>
            </a:r>
            <a:br>
              <a:rPr lang="ru-RU" sz="2800" dirty="0" smtClean="0"/>
            </a:br>
            <a:endParaRPr lang="ru-RU" sz="2800" dirty="0"/>
          </a:p>
        </p:txBody>
      </p:sp>
      <p:sp>
        <p:nvSpPr>
          <p:cNvPr id="3" name="Содержимое 2"/>
          <p:cNvSpPr>
            <a:spLocks noGrp="1"/>
          </p:cNvSpPr>
          <p:nvPr>
            <p:ph sz="quarter" idx="1"/>
          </p:nvPr>
        </p:nvSpPr>
        <p:spPr/>
        <p:txBody>
          <a:bodyPr>
            <a:normAutofit fontScale="77500" lnSpcReduction="20000"/>
          </a:bodyPr>
          <a:lstStyle/>
          <a:p>
            <a:r>
              <a:rPr lang="ru-RU" dirty="0" smtClean="0"/>
              <a:t>Многие </a:t>
            </a:r>
            <a:r>
              <a:rPr lang="ru-RU" dirty="0" smtClean="0"/>
              <a:t>лекарственные растения являются сорняками, которые растут везде: у дорог, во дворах домов, вдоль реки, на открытой местности, т. е. прямо «под ногами». Нужно только знать, каким образом они могут помочь нам, и уметь правильно собрать и заготовить их. Биологически активные вещества содержатся в разных органах растений неодинаково, поэтому используют не все растение, а только те его части. Это почки, кора, трава, листья, корни, цветы, корневища, семена растений.</a:t>
            </a:r>
          </a:p>
          <a:p>
            <a:r>
              <a:rPr lang="ru-RU" dirty="0" smtClean="0"/>
              <a:t>Заготавливают лекарственные растения в тот период, когда они содержат наибольшее количество необходимых действующих веществ. В разных частях растений, являющихся сырьем, это зависит от фазы развития и погодных условий. Важное значение для сохранения биологически активных веществ имеет их правильная сушка.</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534400" cy="758952"/>
          </a:xfrm>
        </p:spPr>
        <p:txBody>
          <a:bodyPr>
            <a:normAutofit fontScale="90000"/>
          </a:bodyPr>
          <a:lstStyle/>
          <a:p>
            <a:r>
              <a:rPr lang="ru-RU" sz="2800" b="1" dirty="0" smtClean="0"/>
              <a:t>Лекарственные растения нашей местности</a:t>
            </a:r>
            <a:r>
              <a:rPr lang="ru-RU" sz="2800" dirty="0" smtClean="0"/>
              <a:t/>
            </a:r>
            <a:br>
              <a:rPr lang="ru-RU" sz="2800" dirty="0" smtClean="0"/>
            </a:br>
            <a:endParaRPr lang="ru-RU" sz="2800" dirty="0"/>
          </a:p>
        </p:txBody>
      </p:sp>
      <p:sp>
        <p:nvSpPr>
          <p:cNvPr id="3" name="Содержимое 2"/>
          <p:cNvSpPr>
            <a:spLocks noGrp="1"/>
          </p:cNvSpPr>
          <p:nvPr>
            <p:ph sz="quarter" idx="1"/>
          </p:nvPr>
        </p:nvSpPr>
        <p:spPr>
          <a:xfrm>
            <a:off x="0" y="1484784"/>
            <a:ext cx="5940152" cy="4572000"/>
          </a:xfrm>
        </p:spPr>
        <p:txBody>
          <a:bodyPr>
            <a:normAutofit fontScale="85000" lnSpcReduction="20000"/>
          </a:bodyPr>
          <a:lstStyle/>
          <a:p>
            <a:r>
              <a:rPr lang="ru-RU" sz="2400" dirty="0" smtClean="0"/>
              <a:t>Сегодня </a:t>
            </a:r>
            <a:r>
              <a:rPr lang="ru-RU" sz="2400" dirty="0" smtClean="0"/>
              <a:t>я представлю некоторые виды лекарственных растений и их действие на организм человека.</a:t>
            </a:r>
          </a:p>
          <a:p>
            <a:r>
              <a:rPr lang="ru-RU" sz="2400" b="1" dirty="0" smtClean="0"/>
              <a:t>Крапива</a:t>
            </a:r>
            <a:r>
              <a:rPr lang="ru-RU" sz="2400" dirty="0" smtClean="0"/>
              <a:t> - один из самых распространённых сорняков. Она встречается на сухих и на влажных местах, около домов, по обочинам дорог. Стебель и листья растения усажены жгучими волосками, которые ранят кожу. Заготавливают только листья крапивы без цветков и стеблей. Листья крапивы богаты витаминами С и К и каротином. Используют в виде настоев как кровоостанавливающее средство при внутренних кровотечениях. В европейской медицине препараты из крапивы применяют при анемии, атеросклерозе, болезнях печени, почек, мочевого пузыря, кожных болезнях.</a:t>
            </a:r>
          </a:p>
          <a:p>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5868144" y="1484784"/>
            <a:ext cx="3139132" cy="3384376"/>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Ромашка</a:t>
            </a:r>
            <a:r>
              <a:rPr lang="ru-RU" dirty="0" smtClean="0"/>
              <a:t> </a:t>
            </a:r>
            <a:endParaRPr lang="ru-RU" dirty="0"/>
          </a:p>
        </p:txBody>
      </p:sp>
      <p:sp>
        <p:nvSpPr>
          <p:cNvPr id="3" name="Содержимое 2"/>
          <p:cNvSpPr>
            <a:spLocks noGrp="1"/>
          </p:cNvSpPr>
          <p:nvPr>
            <p:ph sz="quarter" idx="1"/>
          </p:nvPr>
        </p:nvSpPr>
        <p:spPr>
          <a:xfrm>
            <a:off x="0" y="1484784"/>
            <a:ext cx="6502496" cy="4572000"/>
          </a:xfrm>
        </p:spPr>
        <p:txBody>
          <a:bodyPr>
            <a:normAutofit fontScale="77500" lnSpcReduction="20000"/>
          </a:bodyPr>
          <a:lstStyle/>
          <a:p>
            <a:r>
              <a:rPr lang="ru-RU" dirty="0" smtClean="0"/>
              <a:t>не </a:t>
            </a:r>
            <a:r>
              <a:rPr lang="ru-RU" dirty="0" smtClean="0"/>
              <a:t>только один из любимых полевых цветов, символ России, это ещё и лекарственное растение. Она растёт по лугам, сорным местам, пустырям. У ромашки собирают корзиночки цветков до того, как они начинают осыпаться. Народные лекари говорят: «У кого в горле болит, возьми стакан молока, стакан воды, щепотку ромашки и ложечку липового мёда, смешай всё, вскипяти, процеди, остуди и пей вместо чая». Ромашку используют при флюсах, зубной боли, для промывания гнойных ран, нарывов, как примочку для глаз. Делают ванны при ревматических болях и от золотухи. Ею моют волосы, чтобы был красивый золотистый цвет, и используют в косметологии</a:t>
            </a:r>
            <a:endParaRPr lang="ru-RU" dirty="0"/>
          </a:p>
        </p:txBody>
      </p:sp>
      <p:pic>
        <p:nvPicPr>
          <p:cNvPr id="2050" name="Picture 2"/>
          <p:cNvPicPr>
            <a:picLocks noChangeAspect="1" noChangeArrowheads="1"/>
          </p:cNvPicPr>
          <p:nvPr/>
        </p:nvPicPr>
        <p:blipFill>
          <a:blip r:embed="rId2" cstate="print"/>
          <a:srcRect/>
          <a:stretch>
            <a:fillRect/>
          </a:stretch>
        </p:blipFill>
        <p:spPr bwMode="auto">
          <a:xfrm>
            <a:off x="6372200" y="1484784"/>
            <a:ext cx="2609850" cy="2664296"/>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Чистотел</a:t>
            </a:r>
            <a:r>
              <a:rPr lang="ru-RU" dirty="0" smtClean="0"/>
              <a:t> </a:t>
            </a:r>
            <a:endParaRPr lang="ru-RU" dirty="0"/>
          </a:p>
        </p:txBody>
      </p:sp>
      <p:sp>
        <p:nvSpPr>
          <p:cNvPr id="3" name="Содержимое 2"/>
          <p:cNvSpPr>
            <a:spLocks noGrp="1"/>
          </p:cNvSpPr>
          <p:nvPr>
            <p:ph sz="quarter" idx="1"/>
          </p:nvPr>
        </p:nvSpPr>
        <p:spPr>
          <a:xfrm>
            <a:off x="301752" y="1527048"/>
            <a:ext cx="5710408" cy="4572000"/>
          </a:xfrm>
        </p:spPr>
        <p:txBody>
          <a:bodyPr>
            <a:normAutofit fontScale="92500" lnSpcReduction="20000"/>
          </a:bodyPr>
          <a:lstStyle/>
          <a:p>
            <a:r>
              <a:rPr lang="ru-RU" dirty="0" smtClean="0"/>
              <a:t>наши </a:t>
            </a:r>
            <a:r>
              <a:rPr lang="ru-RU" dirty="0" smtClean="0"/>
              <a:t>бабушки хорошо знают это растение как средство от бородавок и мозолей. Само название как бы говорит, что если вы будете пользоваться этим растением, у вас будет «чистое тело». Эта трава обладает болеутоляющим действием и даже излечивает от чешуйчатого лишая, рака и туберкулёза кожи. Иногда чистотел рекомендуют при астме. Настой чистотела назначают при заболеваниях печени и желчного пузыря.</a:t>
            </a:r>
          </a:p>
          <a:p>
            <a:endParaRPr lang="ru-RU" dirty="0"/>
          </a:p>
        </p:txBody>
      </p:sp>
      <p:pic>
        <p:nvPicPr>
          <p:cNvPr id="3074" name="Picture 2"/>
          <p:cNvPicPr>
            <a:picLocks noChangeAspect="1" noChangeArrowheads="1"/>
          </p:cNvPicPr>
          <p:nvPr/>
        </p:nvPicPr>
        <p:blipFill>
          <a:blip r:embed="rId2" cstate="print"/>
          <a:srcRect/>
          <a:stretch>
            <a:fillRect/>
          </a:stretch>
        </p:blipFill>
        <p:spPr bwMode="auto">
          <a:xfrm>
            <a:off x="6067054" y="1412776"/>
            <a:ext cx="2808312" cy="2808312"/>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13</TotalTime>
  <Words>1049</Words>
  <Application>Microsoft Office PowerPoint</Application>
  <PresentationFormat>Экран (4:3)</PresentationFormat>
  <Paragraphs>57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Официальная</vt:lpstr>
      <vt:lpstr>Министерство образования и науки РБ Муниципальное автономное общеобразовательное учреждение «Средняя общеобразовательная школа № 48 г. Улан-Удэ» Республика Бурятия, 670024 г. Улан-Удэ, ул.Чертенкова, д.100А. </vt:lpstr>
      <vt:lpstr>Введение</vt:lpstr>
      <vt:lpstr>Актуальность проблемы:</vt:lpstr>
      <vt:lpstr>Слайд 4</vt:lpstr>
      <vt:lpstr>Слайд 5</vt:lpstr>
      <vt:lpstr>Правила сбора и сушки лекарственного сырья </vt:lpstr>
      <vt:lpstr>Лекарственные растения нашей местности </vt:lpstr>
      <vt:lpstr>Ромашка </vt:lpstr>
      <vt:lpstr>Чистотел </vt:lpstr>
      <vt:lpstr>Выводы</vt:lpstr>
      <vt:lpstr>Заключение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Министерство образования и науки РБ Муниципальное автономное общеобразовательное учреждение «Средняя общеобразовательная школа № 48 г. Улан-Удэ» Республика Бурятия, 670024 г. Улан-Удэ, ул.Чертенкова, д.100А. </dc:title>
  <dc:creator>User</dc:creator>
  <cp:lastModifiedBy>User</cp:lastModifiedBy>
  <cp:revision>3</cp:revision>
  <dcterms:created xsi:type="dcterms:W3CDTF">2021-12-14T12:59:10Z</dcterms:created>
  <dcterms:modified xsi:type="dcterms:W3CDTF">2021-12-14T13:23:09Z</dcterms:modified>
</cp:coreProperties>
</file>