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80" r:id="rId2"/>
  </p:sldMasterIdLst>
  <p:notesMasterIdLst>
    <p:notesMasterId r:id="rId17"/>
  </p:notesMasterIdLst>
  <p:sldIdLst>
    <p:sldId id="296" r:id="rId3"/>
    <p:sldId id="300" r:id="rId4"/>
    <p:sldId id="301" r:id="rId5"/>
    <p:sldId id="303" r:id="rId6"/>
    <p:sldId id="304" r:id="rId7"/>
    <p:sldId id="305" r:id="rId8"/>
    <p:sldId id="309" r:id="rId9"/>
    <p:sldId id="306" r:id="rId10"/>
    <p:sldId id="307" r:id="rId11"/>
    <p:sldId id="308" r:id="rId12"/>
    <p:sldId id="278" r:id="rId13"/>
    <p:sldId id="310" r:id="rId14"/>
    <p:sldId id="290" r:id="rId15"/>
    <p:sldId id="31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22E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D3F47-3368-4A10-B64D-9BC27F173737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BEDFFA-52E9-42EB-8581-8D4AA20B4F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620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EDFFA-52E9-42EB-8581-8D4AA20B4F4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4199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05763-FE56-4806-B10A-7539F133535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9896028"/>
      </p:ext>
    </p:extLst>
  </p:cSld>
  <p:clrMapOvr>
    <a:masterClrMapping/>
  </p:clrMapOvr>
  <p:transition spd="med"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29A964-6666-4E06-93CB-4FCF37F186B2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6286823"/>
      </p:ext>
    </p:extLst>
  </p:cSld>
  <p:clrMapOvr>
    <a:masterClrMapping/>
  </p:clrMapOvr>
  <p:transition spd="med"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7FECF0-D6B7-4B99-840F-C3072055621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4991977"/>
      </p:ext>
    </p:extLst>
  </p:cSld>
  <p:clrMapOvr>
    <a:masterClrMapping/>
  </p:clrMapOvr>
  <p:transition spd="med"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439B4-6792-4070-A510-EA1D0CC6CC6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5508062"/>
      </p:ext>
    </p:extLst>
  </p:cSld>
  <p:clrMapOvr>
    <a:masterClrMapping/>
  </p:clrMapOvr>
  <p:transition spd="med"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B7201-E9B0-496B-AB7F-96B8B4229A8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5584328"/>
      </p:ext>
    </p:extLst>
  </p:cSld>
  <p:clrMapOvr>
    <a:masterClrMapping/>
  </p:clrMapOvr>
  <p:transition spd="med"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3EBAD-8829-4636-9486-987DB1CDCF35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5623294"/>
      </p:ext>
    </p:extLst>
  </p:cSld>
  <p:clrMapOvr>
    <a:masterClrMapping/>
  </p:clrMapOvr>
  <p:transition spd="med"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464C2-C416-4C5B-BC18-3FBC117BA98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3409584"/>
      </p:ext>
    </p:extLst>
  </p:cSld>
  <p:clrMapOvr>
    <a:masterClrMapping/>
  </p:clrMapOvr>
  <p:transition spd="med"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8CEE1-331D-4DF2-A273-98828EE79ECC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80509620"/>
      </p:ext>
    </p:extLst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394A2-63DF-4429-AB48-EAD32D44A3D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5826251"/>
      </p:ext>
    </p:extLst>
  </p:cSld>
  <p:clrMapOvr>
    <a:masterClrMapping/>
  </p:clrMapOvr>
  <p:transition spd="med"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1D893-9F5C-499D-9166-7827BD1367C8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7424383"/>
      </p:ext>
    </p:extLst>
  </p:cSld>
  <p:clrMapOvr>
    <a:masterClrMapping/>
  </p:clrMapOvr>
  <p:transition spd="med"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913C9D-69C3-41EB-8045-0A3664D745A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4643883"/>
      </p:ext>
    </p:extLst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ECFF"/>
            </a:gs>
            <a:gs pos="100000">
              <a:schemeClr val="bg1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Щелчок правит 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Щелчок правит 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B82B172C-6B9C-4FF7-A17A-BC5431B42DA0}" type="slidenum">
              <a:rPr lang="ru-RU" altLang="ru-RU" smtClean="0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3849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med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39200" cy="1944216"/>
          </a:xfrm>
        </p:spPr>
        <p:txBody>
          <a:bodyPr/>
          <a:lstStyle/>
          <a:p>
            <a:r>
              <a:rPr lang="ru-RU" dirty="0" smtClean="0"/>
              <a:t>Многогранники . Куб.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Урок математики 3 класс УМК «Гармония»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51920" y="414908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endParaRPr lang="ru-RU" altLang="ru-RU" sz="3200" kern="0" dirty="0">
              <a:solidFill>
                <a:srgbClr val="000000"/>
              </a:solidFill>
              <a:latin typeface="Arial"/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ru-RU" sz="2000" b="1" dirty="0">
                <a:solidFill>
                  <a:prstClr val="black"/>
                </a:solidFill>
                <a:latin typeface="Calibri"/>
              </a:rPr>
              <a:t>Учитель начальных классов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ru-RU" sz="2000" b="1" dirty="0">
                <a:solidFill>
                  <a:prstClr val="black"/>
                </a:solidFill>
                <a:latin typeface="Calibri"/>
              </a:rPr>
              <a:t>МБОУ СОШ </a:t>
            </a:r>
            <a:r>
              <a:rPr lang="ru-RU" sz="2000" b="1" dirty="0" smtClean="0">
                <a:solidFill>
                  <a:prstClr val="black"/>
                </a:solidFill>
                <a:latin typeface="Calibri"/>
              </a:rPr>
              <a:t>№ 4 г. Светлограда</a:t>
            </a:r>
            <a:endParaRPr lang="ru-RU" sz="2000" b="1" dirty="0">
              <a:solidFill>
                <a:prstClr val="black"/>
              </a:solidFill>
              <a:latin typeface="Calibri"/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ru-RU" sz="2000" b="1" dirty="0" smtClean="0">
                <a:solidFill>
                  <a:prstClr val="black"/>
                </a:solidFill>
                <a:latin typeface="Calibri"/>
              </a:rPr>
              <a:t>Ставропольского  края</a:t>
            </a:r>
            <a:endParaRPr lang="ru-RU" sz="2000" b="1" dirty="0">
              <a:solidFill>
                <a:prstClr val="black"/>
              </a:solidFill>
              <a:latin typeface="Calibri"/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ru-RU" sz="2000" b="1" dirty="0" smtClean="0">
                <a:solidFill>
                  <a:prstClr val="black"/>
                </a:solidFill>
                <a:latin typeface="Calibri"/>
              </a:rPr>
              <a:t>Савенкова Т. А.</a:t>
            </a:r>
            <a:endParaRPr lang="ru-RU" sz="20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296658"/>
            <a:ext cx="2085975" cy="19145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60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1"/>
          <p:cNvSpPr txBox="1">
            <a:spLocks noChangeArrowheads="1"/>
          </p:cNvSpPr>
          <p:nvPr/>
        </p:nvSpPr>
        <p:spPr bwMode="auto">
          <a:xfrm>
            <a:off x="1475656" y="332656"/>
            <a:ext cx="5867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5400" b="1" dirty="0" smtClean="0">
                <a:solidFill>
                  <a:srgbClr val="FF572F"/>
                </a:solidFill>
                <a:latin typeface="Times New Roman" pitchFamily="18" charset="0"/>
                <a:cs typeface="Times New Roman" pitchFamily="18" charset="0"/>
              </a:rPr>
              <a:t>Куб</a:t>
            </a:r>
          </a:p>
        </p:txBody>
      </p:sp>
      <p:sp>
        <p:nvSpPr>
          <p:cNvPr id="9220" name="Text Box 22"/>
          <p:cNvSpPr txBox="1">
            <a:spLocks noChangeArrowheads="1"/>
          </p:cNvSpPr>
          <p:nvPr/>
        </p:nvSpPr>
        <p:spPr bwMode="auto">
          <a:xfrm>
            <a:off x="5486400" y="13716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Вершин</a:t>
            </a:r>
            <a:r>
              <a:rPr lang="ru-RU" altLang="ru-RU" sz="24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altLang="ru-RU" sz="2400" b="1" smtClean="0">
                <a:solidFill>
                  <a:srgbClr val="FF572F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9221" name="Text Box 23"/>
          <p:cNvSpPr txBox="1">
            <a:spLocks noChangeArrowheads="1"/>
          </p:cNvSpPr>
          <p:nvPr/>
        </p:nvSpPr>
        <p:spPr bwMode="auto">
          <a:xfrm>
            <a:off x="5486400" y="21336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Ребер</a:t>
            </a:r>
            <a:r>
              <a:rPr lang="ru-RU" altLang="ru-RU" sz="24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altLang="ru-RU" sz="2400" b="1" smtClean="0">
                <a:solidFill>
                  <a:srgbClr val="FF572F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9222" name="Text Box 24"/>
          <p:cNvSpPr txBox="1">
            <a:spLocks noChangeArrowheads="1"/>
          </p:cNvSpPr>
          <p:nvPr/>
        </p:nvSpPr>
        <p:spPr bwMode="auto">
          <a:xfrm>
            <a:off x="5257800" y="29718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Граней</a:t>
            </a:r>
            <a:r>
              <a:rPr lang="ru-RU" altLang="ru-RU" sz="24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altLang="ru-RU" sz="2400" b="1" smtClean="0">
                <a:solidFill>
                  <a:srgbClr val="FF572F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948264" y="1412776"/>
            <a:ext cx="371128" cy="34013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132856"/>
            <a:ext cx="384175" cy="351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661" y="2996953"/>
            <a:ext cx="384175" cy="328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Владимир\Desktop\Cub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2060848"/>
            <a:ext cx="4133850" cy="3895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149929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58" y="3496206"/>
            <a:ext cx="2671117" cy="271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23937"/>
            <a:ext cx="2527162" cy="2572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63688" y="332656"/>
            <a:ext cx="6984105" cy="65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latin typeface="Calibri"/>
                <a:ea typeface="Calibri"/>
                <a:cs typeface="Times New Roman"/>
              </a:rPr>
              <a:t>Работа с учебником с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. 72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1484785"/>
            <a:ext cx="4248472" cy="1070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1группа 1,3,4, 7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2группа: 2,5,6</a:t>
            </a:r>
            <a:endParaRPr lang="ru-RU" sz="2400" b="1" dirty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4317393"/>
            <a:ext cx="4293401" cy="1070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1группа: 1,4,5,7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2группа:2,3,6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83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692150"/>
            <a:ext cx="828092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400" b="1" dirty="0" smtClean="0">
                <a:solidFill>
                  <a:srgbClr val="000392"/>
                </a:solidFill>
              </a:rPr>
              <a:t>Развёртки куба</a:t>
            </a: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0" y="2300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8436" name="Picture 5" descr="Картинка 1"/>
          <p:cNvPicPr>
            <a:picLocks noChangeAspect="1" noChangeArrowheads="1"/>
          </p:cNvPicPr>
          <p:nvPr/>
        </p:nvPicPr>
        <p:blipFill>
          <a:blip r:embed="rId2" cstate="print"/>
          <a:srcRect b="3590"/>
          <a:stretch>
            <a:fillRect/>
          </a:stretch>
        </p:blipFill>
        <p:spPr bwMode="auto">
          <a:xfrm>
            <a:off x="395288" y="2133600"/>
            <a:ext cx="8316912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Картинка 1"/>
          <p:cNvPicPr>
            <a:picLocks noChangeAspect="1" noChangeArrowheads="1"/>
          </p:cNvPicPr>
          <p:nvPr/>
        </p:nvPicPr>
        <p:blipFill>
          <a:blip r:embed="rId2" cstate="print"/>
          <a:srcRect b="3590"/>
          <a:stretch>
            <a:fillRect/>
          </a:stretch>
        </p:blipFill>
        <p:spPr bwMode="auto">
          <a:xfrm>
            <a:off x="395536" y="2132856"/>
            <a:ext cx="8316912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altLang="ru-RU" sz="2400" b="1" smtClean="0">
                <a:solidFill>
                  <a:srgbClr val="0033CC"/>
                </a:solidFill>
                <a:latin typeface="Times New Roman" pitchFamily="18" charset="0"/>
              </a:rPr>
              <a:t>Задание 249. Представь, что модель многогранника сделали из проволоки.</a:t>
            </a:r>
          </a:p>
        </p:txBody>
      </p:sp>
      <p:sp>
        <p:nvSpPr>
          <p:cNvPr id="1126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endParaRPr lang="ru-RU" altLang="ru-RU" sz="2400" b="1" smtClean="0">
              <a:solidFill>
                <a:srgbClr val="0033CC"/>
              </a:solidFill>
              <a:latin typeface="Times New Roman" pitchFamily="18" charset="0"/>
            </a:endParaRPr>
          </a:p>
          <a:p>
            <a:pPr>
              <a:buFont typeface="Arial" pitchFamily="34" charset="0"/>
              <a:buNone/>
            </a:pPr>
            <a:endParaRPr lang="ru-RU" altLang="ru-RU" sz="2400" b="1" smtClean="0">
              <a:solidFill>
                <a:srgbClr val="0033CC"/>
              </a:solidFill>
              <a:latin typeface="Times New Roman" pitchFamily="18" charset="0"/>
            </a:endParaRPr>
          </a:p>
          <a:p>
            <a:pPr>
              <a:buFont typeface="Arial" pitchFamily="34" charset="0"/>
              <a:buNone/>
            </a:pPr>
            <a:endParaRPr lang="ru-RU" altLang="ru-RU" sz="2400" b="1" smtClean="0">
              <a:solidFill>
                <a:srgbClr val="0033CC"/>
              </a:solidFill>
              <a:latin typeface="Times New Roman" pitchFamily="18" charset="0"/>
            </a:endParaRPr>
          </a:p>
          <a:p>
            <a:pPr>
              <a:buFont typeface="Arial" pitchFamily="34" charset="0"/>
              <a:buNone/>
            </a:pPr>
            <a:endParaRPr lang="ru-RU" altLang="ru-RU" sz="2400" b="1" smtClean="0">
              <a:solidFill>
                <a:srgbClr val="0033CC"/>
              </a:solidFill>
              <a:latin typeface="Times New Roman" pitchFamily="18" charset="0"/>
            </a:endParaRPr>
          </a:p>
          <a:p>
            <a:pPr>
              <a:buFont typeface="Arial" pitchFamily="34" charset="0"/>
              <a:buNone/>
            </a:pPr>
            <a:endParaRPr lang="ru-RU" altLang="ru-RU" sz="2400" b="1" smtClean="0">
              <a:solidFill>
                <a:srgbClr val="0033CC"/>
              </a:solidFill>
              <a:latin typeface="Times New Roman" pitchFamily="18" charset="0"/>
            </a:endParaRPr>
          </a:p>
          <a:p>
            <a:pPr>
              <a:buFont typeface="Arial" pitchFamily="34" charset="0"/>
              <a:buNone/>
            </a:pPr>
            <a:endParaRPr lang="ru-RU" altLang="ru-RU" sz="2400" b="1" smtClean="0">
              <a:solidFill>
                <a:srgbClr val="0033CC"/>
              </a:solidFill>
              <a:latin typeface="Times New Roman" pitchFamily="18" charset="0"/>
            </a:endParaRPr>
          </a:p>
          <a:p>
            <a:pPr>
              <a:buFont typeface="Arial" pitchFamily="34" charset="0"/>
              <a:buNone/>
            </a:pPr>
            <a:endParaRPr lang="ru-RU" altLang="ru-RU" sz="2400" b="1" smtClean="0">
              <a:solidFill>
                <a:srgbClr val="0033CC"/>
              </a:solidFill>
              <a:latin typeface="Times New Roman" pitchFamily="18" charset="0"/>
            </a:endParaRPr>
          </a:p>
          <a:p>
            <a:pPr>
              <a:buFont typeface="Arial" pitchFamily="34" charset="0"/>
              <a:buNone/>
            </a:pPr>
            <a:r>
              <a:rPr lang="ru-RU" altLang="ru-RU" sz="2400" b="1" smtClean="0">
                <a:solidFill>
                  <a:srgbClr val="0033CC"/>
                </a:solidFill>
                <a:latin typeface="Times New Roman" pitchFamily="18" charset="0"/>
              </a:rPr>
              <a:t>Пользуясь рисунком, запиши число </a:t>
            </a:r>
          </a:p>
          <a:p>
            <a:pPr>
              <a:buFont typeface="Arial" pitchFamily="34" charset="0"/>
              <a:buNone/>
            </a:pPr>
            <a:r>
              <a:rPr lang="ru-RU" altLang="ru-RU" sz="2400" b="1" smtClean="0">
                <a:solidFill>
                  <a:srgbClr val="0033CC"/>
                </a:solidFill>
                <a:latin typeface="Times New Roman" pitchFamily="18" charset="0"/>
              </a:rPr>
              <a:t>граней _____, рёбер ____ и вершин _____ многогранника.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916113"/>
            <a:ext cx="6840538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38043484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43608" y="669757"/>
            <a:ext cx="6552728" cy="31700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Я сегодня научился   …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Мне было интересно   …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Мне было трудно  …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Мне понравилось…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  <p:pic>
        <p:nvPicPr>
          <p:cNvPr id="3" name="Picture 3" descr="C:\Users\Владимир\Desktop\003.jpg"/>
          <p:cNvPicPr>
            <a:picLocks noChangeAspect="1" noChangeArrowheads="1"/>
          </p:cNvPicPr>
          <p:nvPr/>
        </p:nvPicPr>
        <p:blipFill>
          <a:blip r:embed="rId2" cstate="print"/>
          <a:srcRect l="12373" t="24746" r="19576" b="17514"/>
          <a:stretch>
            <a:fillRect/>
          </a:stretch>
        </p:blipFill>
        <p:spPr bwMode="auto">
          <a:xfrm>
            <a:off x="1691680" y="3356992"/>
            <a:ext cx="5400600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konspiekt_po_matiematikie_strana_gieomietriia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8015"/>
            <a:ext cx="8640960" cy="649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имир\Desktop\197111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7344816" cy="64448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роцесс 1"/>
          <p:cNvSpPr/>
          <p:nvPr/>
        </p:nvSpPr>
        <p:spPr>
          <a:xfrm>
            <a:off x="755576" y="2564904"/>
            <a:ext cx="1584176" cy="1440160"/>
          </a:xfrm>
          <a:prstGeom prst="flowChartProces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203848" y="548680"/>
            <a:ext cx="1944216" cy="1872208"/>
          </a:xfrm>
          <a:prstGeom prst="triangl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5508104" y="2852936"/>
            <a:ext cx="3168352" cy="1224136"/>
          </a:xfrm>
          <a:prstGeom prst="flowChartProcess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915816" y="4077072"/>
            <a:ext cx="1800200" cy="1800200"/>
          </a:xfrm>
          <a:prstGeom prst="ellipse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годы годжи высказывания о геометрии Худеем вместе!"/>
          <p:cNvPicPr/>
          <p:nvPr/>
        </p:nvPicPr>
        <p:blipFill>
          <a:blip r:embed="rId2" cstate="print"/>
          <a:srcRect l="-1178" t="1231" r="-16470" b="-3497"/>
          <a:stretch>
            <a:fillRect/>
          </a:stretch>
        </p:blipFill>
        <p:spPr bwMode="auto">
          <a:xfrm>
            <a:off x="755576" y="692696"/>
            <a:ext cx="806489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годы годжи высказывания о геометрии Худеем вместе!"/>
          <p:cNvPicPr/>
          <p:nvPr/>
        </p:nvPicPr>
        <p:blipFill>
          <a:blip r:embed="rId2" cstate="print"/>
          <a:srcRect l="63949" t="37477" r="-714" b="27571"/>
          <a:stretch>
            <a:fillRect/>
          </a:stretch>
        </p:blipFill>
        <p:spPr bwMode="auto">
          <a:xfrm>
            <a:off x="539552" y="620688"/>
            <a:ext cx="280831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Ягоды годжи высказывания о геометрии Худеем вместе!"/>
          <p:cNvPicPr/>
          <p:nvPr/>
        </p:nvPicPr>
        <p:blipFill>
          <a:blip r:embed="rId3" cstate="print"/>
          <a:srcRect l="45665" t="74564" r="15292" b="2066"/>
          <a:stretch>
            <a:fillRect/>
          </a:stretch>
        </p:blipFill>
        <p:spPr bwMode="auto">
          <a:xfrm>
            <a:off x="3275856" y="3356992"/>
            <a:ext cx="254124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Ягоды годжи высказывания о геометрии Худеем вместе!"/>
          <p:cNvPicPr/>
          <p:nvPr/>
        </p:nvPicPr>
        <p:blipFill>
          <a:blip r:embed="rId3" cstate="print"/>
          <a:srcRect l="34117" t="32941" r="34274" b="29887"/>
          <a:stretch>
            <a:fillRect/>
          </a:stretch>
        </p:blipFill>
        <p:spPr bwMode="auto">
          <a:xfrm>
            <a:off x="6156176" y="620688"/>
            <a:ext cx="216291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процесс 5"/>
          <p:cNvSpPr/>
          <p:nvPr/>
        </p:nvSpPr>
        <p:spPr>
          <a:xfrm>
            <a:off x="2627784" y="3356992"/>
            <a:ext cx="792088" cy="1368152"/>
          </a:xfrm>
          <a:prstGeom prst="flowChartProcess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132856"/>
            <a:ext cx="8568952" cy="120032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4">
                    <a:lumMod val="75000"/>
                  </a:schemeClr>
                </a:solidFill>
              </a:rPr>
              <a:t>Многогранник.</a:t>
            </a:r>
            <a:endParaRPr lang="ru-RU" sz="7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184" y="332657"/>
            <a:ext cx="1724621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6672"/>
            <a:ext cx="2016224" cy="1684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48680"/>
            <a:ext cx="2160240" cy="1497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Владимир\Desktop\slide-9.jpg"/>
          <p:cNvPicPr>
            <a:picLocks noChangeAspect="1" noChangeArrowheads="1"/>
          </p:cNvPicPr>
          <p:nvPr/>
        </p:nvPicPr>
        <p:blipFill>
          <a:blip r:embed="rId5" cstate="print"/>
          <a:srcRect l="6921" t="33837" r="65394" b="30787"/>
          <a:stretch>
            <a:fillRect/>
          </a:stretch>
        </p:blipFill>
        <p:spPr bwMode="auto">
          <a:xfrm>
            <a:off x="539552" y="548680"/>
            <a:ext cx="1728192" cy="1656184"/>
          </a:xfrm>
          <a:prstGeom prst="rect">
            <a:avLst/>
          </a:prstGeom>
          <a:noFill/>
        </p:spPr>
      </p:pic>
      <p:pic>
        <p:nvPicPr>
          <p:cNvPr id="4099" name="Picture 3" descr="C:\Users\Владимир\Desktop\003.jpg"/>
          <p:cNvPicPr>
            <a:picLocks noChangeAspect="1" noChangeArrowheads="1"/>
          </p:cNvPicPr>
          <p:nvPr/>
        </p:nvPicPr>
        <p:blipFill>
          <a:blip r:embed="rId6" cstate="print"/>
          <a:srcRect l="12373" t="24746" r="19576" b="17514"/>
          <a:stretch>
            <a:fillRect/>
          </a:stretch>
        </p:blipFill>
        <p:spPr bwMode="auto">
          <a:xfrm>
            <a:off x="1763688" y="3356992"/>
            <a:ext cx="5400600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03599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2057400" y="1447800"/>
            <a:ext cx="4267200" cy="4191000"/>
          </a:xfrm>
          <a:prstGeom prst="cube">
            <a:avLst>
              <a:gd name="adj" fmla="val 25000"/>
            </a:avLst>
          </a:prstGeom>
          <a:gradFill rotWithShape="1">
            <a:gsLst>
              <a:gs pos="0">
                <a:srgbClr val="B82E4F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28575">
            <a:solidFill>
              <a:srgbClr val="8449F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prstClr val="black"/>
              </a:solidFill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447800" y="228600"/>
            <a:ext cx="5867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5400" b="1" smtClean="0">
                <a:solidFill>
                  <a:srgbClr val="FF572F"/>
                </a:solidFill>
                <a:latin typeface="Times New Roman" pitchFamily="18" charset="0"/>
                <a:cs typeface="Times New Roman" pitchFamily="18" charset="0"/>
              </a:rPr>
              <a:t>Куб</a:t>
            </a:r>
          </a:p>
        </p:txBody>
      </p:sp>
    </p:spTree>
    <p:extLst>
      <p:ext uri="{BB962C8B-B14F-4D97-AF65-F5344CB8AC3E}">
        <p14:creationId xmlns="" xmlns:p14="http://schemas.microsoft.com/office/powerpoint/2010/main" val="403460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70"/>
          <a:stretch>
            <a:fillRect/>
          </a:stretch>
        </p:blipFill>
        <p:spPr bwMode="auto">
          <a:xfrm>
            <a:off x="323528" y="1544784"/>
            <a:ext cx="3496307" cy="3192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234" y="1798289"/>
            <a:ext cx="2680210" cy="268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47864" y="934230"/>
            <a:ext cx="216024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3200" dirty="0" smtClean="0"/>
              <a:t>Вершина</a:t>
            </a:r>
          </a:p>
          <a:p>
            <a:pPr algn="ctr"/>
            <a:r>
              <a:rPr lang="ru-RU" sz="3200" dirty="0" smtClean="0"/>
              <a:t>Грань</a:t>
            </a:r>
            <a:endParaRPr lang="ru-RU" sz="3200" dirty="0"/>
          </a:p>
          <a:p>
            <a:pPr algn="ctr"/>
            <a:r>
              <a:rPr lang="ru-RU" sz="3200" dirty="0" smtClean="0"/>
              <a:t>Ребро</a:t>
            </a:r>
            <a:endParaRPr lang="ru-RU" sz="3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691680" y="1544784"/>
            <a:ext cx="1872208" cy="37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220072" y="1544784"/>
            <a:ext cx="1368152" cy="2535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860032" y="1916832"/>
            <a:ext cx="1584176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195736" y="1916832"/>
            <a:ext cx="1728192" cy="12243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860032" y="2600908"/>
            <a:ext cx="1097202" cy="10441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3059832" y="2600908"/>
            <a:ext cx="864096" cy="10441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4140963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673</TotalTime>
  <Words>95</Words>
  <Application>Microsoft Office PowerPoint</Application>
  <PresentationFormat>Экран (4:3)</PresentationFormat>
  <Paragraphs>38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Аспект</vt:lpstr>
      <vt:lpstr>1_Оформление по умолчанию</vt:lpstr>
      <vt:lpstr>Многогранники . Куб.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Развёртки куба</vt:lpstr>
      <vt:lpstr>Задание 249. Представь, что модель многогранника сделали из проволоки.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ЯНОЧКА</dc:creator>
  <cp:lastModifiedBy>Владимир</cp:lastModifiedBy>
  <cp:revision>49</cp:revision>
  <dcterms:created xsi:type="dcterms:W3CDTF">2014-03-13T10:59:00Z</dcterms:created>
  <dcterms:modified xsi:type="dcterms:W3CDTF">2017-12-17T16:24:02Z</dcterms:modified>
</cp:coreProperties>
</file>