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7" r:id="rId18"/>
    <p:sldId id="294" r:id="rId19"/>
    <p:sldId id="283" r:id="rId20"/>
    <p:sldId id="286" r:id="rId21"/>
    <p:sldId id="290" r:id="rId22"/>
    <p:sldId id="289" r:id="rId23"/>
    <p:sldId id="282" r:id="rId2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34587" autoAdjust="0"/>
    <p:restoredTop sz="90373" autoAdjust="0"/>
  </p:normalViewPr>
  <p:slideViewPr>
    <p:cSldViewPr>
      <p:cViewPr varScale="1">
        <p:scale>
          <a:sx n="68" d="100"/>
          <a:sy n="68" d="100"/>
        </p:scale>
        <p:origin x="888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34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28.34025" units="1/cm"/>
          <inkml:channelProperty channel="Y" name="resolution" value="28.33948" units="1/cm"/>
          <inkml:channelProperty channel="T" name="resolution" value="1" units="1/dev"/>
        </inkml:channelProperties>
      </inkml:inkSource>
      <inkml:timestamp xml:id="ts0" timeString="2020-11-24T23:03:09.99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521 10195 0</inkml:trace>
  <inkml:trace contextRef="#ctx0" brushRef="#br0" timeOffset="716.0409">521 10195 0</inkml:trace>
  <inkml:trace contextRef="#ctx0" brushRef="#br0" timeOffset="1422.0811">521 10195 0</inkml:trace>
  <inkml:trace contextRef="#ctx0" brushRef="#br0" timeOffset="2557.1461">2481 11187 0</inkml:trace>
  <inkml:trace contextRef="#ctx0" brushRef="#br0" timeOffset="4408.2521">4713 6449 0,'0'0'63,"0"25"30</inkml:trace>
  <inkml:trace contextRef="#ctx0" brushRef="#br0" timeOffset="8040.4599">4044 1389 0</inkml:trace>
  <inkml:trace contextRef="#ctx0" brushRef="#br0" timeOffset="10917.6244">4564 1265 0</inkml:trace>
  <inkml:trace contextRef="#ctx0" brushRef="#br0" timeOffset="15384.8798">6028 1836 0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28.34025" units="1/cm"/>
          <inkml:channelProperty channel="Y" name="resolution" value="28.33948" units="1/cm"/>
          <inkml:channelProperty channel="T" name="resolution" value="1" units="1/dev"/>
        </inkml:channelProperties>
      </inkml:inkSource>
      <inkml:timestamp xml:id="ts0" timeString="2020-11-24T23:03:28.99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6970 2034 0</inkml:trace>
  <inkml:trace contextRef="#ctx0" brushRef="#br0" timeOffset="2926.1674">7764 2480 0</inkml:trace>
  <inkml:trace contextRef="#ctx0" brushRef="#br0" timeOffset="5708.3265">7888 2555 0</inkml:trace>
  <inkml:trace contextRef="#ctx0" brushRef="#br0" timeOffset="6317.3614">7888 2555 0</inkml:trace>
  <inkml:trace contextRef="#ctx0" brushRef="#br0" timeOffset="9865.5643">8856 2629 0</inkml:trace>
  <inkml:trace contextRef="#ctx0" brushRef="#br0" timeOffset="10605.6065">8856 2629 0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28.34025" units="1/cm"/>
          <inkml:channelProperty channel="Y" name="resolution" value="28.33948" units="1/cm"/>
          <inkml:channelProperty channel="T" name="resolution" value="1" units="1/dev"/>
        </inkml:channelProperties>
      </inkml:inkSource>
      <inkml:timestamp xml:id="ts0" timeString="2020-11-24T23:03:45.86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11807 4738 0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28.34025" units="1/cm"/>
          <inkml:channelProperty channel="Y" name="resolution" value="28.33948" units="1/cm"/>
          <inkml:channelProperty channel="T" name="resolution" value="1" units="1/dev"/>
        </inkml:channelProperties>
      </inkml:inkSource>
      <inkml:timestamp xml:id="ts0" timeString="2020-11-24T23:03:49.29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12229 5011 0</inkml:trace>
  <inkml:trace contextRef="#ctx0" brushRef="#br0" timeOffset="1122.064">12229 5011 0</inkml:trace>
  <inkml:trace contextRef="#ctx0" brushRef="#br0" timeOffset="4443.2541">12824 5283 0,'0'0'31,"0"0"-31</inkml:trace>
  <inkml:trace contextRef="#ctx0" brushRef="#br0" timeOffset="5255.3006">12824 5283 0</inkml:trace>
  <inkml:trace contextRef="#ctx0" brushRef="#br0" timeOffset="5852.3346">12824 5283 0</inkml:trace>
  <inkml:trace contextRef="#ctx0" brushRef="#br0" timeOffset="7943.4543">13618 6102 0</inkml:trace>
  <inkml:trace contextRef="#ctx0" brushRef="#br0" timeOffset="9448.5404">10815 8483 0</inkml:trace>
  <inkml:trace contextRef="#ctx0" brushRef="#br0" timeOffset="10106.578">10815 8483 0</inkml:trace>
  <inkml:trace contextRef="#ctx0" brushRef="#br0" timeOffset="10737.6142">10815 8483 0</inkml:trace>
  <inkml:trace contextRef="#ctx0" brushRef="#br0" timeOffset="14584.8342">11708 8682 0</inkml:trace>
  <inkml:trace contextRef="#ctx0" brushRef="#br0" timeOffset="15228.871">11708 8682 0</inkml:trace>
  <inkml:trace contextRef="#ctx0" brushRef="#br0" timeOffset="18216.0419">12179 8930 0</inkml:trace>
  <inkml:trace contextRef="#ctx0" brushRef="#br0" timeOffset="18969.085">12303 8930 0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28.34025" units="1/cm"/>
          <inkml:channelProperty channel="Y" name="resolution" value="28.33948" units="1/cm"/>
          <inkml:channelProperty channel="T" name="resolution" value="1" units="1/dev"/>
        </inkml:channelProperties>
      </inkml:inkSource>
      <inkml:timestamp xml:id="ts0" timeString="2020-11-24T23:04:11.66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12824 9203 0</inkml:trace>
  <inkml:trace contextRef="#ctx0" brushRef="#br0" timeOffset="693.0395">12824 9203 0</inkml:trace>
  <inkml:trace contextRef="#ctx0" brushRef="#br0" timeOffset="1671.0955">12824 9203 0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1C26A4-61E3-4E52-98EB-B81DE2A8B7B7}" type="datetimeFigureOut">
              <a:rPr lang="ru-RU" smtClean="0"/>
              <a:t>ср 13.04.22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3C169F-35BA-42BB-AA28-A98DBE9CA7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40665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3C169F-35BA-42BB-AA28-A98DBE9CA70D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38240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3C169F-35BA-42BB-AA28-A98DBE9CA70D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04535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4/13/2022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4/13/2022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4/13/2022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4/13/2022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4/13/2022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4/13/2022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4/13/2022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4/13/2022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4/13/2022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4/13/2022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4/13/2022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7EAF463A-BC7C-46EE-9F1E-7F377CCA4891}" type="datetimeFigureOut">
              <a:rPr lang="en-US" smtClean="0"/>
              <a:pPr/>
              <a:t>4/13/2022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media" Target="../media/media2.mp3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png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mp3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ustomXml" Target="../ink/ink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0"/>
            <a:ext cx="7924800" cy="2590799"/>
          </a:xfrm>
        </p:spPr>
        <p:txBody>
          <a:bodyPr/>
          <a:lstStyle/>
          <a:p>
            <a:r>
              <a:rPr lang="ru-RU" sz="4800" b="1" i="1" dirty="0" smtClean="0">
                <a:solidFill>
                  <a:srgbClr val="7030A0"/>
                </a:solidFill>
                <a:latin typeface="Monotype Corsiva" pitchFamily="66" charset="0"/>
              </a:rPr>
              <a:t>Презентация для мастер класса педагогов на тему:</a:t>
            </a:r>
            <a:r>
              <a:rPr lang="ru-RU" sz="4000" b="1" i="1" dirty="0" smtClean="0">
                <a:solidFill>
                  <a:srgbClr val="7030A0"/>
                </a:solidFill>
                <a:latin typeface="Monotype Corsiva" pitchFamily="66" charset="0"/>
              </a:rPr>
              <a:t/>
            </a:r>
            <a:br>
              <a:rPr lang="ru-RU" sz="4000" b="1" i="1" dirty="0" smtClean="0">
                <a:solidFill>
                  <a:srgbClr val="7030A0"/>
                </a:solidFill>
                <a:latin typeface="Monotype Corsiva" pitchFamily="66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ЧУДЕСА НЕТРАДИЦИОННЫХ</a:t>
            </a:r>
            <a:b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ТЕХНИК  РИСОВАНИЯ» 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80965" y="2590799"/>
            <a:ext cx="4114800" cy="2590801"/>
          </a:xfrm>
        </p:spPr>
        <p:txBody>
          <a:bodyPr/>
          <a:lstStyle/>
          <a:p>
            <a:pPr algn="r">
              <a:lnSpc>
                <a:spcPct val="50000"/>
              </a:lnSpc>
            </a:pPr>
            <a:r>
              <a:rPr lang="ru-RU" sz="2000" b="1" dirty="0" smtClean="0">
                <a:solidFill>
                  <a:srgbClr val="7030A0"/>
                </a:solidFill>
                <a:latin typeface="Monotype Corsiva" pitchFamily="66" charset="0"/>
              </a:rPr>
              <a:t>МБДОУ детский сад №25 </a:t>
            </a:r>
          </a:p>
          <a:p>
            <a:pPr algn="r">
              <a:lnSpc>
                <a:spcPct val="50000"/>
              </a:lnSpc>
            </a:pPr>
            <a:r>
              <a:rPr lang="ru-RU" sz="2000" b="1" dirty="0" err="1" smtClean="0">
                <a:solidFill>
                  <a:srgbClr val="7030A0"/>
                </a:solidFill>
                <a:latin typeface="Monotype Corsiva" pitchFamily="66" charset="0"/>
              </a:rPr>
              <a:t>Ждановская</a:t>
            </a:r>
            <a:r>
              <a:rPr lang="ru-RU" sz="2000" b="1" dirty="0" smtClean="0">
                <a:solidFill>
                  <a:srgbClr val="7030A0"/>
                </a:solidFill>
                <a:latin typeface="Monotype Corsiva" pitchFamily="66" charset="0"/>
              </a:rPr>
              <a:t> Оксана Игоревна </a:t>
            </a:r>
          </a:p>
          <a:p>
            <a:pPr algn="r">
              <a:lnSpc>
                <a:spcPct val="50000"/>
              </a:lnSpc>
            </a:pPr>
            <a:endParaRPr lang="ru-RU" sz="2000" b="1" dirty="0" smtClean="0">
              <a:solidFill>
                <a:srgbClr val="7030A0"/>
              </a:solidFill>
              <a:latin typeface="Monotype Corsiva" pitchFamily="66" charset="0"/>
            </a:endParaRPr>
          </a:p>
        </p:txBody>
      </p:sp>
      <p:pic>
        <p:nvPicPr>
          <p:cNvPr id="4" name="Звук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382000" y="6096000"/>
            <a:ext cx="609600" cy="609600"/>
          </a:xfrm>
          <a:prstGeom prst="rect">
            <a:avLst/>
          </a:prstGeom>
        </p:spPr>
      </p:pic>
      <p:pic>
        <p:nvPicPr>
          <p:cNvPr id="7" name="Музыка из кинофильма ''Усатый нянь'' — Тема Кеши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-609600" y="6553200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20443">
        <p15:prstTrans prst="pageCurlDouble"/>
      </p:transition>
    </mc:Choice>
    <mc:Fallback xmlns="">
      <p:transition spd="slow" advTm="2044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8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2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audio>
              <p:cMediaNode vol="80000" numSld="999" showWhenStopped="0">
                <p:cTn id="30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2" grpId="0"/>
      <p:bldP spid="3" grpId="0" uiExpan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7886700" cy="1905000"/>
          </a:xfrm>
        </p:spPr>
        <p:txBody>
          <a:bodyPr/>
          <a:lstStyle/>
          <a:p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Граттаж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smtClean="0">
                <a:solidFill>
                  <a:srgbClr val="C00000"/>
                </a:solidFill>
              </a:rPr>
              <a:t> — способ выполнения рисунка путём процарапывания пером или острым инструментом бумаги или картона, залитых тушью. Другое название техники — воскография.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" name="Рукописный ввод 2"/>
              <p14:cNvContentPartPr/>
              <p14:nvPr/>
            </p14:nvContentPartPr>
            <p14:xfrm>
              <a:off x="3893400" y="1803960"/>
              <a:ext cx="1009440" cy="1411200"/>
            </p14:xfrm>
          </p:contentPart>
        </mc:Choice>
        <mc:Fallback xmlns="">
          <p:pic>
            <p:nvPicPr>
              <p:cNvPr id="3" name="Рукописный ввод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884040" y="1794600"/>
                <a:ext cx="1028160" cy="1429920"/>
              </a:xfrm>
              <a:prstGeom prst="rect">
                <a:avLst/>
              </a:prstGeom>
            </p:spPr>
          </p:pic>
        </mc:Fallback>
      </mc:AlternateContent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5912">
        <p15:prstTrans prst="pageCurlDouble"/>
      </p:transition>
    </mc:Choice>
    <mc:Fallback xmlns="">
      <p:transition spd="slow" advTm="591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533400"/>
            <a:ext cx="7886700" cy="2362200"/>
          </a:xfrm>
        </p:spPr>
        <p:txBody>
          <a:bodyPr/>
          <a:lstStyle/>
          <a:p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Кляксография</a:t>
            </a:r>
            <a:r>
              <a:rPr lang="ru-RU" sz="2400" dirty="0" smtClean="0"/>
              <a:t> </a:t>
            </a:r>
            <a:r>
              <a:rPr lang="ru-RU" sz="2400" dirty="0" smtClean="0">
                <a:solidFill>
                  <a:srgbClr val="C00000"/>
                </a:solidFill>
              </a:rPr>
              <a:t>- это разновидность графической техники, основанная на преобразовании пятен-клякс в нужные реальные или фантастические образы. </a:t>
            </a:r>
            <a:br>
              <a:rPr lang="ru-RU" sz="2400" dirty="0" smtClean="0">
                <a:solidFill>
                  <a:srgbClr val="C00000"/>
                </a:solidFill>
              </a:rPr>
            </a:br>
            <a:r>
              <a:rPr lang="ru-RU" sz="2400" dirty="0" smtClean="0">
                <a:solidFill>
                  <a:srgbClr val="C00000"/>
                </a:solidFill>
              </a:rPr>
              <a:t>Рисунок в этой технике исполняется: тушью, чернилами, акварелью, гуашью.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7171" name="Picture 3" descr="G:\картинки\228759392.342340873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819400"/>
            <a:ext cx="4038600" cy="2819400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Рукописный ввод 2"/>
              <p14:cNvContentPartPr/>
              <p14:nvPr/>
            </p14:nvContentPartPr>
            <p14:xfrm>
              <a:off x="4616640" y="3313080"/>
              <a:ext cx="360" cy="360"/>
            </p14:xfrm>
          </p:contentPart>
        </mc:Choice>
        <mc:Fallback xmlns="">
          <p:pic>
            <p:nvPicPr>
              <p:cNvPr id="3" name="Рукописный ввод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607280" y="3303720"/>
                <a:ext cx="19080" cy="19080"/>
              </a:xfrm>
              <a:prstGeom prst="rect">
                <a:avLst/>
              </a:prstGeom>
            </p:spPr>
          </p:pic>
        </mc:Fallback>
      </mc:AlternateContent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Tm="5585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28600"/>
            <a:ext cx="7886700" cy="2438400"/>
          </a:xfrm>
        </p:spPr>
        <p:txBody>
          <a:bodyPr/>
          <a:lstStyle/>
          <a:p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Пальчиковая живопись</a:t>
            </a:r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C00000"/>
                </a:solidFill>
              </a:rPr>
              <a:t>способствует раннему развитию творческих способностей.Не важно что он нарисовал и как он нарисовал, важно то с каким удовольствием он это делает. 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824" y="2024588"/>
            <a:ext cx="2743200" cy="3995212"/>
          </a:xfrm>
          <a:prstGeom prst="rect">
            <a:avLst/>
          </a:prstGeom>
        </p:spPr>
      </p:pic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5539">
        <p15:prstTrans prst="pageCurlDouble"/>
      </p:transition>
    </mc:Choice>
    <mc:Fallback xmlns="">
      <p:transition spd="slow" advTm="553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609600"/>
            <a:ext cx="7886700" cy="1752600"/>
          </a:xfrm>
        </p:spPr>
        <p:txBody>
          <a:bodyPr/>
          <a:lstStyle/>
          <a:p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Монотипия</a:t>
            </a:r>
            <a:r>
              <a:rPr lang="ru-RU" sz="2400" dirty="0" smtClean="0"/>
              <a:t> </a:t>
            </a:r>
            <a:r>
              <a:rPr lang="ru-RU" sz="2400" dirty="0" smtClean="0">
                <a:solidFill>
                  <a:srgbClr val="C00000"/>
                </a:solidFill>
              </a:rPr>
              <a:t>- это графическая техника. Рисунок наносится сначала на ровную и гладкую поверхность, а потом он отпечатывается на другую поверхность.</a:t>
            </a:r>
            <a:br>
              <a:rPr lang="ru-RU" sz="2400" dirty="0" smtClean="0">
                <a:solidFill>
                  <a:srgbClr val="C00000"/>
                </a:solidFill>
              </a:rPr>
            </a:b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337582"/>
            <a:ext cx="3263503" cy="4351338"/>
          </a:xfrm>
        </p:spPr>
      </p:pic>
    </p:spTree>
  </p:cSld>
  <p:clrMapOvr>
    <a:masterClrMapping/>
  </p:clrMapOvr>
  <p:transition advTm="5398"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838200"/>
            <a:ext cx="7886700" cy="990600"/>
          </a:xfrm>
        </p:spPr>
        <p:txBody>
          <a:bodyPr/>
          <a:lstStyle/>
          <a:p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Оттиск печатками из овощей и фруктов-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ребёнок прижимает печатку к штемпельной подушечке с краской и наносит оттиск на бумагу. Для получения другого цвета меняется </a:t>
            </a:r>
            <a:r>
              <a:rPr lang="ru-RU" sz="28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меняется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8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мисочка,и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печатка.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5273">
        <p15:prstTrans prst="pageCurlDouble"/>
      </p:transition>
    </mc:Choice>
    <mc:Fallback xmlns="">
      <p:transition spd="slow" advTm="5273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914400"/>
            <a:ext cx="7886700" cy="1447800"/>
          </a:xfrm>
        </p:spPr>
        <p:txBody>
          <a:bodyPr/>
          <a:lstStyle/>
          <a:p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Фроттаж</a:t>
            </a:r>
            <a:r>
              <a:rPr lang="ru-RU" sz="2400" dirty="0" smtClean="0"/>
              <a:t> </a:t>
            </a:r>
            <a:r>
              <a:rPr lang="ru-RU" sz="2400" dirty="0" smtClean="0">
                <a:solidFill>
                  <a:srgbClr val="C00000"/>
                </a:solidFill>
              </a:rPr>
              <a:t>- техника перевода на бумагу текстуры материала или слабо выраженного рельефа приемом натирающих движений не заточенного карандаша.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2051" name="Picture 3" descr="G:\картинки\P1050514-e137774856657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2438400"/>
            <a:ext cx="4038600" cy="2971800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5273">
        <p15:prstTrans prst="pageCurlDouble"/>
      </p:transition>
    </mc:Choice>
    <mc:Fallback xmlns="">
      <p:transition spd="slow" advTm="527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838200"/>
            <a:ext cx="7886700" cy="685800"/>
          </a:xfrm>
        </p:spPr>
        <p:txBody>
          <a:bodyPr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Проведение творческой художественной деятельности с использованием нетрадиционных техник: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1371600"/>
            <a:ext cx="7886700" cy="4805363"/>
          </a:xfrm>
        </p:spPr>
        <p:txBody>
          <a:bodyPr/>
          <a:lstStyle/>
          <a:p>
            <a:pPr>
              <a:buNone/>
            </a:pPr>
            <a:r>
              <a:rPr lang="ru-RU" sz="1800" b="1" dirty="0" smtClean="0">
                <a:solidFill>
                  <a:srgbClr val="7030A0"/>
                </a:solidFill>
              </a:rPr>
              <a:t>•Способствует снятию детских страхов;</a:t>
            </a:r>
            <a:endParaRPr lang="ru-RU" sz="1800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sz="1800" b="1" dirty="0" smtClean="0">
                <a:solidFill>
                  <a:srgbClr val="7030A0"/>
                </a:solidFill>
              </a:rPr>
              <a:t>•Развивает уверенность в своих силах;</a:t>
            </a:r>
            <a:endParaRPr lang="ru-RU" sz="1800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sz="1800" b="1" dirty="0" smtClean="0">
                <a:solidFill>
                  <a:srgbClr val="7030A0"/>
                </a:solidFill>
              </a:rPr>
              <a:t>•Развивает пространственное мышление;</a:t>
            </a:r>
            <a:endParaRPr lang="ru-RU" sz="1800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sz="1800" b="1" dirty="0" smtClean="0">
                <a:solidFill>
                  <a:srgbClr val="7030A0"/>
                </a:solidFill>
              </a:rPr>
              <a:t>•Развивает в детях свободно выражать свой замысел;</a:t>
            </a:r>
            <a:endParaRPr lang="ru-RU" sz="1800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sz="1800" b="1" dirty="0" smtClean="0">
                <a:solidFill>
                  <a:srgbClr val="7030A0"/>
                </a:solidFill>
              </a:rPr>
              <a:t>•Побуждает детей к творческим поискам и решениям;</a:t>
            </a:r>
            <a:endParaRPr lang="ru-RU" sz="1800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sz="1800" b="1" dirty="0" smtClean="0">
                <a:solidFill>
                  <a:srgbClr val="7030A0"/>
                </a:solidFill>
              </a:rPr>
              <a:t>•Развивает умение детей действовать  с разнообразным материалом;</a:t>
            </a:r>
            <a:endParaRPr lang="ru-RU" sz="1800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sz="1800" b="1" dirty="0" smtClean="0">
                <a:solidFill>
                  <a:srgbClr val="7030A0"/>
                </a:solidFill>
              </a:rPr>
              <a:t>•Развивает чувство композиции, ритма,  колорита, чувство фактурности и объёмности;</a:t>
            </a:r>
            <a:endParaRPr lang="ru-RU" sz="1800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sz="1800" b="1" dirty="0" smtClean="0">
                <a:solidFill>
                  <a:srgbClr val="7030A0"/>
                </a:solidFill>
              </a:rPr>
              <a:t>•Развивает мелкую моторику рук;</a:t>
            </a:r>
            <a:endParaRPr lang="ru-RU" sz="1800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sz="1800" b="1" dirty="0" smtClean="0">
                <a:solidFill>
                  <a:srgbClr val="7030A0"/>
                </a:solidFill>
              </a:rPr>
              <a:t>•Развивает творческие способности, воображение и  полёт фантазии;</a:t>
            </a:r>
            <a:endParaRPr lang="ru-RU" sz="1800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sz="1800" b="1" dirty="0" smtClean="0">
                <a:solidFill>
                  <a:srgbClr val="7030A0"/>
                </a:solidFill>
              </a:rPr>
              <a:t>•Во время деятельности дети получают эстетическое удовольствие.</a:t>
            </a:r>
            <a:endParaRPr lang="ru-RU" sz="1800" dirty="0" smtClean="0">
              <a:solidFill>
                <a:srgbClr val="7030A0"/>
              </a:solidFill>
            </a:endParaRPr>
          </a:p>
          <a:p>
            <a:endParaRPr lang="ru-RU" sz="1800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639">
        <p15:prstTrans prst="pageCurlDouble"/>
      </p:transition>
    </mc:Choice>
    <mc:Fallback xmlns="">
      <p:transition spd="slow" advTm="1063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62000"/>
            <a:ext cx="7886700" cy="11430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685800"/>
            <a:ext cx="8058150" cy="4495800"/>
          </a:xfrm>
        </p:spPr>
        <p:txBody>
          <a:bodyPr/>
          <a:lstStyle/>
          <a:p>
            <a:pPr marL="0" lvl="0" indent="0" algn="ctr">
              <a:buNone/>
            </a:pPr>
            <a:r>
              <a:rPr lang="ru-RU" sz="4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Наше творчество</a:t>
            </a:r>
          </a:p>
          <a:p>
            <a:pPr marL="0" lvl="0" indent="0">
              <a:buNone/>
            </a:pPr>
            <a:r>
              <a:rPr lang="ru-RU" sz="4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800" y="1295400"/>
            <a:ext cx="3860800" cy="2895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85800"/>
            <a:ext cx="9144000" cy="48341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Хочу с вами поделить опытом работы по </a:t>
            </a:r>
            <a:r>
              <a:rPr lang="ru-RU" b="1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нетрадиционной технике рисования </a:t>
            </a:r>
            <a:r>
              <a:rPr lang="ru-RU" b="1" dirty="0" err="1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кляксография</a:t>
            </a:r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Маленькие дети любят оставлять на бумаге </a:t>
            </a:r>
            <a:r>
              <a:rPr lang="ru-RU" b="1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кляксы</a:t>
            </a:r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r>
              <a:rPr lang="ru-RU" b="1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Родители</a:t>
            </a:r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недооценивая </a:t>
            </a:r>
            <a:r>
              <a:rPr lang="ru-RU" i="1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«шедевры»</a:t>
            </a:r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собственных детей, избавляются от непонятных рисунков. Но, оказывается, из оставленных </a:t>
            </a:r>
            <a:r>
              <a:rPr lang="ru-RU" b="1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клякс</a:t>
            </a:r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можно создать уникальный рисунок. Существует даже такая </a:t>
            </a:r>
            <a:r>
              <a:rPr lang="ru-RU" b="1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техника рисования — </a:t>
            </a:r>
            <a:r>
              <a:rPr lang="ru-RU" b="1" dirty="0" err="1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кляксография</a:t>
            </a:r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Рисунки, выполненные в </a:t>
            </a:r>
            <a:r>
              <a:rPr lang="ru-RU" b="1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технике </a:t>
            </a:r>
            <a:r>
              <a:rPr lang="ru-RU" b="1" dirty="0" err="1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кляксография</a:t>
            </a:r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– это уникальный способ заинтересовать детей </a:t>
            </a:r>
            <a:r>
              <a:rPr lang="ru-RU" b="1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рисованием</a:t>
            </a:r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вызвать у них желание научиться данному виду изобразительного искусства и самим вспомнить детское время. Способ абсолютно не сложный, но очень увлекательный, развивающий не только навыки и способности к </a:t>
            </a:r>
            <a:r>
              <a:rPr lang="ru-RU" b="1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рисованию</a:t>
            </a:r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но и фантазию, смекалку, усидчивость. </a:t>
            </a:r>
            <a:r>
              <a:rPr lang="ru-RU" b="1" dirty="0" err="1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Кляксография</a:t>
            </a:r>
            <a:r>
              <a:rPr lang="ru-RU" b="1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это</a:t>
            </a:r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пожалуй, один из самых необычных способов в </a:t>
            </a:r>
            <a:r>
              <a:rPr lang="ru-RU" b="1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рисовании</a:t>
            </a:r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Более того, его принято считать </a:t>
            </a:r>
            <a:r>
              <a:rPr lang="ru-RU" b="1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нетрадиционной техникой</a:t>
            </a:r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как, впрочем, и многие другие, где используется необычный для этой цели материал.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 помощи </a:t>
            </a:r>
            <a:r>
              <a:rPr lang="ru-RU" b="1" dirty="0" err="1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кляксографии</a:t>
            </a:r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хорошо получаются разнообразные растения, деревья разных видов и кустарники.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2380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500062"/>
            <a:ext cx="7886700" cy="1325563"/>
          </a:xfrm>
        </p:spPr>
        <p:txBody>
          <a:bodyPr/>
          <a:lstStyle/>
          <a:p>
            <a:r>
              <a:rPr lang="ru-RU" sz="7200" dirty="0" err="1" smtClean="0">
                <a:solidFill>
                  <a:srgbClr val="FF0000"/>
                </a:solidFill>
              </a:rPr>
              <a:t>Кляксография</a:t>
            </a:r>
            <a:endParaRPr lang="ru-RU" sz="72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Давайте познакомимся с одним из видов техник нетрадиционного </a:t>
            </a:r>
            <a:r>
              <a:rPr lang="ru-RU" dirty="0"/>
              <a:t> </a:t>
            </a:r>
            <a:r>
              <a:rPr lang="ru-RU" dirty="0" err="1" smtClean="0"/>
              <a:t>рисования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r>
              <a:rPr lang="ru-RU" i="1" dirty="0" err="1" smtClean="0">
                <a:solidFill>
                  <a:schemeClr val="accent1">
                    <a:lumMod val="75000"/>
                  </a:schemeClr>
                </a:solidFill>
              </a:rPr>
              <a:t>Кляксография</a:t>
            </a:r>
            <a:r>
              <a:rPr lang="ru-RU" i="1" dirty="0"/>
              <a:t> </a:t>
            </a:r>
            <a:r>
              <a:rPr lang="ru-RU" dirty="0"/>
              <a:t>- такой вид рисования, который относится к нетрадиционным техникам. </a:t>
            </a:r>
            <a:r>
              <a:rPr lang="ru-RU" i="1" dirty="0" err="1"/>
              <a:t>Кляксография</a:t>
            </a:r>
            <a:r>
              <a:rPr lang="ru-RU" i="1" dirty="0"/>
              <a:t> </a:t>
            </a:r>
            <a:r>
              <a:rPr lang="ru-RU" dirty="0"/>
              <a:t>- отличный способ весело и с пользой провести время, поэкспериментировать с красками, создать необычные образы. </a:t>
            </a:r>
            <a:r>
              <a:rPr lang="ru-RU" dirty="0" err="1"/>
              <a:t>Кляксография</a:t>
            </a:r>
            <a:r>
              <a:rPr lang="ru-RU" dirty="0"/>
              <a:t> помогает формировать умение передавать силуэтное отражение, отрабатывать навыки работы красками и кистью. Она отлично развивает творчество, фантазию, воображение, воспитывает эстетическое восприятие произведений изобразительного искусства.</a:t>
            </a:r>
          </a:p>
          <a:p>
            <a:r>
              <a:rPr lang="ru-RU" dirty="0" err="1" smtClean="0"/>
              <a:t>исования</a:t>
            </a:r>
            <a:r>
              <a:rPr lang="ru-RU" dirty="0" smtClean="0"/>
              <a:t> – «</a:t>
            </a:r>
            <a:r>
              <a:rPr lang="ru-RU" dirty="0" err="1" smtClean="0"/>
              <a:t>Кляксография</a:t>
            </a:r>
            <a:r>
              <a:rPr lang="ru-RU" dirty="0" smtClean="0"/>
              <a:t>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16175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371600"/>
            <a:ext cx="7886700" cy="1600200"/>
          </a:xfrm>
        </p:spPr>
        <p:txBody>
          <a:bodyPr/>
          <a:lstStyle/>
          <a:p>
            <a:r>
              <a:rPr lang="ru-RU" sz="2400" b="1" u="sng" dirty="0" smtClean="0">
                <a:solidFill>
                  <a:srgbClr val="C00000"/>
                </a:solidFill>
              </a:rPr>
              <a:t/>
            </a:r>
            <a:br>
              <a:rPr lang="ru-RU" sz="2400" b="1" u="sng" dirty="0" smtClean="0">
                <a:solidFill>
                  <a:srgbClr val="C00000"/>
                </a:solidFill>
              </a:rPr>
            </a:br>
            <a:r>
              <a:rPr lang="ru-RU" sz="2400" b="1" u="sng" dirty="0" smtClean="0">
                <a:solidFill>
                  <a:srgbClr val="C00000"/>
                </a:solidFill>
              </a:rPr>
              <a:t/>
            </a:r>
            <a:br>
              <a:rPr lang="ru-RU" sz="2400" b="1" u="sng" dirty="0" smtClean="0">
                <a:solidFill>
                  <a:srgbClr val="C00000"/>
                </a:solidFill>
              </a:rPr>
            </a:br>
            <a:r>
              <a:rPr lang="ru-RU" sz="2400" b="1" u="sng" dirty="0" smtClean="0">
                <a:solidFill>
                  <a:srgbClr val="C00000"/>
                </a:solidFill>
              </a:rPr>
              <a:t/>
            </a:r>
            <a:br>
              <a:rPr lang="ru-RU" sz="2400" b="1" u="sng" dirty="0" smtClean="0">
                <a:solidFill>
                  <a:srgbClr val="C00000"/>
                </a:solidFill>
              </a:rPr>
            </a:br>
            <a:r>
              <a:rPr lang="ru-RU" sz="2400" b="1" u="sng" dirty="0" smtClean="0">
                <a:solidFill>
                  <a:srgbClr val="C00000"/>
                </a:solidFill>
              </a:rPr>
              <a:t/>
            </a:r>
            <a:br>
              <a:rPr lang="ru-RU" sz="2400" b="1" u="sng" dirty="0" smtClean="0">
                <a:solidFill>
                  <a:srgbClr val="C00000"/>
                </a:solidFill>
              </a:rPr>
            </a:br>
            <a:r>
              <a:rPr lang="ru-RU" sz="2400" b="1" u="sng" dirty="0" smtClean="0">
                <a:solidFill>
                  <a:srgbClr val="C00000"/>
                </a:solidFill>
              </a:rPr>
              <a:t/>
            </a:r>
            <a:br>
              <a:rPr lang="ru-RU" sz="2400" b="1" u="sng" dirty="0" smtClean="0">
                <a:solidFill>
                  <a:srgbClr val="C00000"/>
                </a:solidFill>
              </a:rPr>
            </a:br>
            <a:r>
              <a:rPr lang="ru-RU" sz="2400" b="1" u="sng" dirty="0" smtClean="0">
                <a:solidFill>
                  <a:srgbClr val="C00000"/>
                </a:solidFill>
              </a:rPr>
              <a:t/>
            </a:r>
            <a:br>
              <a:rPr lang="ru-RU" sz="2400" b="1" u="sng" dirty="0" smtClean="0">
                <a:solidFill>
                  <a:srgbClr val="C00000"/>
                </a:solidFill>
              </a:rPr>
            </a:br>
            <a:r>
              <a:rPr lang="ru-RU" sz="2400" b="1" u="sng" dirty="0" smtClean="0">
                <a:solidFill>
                  <a:srgbClr val="C00000"/>
                </a:solidFill>
              </a:rPr>
              <a:t/>
            </a:r>
            <a:br>
              <a:rPr lang="ru-RU" sz="2400" b="1" u="sng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Дети должны жить в мире красоты, игры, сказки, музыки, рисунка, фантазии, творчества.                                                           				                     В.А.Сухомлинский</a:t>
            </a:r>
            <a:r>
              <a:rPr lang="ru-RU" sz="2800" i="1" u="sng" dirty="0" smtClean="0"/>
              <a:t/>
            </a:r>
            <a:br>
              <a:rPr lang="ru-RU" sz="2800" i="1" u="sng" dirty="0" smtClean="0"/>
            </a:br>
            <a:r>
              <a:rPr lang="ru-RU" sz="2400" b="1" u="sng" dirty="0" smtClean="0">
                <a:solidFill>
                  <a:srgbClr val="C00000"/>
                </a:solidFill>
              </a:rPr>
              <a:t/>
            </a:r>
            <a:br>
              <a:rPr lang="ru-RU" sz="2400" b="1" u="sng" dirty="0" smtClean="0">
                <a:solidFill>
                  <a:srgbClr val="C00000"/>
                </a:solidFill>
              </a:rPr>
            </a:br>
            <a:r>
              <a:rPr lang="ru-RU" sz="2400" b="1" u="sng" dirty="0" smtClean="0">
                <a:solidFill>
                  <a:srgbClr val="C00000"/>
                </a:solidFill>
              </a:rPr>
              <a:t/>
            </a:r>
            <a:br>
              <a:rPr lang="ru-RU" sz="2400" b="1" u="sng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Искусство заключается в том, чтобы найти в необыкновенном обыкновенное и обыкновенное в необыкновенном.</a:t>
            </a:r>
            <a:b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</a:t>
            </a:r>
            <a:r>
              <a:rPr lang="ru-RU" sz="2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Дени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Дидро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9375">
        <p15:prstTrans prst="pageCurlDouble"/>
      </p:transition>
    </mc:Choice>
    <mc:Fallback xmlns="">
      <p:transition spd="slow" advTm="937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219200"/>
            <a:ext cx="7886700" cy="4351338"/>
          </a:xfrm>
        </p:spPr>
        <p:txBody>
          <a:bodyPr/>
          <a:lstStyle/>
          <a:p>
            <a:pPr>
              <a:buNone/>
            </a:pP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каждой кляксе </a:t>
            </a:r>
            <a:b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Кто-то есть, </a:t>
            </a:r>
            <a:b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Если в кляксу </a:t>
            </a:r>
            <a:b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Пальцем влезть. </a:t>
            </a:r>
            <a:b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этой кляксе - </a:t>
            </a:r>
            <a:b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Кот с хвостом, </a:t>
            </a:r>
            <a:b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 хвостом - </a:t>
            </a:r>
            <a:b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Река с мостом, </a:t>
            </a:r>
            <a:b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Судоходная река </a:t>
            </a:r>
            <a:b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Для судов и судака.</a:t>
            </a:r>
          </a:p>
          <a:p>
            <a:pPr>
              <a:buNone/>
            </a:pPr>
            <a:r>
              <a:rPr lang="ru-RU" dirty="0">
                <a:solidFill>
                  <a:srgbClr val="FF0000"/>
                </a:solidFill>
              </a:rPr>
              <a:t> </a:t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b="1" dirty="0">
                <a:solidFill>
                  <a:srgbClr val="FF0000"/>
                </a:solidFill>
              </a:rPr>
              <a:t>	</a:t>
            </a:r>
            <a:r>
              <a:rPr lang="ru-RU" sz="3200" i="1" dirty="0">
                <a:solidFill>
                  <a:srgbClr val="FF0000"/>
                </a:solidFill>
              </a:rPr>
              <a:t>Юнна </a:t>
            </a:r>
            <a:r>
              <a:rPr lang="ru-RU" sz="3200" i="1" dirty="0" err="1">
                <a:solidFill>
                  <a:srgbClr val="FF0000"/>
                </a:solidFill>
              </a:rPr>
              <a:t>Мориц</a:t>
            </a:r>
            <a:r>
              <a:rPr lang="ru-RU" sz="3200" i="1" dirty="0">
                <a:solidFill>
                  <a:srgbClr val="FF0000"/>
                </a:solidFill>
              </a:rPr>
              <a:t> </a:t>
            </a:r>
          </a:p>
          <a:p>
            <a:pPr>
              <a:buNone/>
            </a:pP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*   *  *</a:t>
            </a:r>
            <a:endParaRPr lang="ru-RU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450988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19400" y="1066800"/>
            <a:ext cx="350924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Техника рисования мятой бумагой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62000" y="2636460"/>
            <a:ext cx="45720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Этапы работы:</a:t>
            </a:r>
          </a:p>
          <a:p>
            <a:r>
              <a:rPr lang="ru-RU" sz="2800" b="1" dirty="0">
                <a:solidFill>
                  <a:srgbClr val="FF0000"/>
                </a:solidFill>
              </a:rPr>
              <a:t>1.Берем </a:t>
            </a:r>
            <a:r>
              <a:rPr lang="ru-RU" sz="2800" b="1" dirty="0" smtClean="0">
                <a:solidFill>
                  <a:srgbClr val="FF0000"/>
                </a:solidFill>
              </a:rPr>
              <a:t>небольшие кусочки листов </a:t>
            </a:r>
            <a:r>
              <a:rPr lang="ru-RU" sz="2800" b="1" dirty="0">
                <a:solidFill>
                  <a:srgbClr val="FF0000"/>
                </a:solidFill>
              </a:rPr>
              <a:t>бумаги и сминаем в комочки.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33400" y="4941129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>
                <a:solidFill>
                  <a:srgbClr val="7030A0"/>
                </a:solidFill>
              </a:rPr>
              <a:t>2.Предварительно нанеся на лист бумаги воду, начинаем задавать фон.</a:t>
            </a:r>
          </a:p>
        </p:txBody>
      </p:sp>
    </p:spTree>
    <p:extLst>
      <p:ext uri="{BB962C8B-B14F-4D97-AF65-F5344CB8AC3E}">
        <p14:creationId xmlns:p14="http://schemas.microsoft.com/office/powerpoint/2010/main" val="1370394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.</a:t>
            </a:r>
            <a:r>
              <a:rPr lang="ru-RU" b="1" dirty="0">
                <a:solidFill>
                  <a:srgbClr val="FF0000"/>
                </a:solidFill>
              </a:rPr>
              <a:t>Обмакиваем комочки в тарелки с краской и прижимаем комочки к листу </a:t>
            </a:r>
            <a:r>
              <a:rPr lang="ru-RU" b="1" dirty="0" smtClean="0">
                <a:solidFill>
                  <a:srgbClr val="FF0000"/>
                </a:solidFill>
              </a:rPr>
              <a:t>бумаги. </a:t>
            </a:r>
            <a:r>
              <a:rPr lang="ru-RU" b="1" dirty="0">
                <a:solidFill>
                  <a:srgbClr val="FF0000"/>
                </a:solidFill>
              </a:rPr>
              <a:t>Можно заранее нарисовать контуры желаемого изображения, а потом его запечатать. </a:t>
            </a:r>
          </a:p>
          <a:p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8933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685799"/>
            <a:ext cx="7886700" cy="457201"/>
          </a:xfrm>
        </p:spPr>
        <p:txBody>
          <a:bodyPr/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Список используемой литературы:</a:t>
            </a:r>
            <a:b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62000" y="1066800"/>
            <a:ext cx="7886700" cy="4351338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ru-RU" sz="1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1.Е.А.Янушко «Рисование с детьми раннего возраста». – М.: Мозаика- Синтез, 2006 г.</a:t>
            </a:r>
          </a:p>
          <a:p>
            <a:pPr>
              <a:buFont typeface="Wingdings" pitchFamily="2" charset="2"/>
              <a:buChar char="q"/>
            </a:pPr>
            <a:r>
              <a:rPr lang="ru-RU" sz="1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2.Д.Н.Колдина «Рисование с детьми 4-5 лет».-М.: Мозаика- Синтез, 2008г.</a:t>
            </a:r>
          </a:p>
          <a:p>
            <a:pPr>
              <a:buFont typeface="Wingdings" pitchFamily="2" charset="2"/>
              <a:buChar char="q"/>
            </a:pPr>
            <a:r>
              <a:rPr lang="ru-RU" sz="1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3.Р.Г.Казакова «Занятия по рисованию с дошкольниками: Нетрадиционные техники, планирование, конспекты занятий».- М.: ТЦ Сфера, 2009г.</a:t>
            </a:r>
          </a:p>
          <a:p>
            <a:pPr>
              <a:buFont typeface="Wingdings" pitchFamily="2" charset="2"/>
              <a:buChar char="q"/>
            </a:pPr>
            <a:r>
              <a:rPr lang="ru-RU" sz="1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4.А.В.Никитина «Нетрадиционные техники рисования в ДОУ. Пособие для воспитателей и родителей». – СПб.: КАРО, 2007г.</a:t>
            </a:r>
          </a:p>
          <a:p>
            <a:pPr>
              <a:buFont typeface="Wingdings" pitchFamily="2" charset="2"/>
              <a:buChar char="q"/>
            </a:pPr>
            <a:r>
              <a:rPr lang="ru-RU" sz="1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5.Г.Н.Давыдова «Нетрадиционные техники рисования в ДОУ. Часть 1, 2».- М.: «Издательство Скрипторий 2003», 2008г.</a:t>
            </a:r>
          </a:p>
          <a:p>
            <a:pPr>
              <a:buFont typeface="Wingdings" pitchFamily="2" charset="2"/>
              <a:buChar char="q"/>
            </a:pPr>
            <a:r>
              <a:rPr lang="ru-RU" sz="1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6.Г.С.Швайко «Занятия по изобразительной деятельности в ДОУ. Средняя группа».- М.: изд. Центр </a:t>
            </a:r>
            <a:r>
              <a:rPr lang="ru-RU" sz="14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Владос</a:t>
            </a:r>
            <a:r>
              <a:rPr lang="ru-RU" sz="1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 2008г.</a:t>
            </a:r>
          </a:p>
          <a:p>
            <a:pPr>
              <a:buFont typeface="Wingdings" pitchFamily="2" charset="2"/>
              <a:buChar char="q"/>
            </a:pPr>
            <a:r>
              <a:rPr lang="ru-RU" sz="1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7. И.А.Лыкова «Изобразительная деятельность в детском саду. Ср. гр.» - М.: «Карапуз», 2009.</a:t>
            </a:r>
          </a:p>
          <a:p>
            <a:pPr>
              <a:buFont typeface="Wingdings" pitchFamily="2" charset="2"/>
              <a:buChar char="q"/>
            </a:pPr>
            <a:r>
              <a:rPr lang="ru-RU" sz="1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8.К.К.Утробина «Увлекательное рисование методом тычка с детьми 3-7 лет».- М.: «Издательство Гном и Д», 2007.</a:t>
            </a:r>
          </a:p>
          <a:p>
            <a:pPr>
              <a:buFont typeface="Wingdings" pitchFamily="2" charset="2"/>
              <a:buChar char="q"/>
            </a:pPr>
            <a:r>
              <a:rPr lang="ru-RU" sz="1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9. Занятия по изобразительной деятельности. Коллективное творчество/ Под ред. А. А. </a:t>
            </a:r>
            <a:r>
              <a:rPr lang="ru-RU" sz="14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Грибовской.-М</a:t>
            </a:r>
            <a:r>
              <a:rPr lang="ru-RU" sz="1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.: ТЦ Сфера, 2009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066800"/>
            <a:ext cx="7886700" cy="304800"/>
          </a:xfrm>
        </p:spPr>
        <p:txBody>
          <a:bodyPr/>
          <a:lstStyle/>
          <a:p>
            <a:pPr algn="ctr"/>
            <a:r>
              <a:rPr lang="ru-RU" sz="3600" b="1" dirty="0" smtClean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Необычное всегда интересно!</a:t>
            </a:r>
            <a:r>
              <a:rPr lang="ru-RU" b="1" dirty="0" smtClean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rgbClr val="FF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1149246"/>
            <a:ext cx="7886700" cy="4732338"/>
          </a:xfrm>
        </p:spPr>
        <p:txBody>
          <a:bodyPr/>
          <a:lstStyle/>
          <a:p>
            <a:pPr>
              <a:buNone/>
            </a:pPr>
            <a:r>
              <a:rPr lang="ru-RU" b="1" i="1" dirty="0" smtClean="0"/>
              <a:t>      </a:t>
            </a:r>
            <a:r>
              <a:rPr lang="ru-RU" sz="2000" b="1" i="1" dirty="0" smtClean="0">
                <a:solidFill>
                  <a:srgbClr val="7030A0"/>
                </a:solidFill>
              </a:rPr>
              <a:t>Очень важно с самых ранних лет приучить человека к прекрасному. А что может быть более наглядным примером для достижения красоты, чем изобразительное искусство? Но порой заинтересовать ребенка не так уж просто. Маленькие дети постоянно находятся в состоянии изучения окружающего мира. Они уже знают, что стул создан для того, чтобы сидеть, одеяло - чтобы укрываться, а кисточка - чтобы рисовать. Бесконечная череда «взрослых» правил и ни шага в сторону. Нетрадиционные техники рисования разрывают шаблоны обучения ребенка изобразительному искусству. Конечно, перед тем как приступить к ним, необходимо дать азы обращения с карандашами, мелками и кисточками. Только после того как маленький художник усвоит основные классические техники рисования, необходимо приступать к нетрадиционным.</a:t>
            </a:r>
            <a:r>
              <a:rPr lang="ru-RU" sz="2000" dirty="0" smtClean="0">
                <a:solidFill>
                  <a:srgbClr val="7030A0"/>
                </a:solidFill>
              </a:rPr>
              <a:t> </a:t>
            </a:r>
            <a:endParaRPr lang="ru-RU" sz="2000" b="1" i="1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sz="2000" b="1" i="1" dirty="0" smtClean="0">
                <a:solidFill>
                  <a:srgbClr val="7030A0"/>
                </a:solidFill>
              </a:rPr>
              <a:t> </a:t>
            </a:r>
            <a:endParaRPr lang="ru-RU" sz="20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140">
        <p15:prstTrans prst="pageCurlDouble"/>
      </p:transition>
    </mc:Choice>
    <mc:Fallback xmlns="">
      <p:transition spd="slow" advTm="1014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990600"/>
            <a:ext cx="7886700" cy="700088"/>
          </a:xfrm>
        </p:spPr>
        <p:txBody>
          <a:bodyPr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Чем привлекательна нетрадиционная техника рисования?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2133599"/>
            <a:ext cx="8286750" cy="4038601"/>
          </a:xfrm>
        </p:spPr>
        <p:txBody>
          <a:bodyPr/>
          <a:lstStyle/>
          <a:p>
            <a:pPr>
              <a:buNone/>
            </a:pPr>
            <a:r>
              <a:rPr lang="ru-RU" sz="2000" dirty="0" smtClean="0"/>
              <a:t>          </a:t>
            </a:r>
            <a:r>
              <a:rPr lang="ru-RU" sz="2000" b="1" i="1" dirty="0" smtClean="0">
                <a:solidFill>
                  <a:srgbClr val="7030A0"/>
                </a:solidFill>
              </a:rPr>
              <a:t>Нетрадиционные техники рисования привлекают детей своей спонтанностью и свободой. Здесь нет никаких правил, а главное - процесс. В ходе таких занятий развивается не только видение и понимание прекрасного, но и фантазия, ловкость, изобретательность и моторика. Нетрадиционные техники стимулируют положительную мотивацию, способствуют выражению индивидуальности ребенка. Комбинирование различных техник побуждает ребенка думать, самостоятельно выбирать подходящие приемы для создания уникальных и более выразительных произведений</a:t>
            </a:r>
            <a:r>
              <a:rPr lang="ru-RU" b="1" i="1" dirty="0" smtClean="0">
                <a:solidFill>
                  <a:srgbClr val="7030A0"/>
                </a:solidFill>
              </a:rPr>
              <a:t>.</a:t>
            </a:r>
          </a:p>
        </p:txBody>
      </p:sp>
    </p:spTree>
  </p:cSld>
  <p:clrMapOvr>
    <a:masterClrMapping/>
  </p:clrMapOvr>
  <p:transition advTm="10202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76201"/>
            <a:ext cx="7829550" cy="1219199"/>
          </a:xfrm>
        </p:spPr>
        <p:txBody>
          <a:bodyPr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Нетрадиционные способы рисования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62000" y="914400"/>
            <a:ext cx="7239000" cy="4648200"/>
          </a:xfrm>
        </p:spPr>
        <p:txBody>
          <a:bodyPr numCol="2"/>
          <a:lstStyle/>
          <a:p>
            <a:pPr algn="just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Пластилинография                                                        </a:t>
            </a:r>
          </a:p>
          <a:p>
            <a:pPr algn="just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Набрызг                                                      </a:t>
            </a:r>
          </a:p>
          <a:p>
            <a:pPr algn="just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Рисование на манке</a:t>
            </a:r>
          </a:p>
          <a:p>
            <a:pPr algn="just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Рисование мятой бумагой</a:t>
            </a:r>
          </a:p>
          <a:p>
            <a:pPr algn="just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Ниткография</a:t>
            </a:r>
          </a:p>
          <a:p>
            <a:pPr algn="just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Рисование песком</a:t>
            </a:r>
          </a:p>
          <a:p>
            <a:pPr algn="just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Граттаж</a:t>
            </a:r>
          </a:p>
          <a:p>
            <a:pPr algn="just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Кляксография</a:t>
            </a:r>
          </a:p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Рисование ладошками и пальчиками</a:t>
            </a:r>
          </a:p>
          <a:p>
            <a:pPr algn="just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Рисование солью</a:t>
            </a:r>
          </a:p>
          <a:p>
            <a:pPr algn="just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Монотипия</a:t>
            </a:r>
          </a:p>
          <a:p>
            <a:pPr algn="just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Мраморная бумага</a:t>
            </a:r>
          </a:p>
          <a:p>
            <a:pPr algn="just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Фроттаж и т.д.</a:t>
            </a:r>
            <a:endParaRPr lang="en-US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Оттиск печатками 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686">
        <p15:prstTrans prst="pageCurlDouble"/>
      </p:transition>
    </mc:Choice>
    <mc:Fallback xmlns="">
      <p:transition spd="slow" advTm="1068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7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7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2" dur="2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7" dur="2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762000"/>
            <a:ext cx="7886700" cy="2133600"/>
          </a:xfrm>
        </p:spPr>
        <p:txBody>
          <a:bodyPr/>
          <a:lstStyle/>
          <a:p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Пластилинография</a:t>
            </a:r>
            <a:r>
              <a:rPr lang="ru-RU" sz="2400" dirty="0" smtClean="0">
                <a:solidFill>
                  <a:srgbClr val="C00000"/>
                </a:solidFill>
              </a:rPr>
              <a:t> — новый вид декоративно-прикладного искусства. Представляет собой создания лепных картин с изображением более или менее выпуклых, полуобъемных объектов на горизонтальной поверхности.</a:t>
            </a:r>
            <a:br>
              <a:rPr lang="ru-RU" sz="2400" dirty="0" smtClean="0">
                <a:solidFill>
                  <a:srgbClr val="C00000"/>
                </a:solidFill>
              </a:rPr>
            </a:br>
            <a:r>
              <a:rPr lang="ru-RU" sz="2400" dirty="0" smtClean="0">
                <a:solidFill>
                  <a:srgbClr val="C00000"/>
                </a:solidFill>
              </a:rPr>
              <a:t>Основной материал — пластилин.</a:t>
            </a:r>
            <a:br>
              <a:rPr lang="ru-RU" sz="2400" dirty="0" smtClean="0">
                <a:solidFill>
                  <a:srgbClr val="C00000"/>
                </a:solidFill>
              </a:rPr>
            </a:b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1026" name="Picture 2" descr="G:\картинки\7d1e58920211688500550122111f780b.jp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3276600"/>
            <a:ext cx="3962400" cy="29718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5413">
        <p:checker/>
      </p:transition>
    </mc:Choice>
    <mc:Fallback xmlns="">
      <p:transition spd="slow" advTm="5413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6750" y="381000"/>
            <a:ext cx="7886700" cy="2971800"/>
          </a:xfrm>
        </p:spPr>
        <p:txBody>
          <a:bodyPr/>
          <a:lstStyle/>
          <a:p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Техника «набрызг»</a:t>
            </a:r>
            <a:r>
              <a:rPr lang="ru-RU" sz="2400" dirty="0" smtClean="0">
                <a:solidFill>
                  <a:srgbClr val="C00000"/>
                </a:solidFill>
              </a:rPr>
              <a:t> заключается в разбрызгивании капель с помощью специального приспособления, которое в детском саду заменит зубная щетка или кисть. Зубной щеткой в руке набираем немного краски, а стекой (или кистью) проводим по поверхности щетки движениями по направлению к себе. Брызги летят на бумагу. Темы для рисования могут быть самые разнообразные.</a:t>
            </a:r>
            <a:br>
              <a:rPr lang="ru-RU" sz="2400" dirty="0" smtClean="0">
                <a:solidFill>
                  <a:srgbClr val="C00000"/>
                </a:solidFill>
              </a:rPr>
            </a:b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2050" name="Picture 2" descr="G:\картинки\6асм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3581400"/>
            <a:ext cx="3124200" cy="2438400"/>
          </a:xfrm>
          <a:prstGeom prst="rect">
            <a:avLst/>
          </a:prstGeom>
          <a:noFill/>
          <a:ln w="57150">
            <a:solidFill>
              <a:schemeClr val="accent2"/>
            </a:solidFill>
          </a:ln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Рукописный ввод 2"/>
              <p14:cNvContentPartPr/>
              <p14:nvPr/>
            </p14:nvContentPartPr>
            <p14:xfrm>
              <a:off x="187560" y="455400"/>
              <a:ext cx="1982880" cy="3572280"/>
            </p14:xfrm>
          </p:contentPart>
        </mc:Choice>
        <mc:Fallback xmlns="">
          <p:pic>
            <p:nvPicPr>
              <p:cNvPr id="3" name="Рукописный ввод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78200" y="446040"/>
                <a:ext cx="2001600" cy="3591000"/>
              </a:xfrm>
              <a:prstGeom prst="rect">
                <a:avLst/>
              </a:prstGeom>
            </p:spPr>
          </p:pic>
        </mc:Fallback>
      </mc:AlternateContent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28649" y="1825624"/>
            <a:ext cx="7910439" cy="4406363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5148">
        <p15:prstTrans prst="pageCurlDouble"/>
      </p:transition>
    </mc:Choice>
    <mc:Fallback xmlns="">
      <p:transition spd="slow" advClick="0" advTm="514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253" y="685800"/>
            <a:ext cx="7886700" cy="2133600"/>
          </a:xfrm>
        </p:spPr>
        <p:txBody>
          <a:bodyPr/>
          <a:lstStyle/>
          <a:p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Манкография</a:t>
            </a:r>
            <a:r>
              <a:rPr lang="ru-RU" sz="2400" dirty="0" smtClean="0">
                <a:solidFill>
                  <a:srgbClr val="C00000"/>
                </a:solidFill>
              </a:rPr>
              <a:t> - занятие для детей любого возраста. Помимо обычного хаотичного рисования и свободной игры для ребенка можно еще рисовать цветочки, солнышко и лучики, тучки и дождик, домик и заборчик и т.д.Так же эту технику можно использовать в работе с песком и солью.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" name="Рукописный ввод 2"/>
              <p14:cNvContentPartPr/>
              <p14:nvPr/>
            </p14:nvContentPartPr>
            <p14:xfrm>
              <a:off x="2509200" y="732240"/>
              <a:ext cx="679320" cy="214560"/>
            </p14:xfrm>
          </p:contentPart>
        </mc:Choice>
        <mc:Fallback xmlns="">
          <p:pic>
            <p:nvPicPr>
              <p:cNvPr id="3" name="Рукописный ввод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499840" y="722880"/>
                <a:ext cx="698040" cy="23328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5553">
        <p15:prstTrans prst="pageCurlDouble"/>
      </p:transition>
    </mc:Choice>
    <mc:Fallback xmlns="">
      <p:transition spd="slow" advTm="555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5511" y="-277503"/>
            <a:ext cx="7808278" cy="2667000"/>
          </a:xfrm>
        </p:spPr>
        <p:txBody>
          <a:bodyPr/>
          <a:lstStyle/>
          <a:p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Рисование мятой бумагой</a:t>
            </a:r>
            <a:r>
              <a:rPr lang="ru-RU" sz="2800" b="1" i="1" dirty="0" smtClean="0">
                <a:solidFill>
                  <a:srgbClr val="7030A0"/>
                </a:solidFill>
              </a:rPr>
              <a:t> </a:t>
            </a:r>
            <a:r>
              <a:rPr lang="ru-RU" sz="2400" dirty="0" smtClean="0">
                <a:solidFill>
                  <a:srgbClr val="C00000"/>
                </a:solidFill>
              </a:rPr>
              <a:t>– это весьма занятная техника рисования, которая дает простор для фантазии и свободу маленьким ручкам. Увлекательным является даже процесс подготовки к занятию. Бумажные комочки, которыми собственно и будет выполняться работа, дети с удовольствием могут намять сами.</a:t>
            </a:r>
            <a:br>
              <a:rPr lang="ru-RU" sz="2400" dirty="0" smtClean="0">
                <a:solidFill>
                  <a:srgbClr val="C00000"/>
                </a:solidFill>
              </a:rPr>
            </a:b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4098" name="Picture 2" descr="G:\картинки\2ea80207c53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884449" y="1897552"/>
            <a:ext cx="6016063" cy="3062896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5" name="Рукописный ввод 4"/>
              <p14:cNvContentPartPr/>
              <p14:nvPr/>
            </p14:nvContentPartPr>
            <p14:xfrm>
              <a:off x="4250520" y="1705680"/>
              <a:ext cx="360" cy="360"/>
            </p14:xfrm>
          </p:contentPart>
        </mc:Choice>
        <mc:Fallback xmlns="">
          <p:pic>
            <p:nvPicPr>
              <p:cNvPr id="5" name="Рукописный ввод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241160" y="1696320"/>
                <a:ext cx="19080" cy="1908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5538">
        <p15:prstTrans prst="pageCurlDouble"/>
      </p:transition>
    </mc:Choice>
    <mc:Fallback xmlns="">
      <p:transition spd="slow" advClick="0" advTm="5538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la-detej01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1105</TotalTime>
  <Words>738</Words>
  <Application>Microsoft Office PowerPoint</Application>
  <PresentationFormat>Экран (4:3)</PresentationFormat>
  <Paragraphs>76</Paragraphs>
  <Slides>23</Slides>
  <Notes>2</Notes>
  <HiddenSlides>1</HiddenSlides>
  <MMClips>2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30" baseType="lpstr">
      <vt:lpstr>Arial</vt:lpstr>
      <vt:lpstr>Calibri</vt:lpstr>
      <vt:lpstr>Calibri Light</vt:lpstr>
      <vt:lpstr>Monotype Corsiva</vt:lpstr>
      <vt:lpstr>Times New Roman</vt:lpstr>
      <vt:lpstr>Wingdings</vt:lpstr>
      <vt:lpstr>dla-detej01</vt:lpstr>
      <vt:lpstr>Презентация для мастер класса педагогов на тему: «ЧУДЕСА НЕТРАДИЦИОННЫХ ТЕХНИК  РИСОВАНИЯ» </vt:lpstr>
      <vt:lpstr>       Дети должны жить в мире красоты, игры, сказки, музыки, рисунка, фантазии, творчества.                                                                                    В.А.Сухомлинский   Искусство заключается в том, чтобы найти в необыкновенном обыкновенное и обыкновенное в необыкновенном.                                                                Дени Дидро  </vt:lpstr>
      <vt:lpstr>Необычное всегда интересно! </vt:lpstr>
      <vt:lpstr>Чем привлекательна нетрадиционная техника рисования?</vt:lpstr>
      <vt:lpstr>Нетрадиционные способы рисования</vt:lpstr>
      <vt:lpstr>Пластилинография — новый вид декоративно-прикладного искусства. Представляет собой создания лепных картин с изображением более или менее выпуклых, полуобъемных объектов на горизонтальной поверхности. Основной материал — пластилин. </vt:lpstr>
      <vt:lpstr>Техника «набрызг» заключается в разбрызгивании капель с помощью специального приспособления, которое в детском саду заменит зубная щетка или кисть. Зубной щеткой в руке набираем немного краски, а стекой (или кистью) проводим по поверхности щетки движениями по направлению к себе. Брызги летят на бумагу. Темы для рисования могут быть самые разнообразные. </vt:lpstr>
      <vt:lpstr>Манкография - занятие для детей любого возраста. Помимо обычного хаотичного рисования и свободной игры для ребенка можно еще рисовать цветочки, солнышко и лучики, тучки и дождик, домик и заборчик и т.д.Так же эту технику можно использовать в работе с песком и солью. </vt:lpstr>
      <vt:lpstr>Рисование мятой бумагой – это весьма занятная техника рисования, которая дает простор для фантазии и свободу маленьким ручкам. Увлекательным является даже процесс подготовки к занятию. Бумажные комочки, которыми собственно и будет выполняться работа, дети с удовольствием могут намять сами. </vt:lpstr>
      <vt:lpstr>Граттаж  — способ выполнения рисунка путём процарапывания пером или острым инструментом бумаги или картона, залитых тушью. Другое название техники — воскография. </vt:lpstr>
      <vt:lpstr>Кляксография - это разновидность графической техники, основанная на преобразовании пятен-клякс в нужные реальные или фантастические образы.  Рисунок в этой технике исполняется: тушью, чернилами, акварелью, гуашью. </vt:lpstr>
      <vt:lpstr>Пальчиковая живопись способствует раннему развитию творческих способностей.Не важно что он нарисовал и как он нарисовал, важно то с каким удовольствием он это делает.  </vt:lpstr>
      <vt:lpstr>Монотипия - это графическая техника. Рисунок наносится сначала на ровную и гладкую поверхность, а потом он отпечатывается на другую поверхность. </vt:lpstr>
      <vt:lpstr>Оттиск печатками из овощей и фруктов-ребёнок прижимает печатку к штемпельной подушечке с краской и наносит оттиск на бумагу. Для получения другого цвета меняется меняется и мисочка,и печатка.</vt:lpstr>
      <vt:lpstr>Фроттаж - техника перевода на бумагу текстуры материала или слабо выраженного рельефа приемом натирающих движений не заточенного карандаша. </vt:lpstr>
      <vt:lpstr>Проведение творческой художественной деятельности с использованием нетрадиционных техник: </vt:lpstr>
      <vt:lpstr> </vt:lpstr>
      <vt:lpstr>Презентация PowerPoint</vt:lpstr>
      <vt:lpstr>Кляксография</vt:lpstr>
      <vt:lpstr>*   *  *</vt:lpstr>
      <vt:lpstr>Презентация PowerPoint</vt:lpstr>
      <vt:lpstr>Презентация PowerPoint</vt:lpstr>
      <vt:lpstr>Список используемой литературы: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НЕТРАДИЦИОННЫЕ ТЕХНИКИ РИСОВАНИЯ</dc:title>
  <dc:creator>Сергей</dc:creator>
  <cp:lastModifiedBy>Пользователь</cp:lastModifiedBy>
  <cp:revision>164</cp:revision>
  <dcterms:modified xsi:type="dcterms:W3CDTF">2022-04-12T14:58:32Z</dcterms:modified>
</cp:coreProperties>
</file>