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D4B"/>
    <a:srgbClr val="C8B9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990600" y="1017588"/>
            <a:ext cx="7178675" cy="48307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1"/>
          <p:cNvSpPr/>
          <p:nvPr/>
        </p:nvSpPr>
        <p:spPr>
          <a:xfrm>
            <a:off x="990600" y="1009650"/>
            <a:ext cx="7180263" cy="4832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769938" y="701675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7854950" y="74930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88" y="5357813"/>
            <a:ext cx="12144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88720-89A5-4779-9D8A-5216EA5BAA5A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750" y="5357813"/>
            <a:ext cx="5033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475" y="5357813"/>
            <a:ext cx="554038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D39CDB3-C751-4238-92EE-4A1D457E9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458B-ABC4-4F2E-AFE8-A3486137AE2D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5EFA-DFB5-4E12-908F-2B29A9EEE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E33D0-E52D-4BF2-B227-49CF8D4E5A32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31377-F90B-4591-8A85-E03B6CAF1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3B701-2EC7-44F1-8FDA-DE934FD1886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DCC79-7D7B-4D1B-B9CE-64C32F92C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EE7E8-CEDD-46AD-AC91-F99DF4DC8715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B5D5-5C5B-45BC-9692-A91AD44C6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216FF-F2D3-462A-9B9A-57944E4429A2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1697A-5996-4007-AAB3-B784E7034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E3495-B5CF-4D08-8547-7CEC7DAB5BDB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9C11F-57C5-4776-81FD-79F839762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1DF0-D745-471C-8C39-94B8F0F82836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D4FFC-4DFA-492C-9071-74FBFA28B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15"/>
          <p:cNvSpPr/>
          <p:nvPr/>
        </p:nvSpPr>
        <p:spPr>
          <a:xfrm rot="60000">
            <a:off x="4468813" y="604838"/>
            <a:ext cx="3789362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16"/>
          <p:cNvSpPr/>
          <p:nvPr/>
        </p:nvSpPr>
        <p:spPr>
          <a:xfrm rot="60000">
            <a:off x="4471988" y="603250"/>
            <a:ext cx="3787775" cy="572293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2"/>
          <p:cNvSpPr/>
          <p:nvPr/>
        </p:nvSpPr>
        <p:spPr>
          <a:xfrm rot="21540000">
            <a:off x="749300" y="576263"/>
            <a:ext cx="3789363" cy="5722937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3"/>
          <p:cNvSpPr/>
          <p:nvPr/>
        </p:nvSpPr>
        <p:spPr>
          <a:xfrm rot="21540000">
            <a:off x="749300" y="576263"/>
            <a:ext cx="3789363" cy="572135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35684">
            <a:off x="2371725" y="293688"/>
            <a:ext cx="566738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96196">
            <a:off x="6280150" y="333375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2063" y="5886450"/>
            <a:ext cx="1212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CEFF-1B12-40BF-BB6A-204ED23E0676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16" name="Footer Placeholder 5"/>
          <p:cNvSpPr>
            <a:spLocks noGrp="1"/>
          </p:cNvSpPr>
          <p:nvPr>
            <p:ph type="ftr" sz="quarter" idx="11"/>
          </p:nvPr>
        </p:nvSpPr>
        <p:spPr>
          <a:xfrm rot="21540000">
            <a:off x="914400" y="5829300"/>
            <a:ext cx="35226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8088" y="5897563"/>
            <a:ext cx="5540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48035-C981-4401-9519-521FB3755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BDF47-6896-4F78-9F9E-321E77EB07DD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09249-ECDA-410F-83A7-9E24C4802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838" y="574675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838" y="576263"/>
            <a:ext cx="7696200" cy="5715000"/>
          </a:xfrm>
          <a:prstGeom prst="rect">
            <a:avLst/>
          </a:prstGeom>
          <a:blipFill dpi="0" rotWithShape="1">
            <a:blip r:embed="rId1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2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435684">
            <a:off x="544513" y="273050"/>
            <a:ext cx="566737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4096196">
            <a:off x="8115300" y="298450"/>
            <a:ext cx="5667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itle Placeholder 1"/>
          <p:cNvSpPr>
            <a:spLocks noGrp="1"/>
          </p:cNvSpPr>
          <p:nvPr>
            <p:ph type="title"/>
          </p:nvPr>
        </p:nvSpPr>
        <p:spPr bwMode="auto">
          <a:xfrm>
            <a:off x="1095375" y="817563"/>
            <a:ext cx="6964363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63675" y="2119313"/>
            <a:ext cx="619601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775" y="5808663"/>
            <a:ext cx="1212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400ABD79-7A26-43CA-A2CD-470549AEE89B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5808663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800" y="5808663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Rage Italic" pitchFamily="66" charset="0"/>
                <a:cs typeface="+mn-cs"/>
              </a:defRPr>
            </a:lvl1pPr>
          </a:lstStyle>
          <a:p>
            <a:pPr>
              <a:defRPr/>
            </a:pPr>
            <a:fld id="{89EBFAB0-FFD1-40CA-850B-32FD1A1053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20" r:id="rId8"/>
    <p:sldLayoutId id="2147483712" r:id="rId9"/>
    <p:sldLayoutId id="2147483711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/>
        <a:buChar char="O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6446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Brush Script MT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4" descr="img0 (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2"/>
          <p:cNvSpPr>
            <a:spLocks noChangeArrowheads="1"/>
          </p:cNvSpPr>
          <p:nvPr/>
        </p:nvSpPr>
        <p:spPr bwMode="auto">
          <a:xfrm>
            <a:off x="755650" y="620713"/>
            <a:ext cx="748982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наглядный: «Валеология или здоровый малыш», «Малыши-крепыши», «Как избежать неприятности», «Если малыш поранился», «Не играй с огнём»; план-схема микрорайона, в котором находится детский сад, с отметкой опасных участков, мест, благоприятных для разнообразных детских игр; плакаты «Если ты потерялся на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улице», «Внимание! Терроризм!», «Пожарная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безопасность для дошкольников» и др.</a:t>
            </a:r>
            <a:endParaRPr lang="ru-RU" sz="2400" b="1" u="sng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827088" y="692150"/>
            <a:ext cx="7521575" cy="5616575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 игротека, которая содержит: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дидактические игры «Опасно - не опасно», «Продолжи ряд», «Четвёртый – лишний», «Назови одним словом», «Так – не так» и др.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развивающие настольно-печатные игры «Азбука безопасности», «Чрезвычайные ситуации в доме», «Внимание! Дорога!», «Пирамида здоровья», «Дорожные знаки», «Лото осторожностей», «Час пик», «Лото пешехода» и др.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900113" y="765175"/>
            <a:ext cx="7488237" cy="5130800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3) библиотека, в которой имеются познавательная и художественная литература, фотоальбомы, иллюстрации для рассматривания и обсуждения различных ситуаций.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755650" y="817563"/>
            <a:ext cx="7632700" cy="5348287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 проблем, связанный с безопасностью ребёнка, невозможно решить только в рамках детского сада. Поэтому необходим тесный контакт с родителями, ведь они – заинтересованные партнёры, активные помощники в работе с детьми по данному направлению.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работы с родителями – объяснить актуальность, важность проблемы безопасности детей, повысить образовательный уровень родителей по данной проблеме, обозначить круг правил, с которыми необходимо знакомить прежде всего в семье.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7704138" cy="5545137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безопасности – непрерывный, систематический, последовательный процесс, начинающийся в раннем возрасте. Именно тогда закладывается фундамент жизненных ориентировок в окружающем и всё, что ребёнок усвоит в детском саду (правила безопасного поведения, здоровый образ жизни), прочно останется у него навсегда и будет закрепляться дальше в начальной школе на уроках «Окружающий мир».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пути к достижению цели важно не навредить ребёнку, а сделать так, чтобы шёл процесс его совершенствования. Только тогда наш труд будет не напрасен и принесёт радость.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755650" y="692150"/>
            <a:ext cx="7416800" cy="5030788"/>
          </a:xfrm>
        </p:spPr>
        <p:txBody>
          <a:bodyPr/>
          <a:lstStyle/>
          <a:p>
            <a:pPr>
              <a:buFont typeface="Brush Script MT"/>
              <a:buNone/>
            </a:pPr>
            <a:endParaRPr lang="en-US" sz="3600" b="1" i="1" smtClean="0">
              <a:latin typeface="Arial" charset="0"/>
            </a:endParaRPr>
          </a:p>
          <a:p>
            <a:pPr>
              <a:buFont typeface="Brush Script MT"/>
              <a:buNone/>
            </a:pPr>
            <a:endParaRPr lang="en-US" sz="3600" b="1" i="1" smtClean="0">
              <a:latin typeface="Arial" charset="0"/>
            </a:endParaRPr>
          </a:p>
          <a:p>
            <a:pPr>
              <a:buFont typeface="Brush Script MT"/>
              <a:buNone/>
            </a:pPr>
            <a:endParaRPr lang="en-US" sz="3600" b="1" i="1" smtClean="0">
              <a:latin typeface="Arial" charset="0"/>
            </a:endParaRPr>
          </a:p>
          <a:p>
            <a:pPr algn="ctr">
              <a:buFont typeface="Brush Script MT"/>
              <a:buNone/>
            </a:pPr>
            <a:r>
              <a:rPr lang="ru-RU" sz="3600" b="1" i="1" smtClean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1"/>
          <p:cNvSpPr>
            <a:spLocks noChangeArrowheads="1"/>
          </p:cNvSpPr>
          <p:nvPr/>
        </p:nvSpPr>
        <p:spPr bwMode="auto">
          <a:xfrm>
            <a:off x="900113" y="1052513"/>
            <a:ext cx="7488237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сама жизнь доказала необходимость обучения не только взрослых, но и малышей основам безопасности жизнедеятельности (ОБЖ). Ведь в условиях социального, природного и экологического неблагополучия естественная любознательность ребёнка в познании окружающего мира может стать небезопасной для него. Поэтому необходимо сформировать у ребёнка сознательное и ответственное отношение личной безопасности и безопасности окружающих.</a:t>
            </a:r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827088" y="765175"/>
            <a:ext cx="72723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Эти задачи стоят как перед родителями, так и перед педагогами детских образовательных учреждений.</a:t>
            </a:r>
          </a:p>
        </p:txBody>
      </p:sp>
      <p:pic>
        <p:nvPicPr>
          <p:cNvPr id="14338" name="Picture 3" descr="1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4813"/>
            <a:ext cx="33845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0015-003-Bezopasnost-rebjon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4365625"/>
            <a:ext cx="381793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116013" y="836613"/>
            <a:ext cx="6964362" cy="5132387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ознакомлении детей с первоначальными основами безопасности должны быть определены следующие </a:t>
            </a:r>
            <a:r>
              <a:rPr 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формирование основ по сохранению и укреплению здоровья;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воспитание безопасного поведения, способности предвидеть опасные ситуации, по возможности избегать их, 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при необходимости – 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действовать.</a:t>
            </a:r>
            <a:endParaRPr lang="ru-RU" sz="2800" b="1" u="sng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2"/>
          <p:cNvSpPr>
            <a:spLocks noGrp="1"/>
          </p:cNvSpPr>
          <p:nvPr>
            <p:ph type="body" idx="1"/>
          </p:nvPr>
        </p:nvSpPr>
        <p:spPr>
          <a:xfrm>
            <a:off x="827088" y="692150"/>
            <a:ext cx="7561262" cy="5545138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Работа с детьми по ОБЖ включает целый комплекс </a:t>
            </a:r>
            <a:r>
              <a:rPr 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знакомство с бытовыми источниками опасности, с необходимыми действиями в случае опасности, формирование представления о способах безопасного поведения в быту;</a:t>
            </a:r>
          </a:p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развитие основ экологической культуры, воспитание любви, ответственного и бережного отношения к родной природе;</a:t>
            </a:r>
          </a:p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воспитание грамотного участника дорожного движения;</a:t>
            </a:r>
          </a:p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 воспитание чувства взаимопомощи и товарищества.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827088" y="620713"/>
            <a:ext cx="7561262" cy="5688012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выделить следующие 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реализации данных задач: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 – заинтересовать детей, актуализировать, уточнить и систематизировать их знания о правилах безопасности;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этап – ввести правила в жизнь детей, показать разнообразие их проявлений в жизненных ситуациях, тренировать в умении применять эти правила;</a:t>
            </a:r>
            <a:b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этап – на основе усвоенных знаний и умений помочь осознанно овладеть реальными практическими действиями.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755650" y="620713"/>
            <a:ext cx="7561263" cy="5616575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этапе помогают: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беседы: как избежать неприятности дома, на улице, в лесу и др.;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различные виды игровой деятельности: сюжетно-ролевые, дидактические, развивающие, настольно-печатные, подвижные, игры-драматизации и др.; 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тренинги: «Я потерялся…», «Разговор по телефону», «Незнакомец за дверью», «Новый приятель», «Заброшенный дом», «Один дома» и др.;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разбор проблемных ситуаций: «Какую ошибку совершила Красная Шапочка?», «Что ты будешь делать, если постучали в дверь, зазвонил телефон, тебя приглашают покататься на машине?» и др.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100024291168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7704137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684213" y="620713"/>
            <a:ext cx="7991475" cy="5635625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проведения работы на </a:t>
            </a:r>
            <a:r>
              <a:rPr lang="en-US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этапе необходимо организовать развивающую среду в группе: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1) уголок безопасности, который содержит материалы: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практический: щит безопасности с различными видами розеток, выключателей, замков; макет улицы с дорожными знаками, разметкой для транспорта и пешеходов, светофор, пособия для сюжетно-ролевых игр «Автобус», «Шофёр», «Спасатели», «Скорая помощь» и др.</a:t>
            </a:r>
            <a:b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800</TotalTime>
  <Words>566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Constantia</vt:lpstr>
      <vt:lpstr>Brush Script MT</vt:lpstr>
      <vt:lpstr>Calibri</vt:lpstr>
      <vt:lpstr>Franklin Gothic Book</vt:lpstr>
      <vt:lpstr>Rage Italic</vt:lpstr>
      <vt:lpstr>Times New Roman</vt:lpstr>
      <vt:lpstr>Кнопка</vt:lpstr>
      <vt:lpstr>Кнопка</vt:lpstr>
      <vt:lpstr>Кнопка</vt:lpstr>
      <vt:lpstr>Слайд 1</vt:lpstr>
      <vt:lpstr>Слайд 2</vt:lpstr>
      <vt:lpstr>Слайд 3</vt:lpstr>
      <vt:lpstr>При ознакомлении детей с первоначальными основами безопасности должны быть определены следующие цели: • формирование основ по сохранению и укреплению здоровья; • воспитание безопасного поведения, способности предвидеть опасные ситуации, по возможности избегать их,                       при необходимости –                       действовать.</vt:lpstr>
      <vt:lpstr>Слайд 5</vt:lpstr>
      <vt:lpstr>Можно выделить следующие  этапы реализации данных задач: I этап – заинтересовать детей, актуализировать, уточнить и систематизировать их знания о правилах безопасности; II этап – ввести правила в жизнь детей, показать разнообразие их проявлений в жизненных ситуациях, тренировать в умении применять эти правила; III этап – на основе усвоенных знаний и умений помочь осознанно овладеть реальными практическими действиями.</vt:lpstr>
      <vt:lpstr>На I этапе помогают: - беседы: как избежать неприятности дома, на улице, в лесу и др.; - различные виды игровой деятельности: сюжетно-ролевые, дидактические, развивающие, настольно-печатные, подвижные, игры-драматизации и др.;  - тренинги: «Я потерялся…», «Разговор по телефону», «Незнакомец за дверью», «Новый приятель», «Заброшенный дом», «Один дома» и др.; - разбор проблемных ситуаций: «Какую ошибку совершила Красная Шапочка?», «Что ты будешь делать, если постучали в дверь, зазвонил телефон, тебя приглашают покататься на машине?» и др.</vt:lpstr>
      <vt:lpstr>Слайд 8</vt:lpstr>
      <vt:lpstr>Для проведения работы на II этапе необходимо организовать развивающую среду в группе: 1) уголок безопасности, который содержит материалы: • практический: щит безопасности с различными видами розеток, выключателей, замков; макет улицы с дорожными знаками, разметкой для транспорта и пешеходов, светофор, пособия для сюжетно-ролевых игр «Автобус», «Шофёр», «Спасатели», «Скорая помощь» и др. </vt:lpstr>
      <vt:lpstr>Слайд 10</vt:lpstr>
      <vt:lpstr>2) игротека, которая содержит: • дидактические игры «Опасно - не опасно», «Продолжи ряд», «Четвёртый – лишний», «Назови одним словом», «Так – не так» и др. • развивающие настольно-печатные игры «Азбука безопасности», «Чрезвычайные ситуации в доме», «Внимание! Дорога!», «Пирамида здоровья», «Дорожные знаки», «Лото осторожностей», «Час пик», «Лото пешехода» и др.</vt:lpstr>
      <vt:lpstr>3) библиотека, в которой имеются познавательная и художественная литература, фотоальбомы, иллюстрации для рассматривания и обсуждения различных ситуаций.</vt:lpstr>
      <vt:lpstr>Круг проблем, связанный с безопасностью ребёнка, невозможно решить только в рамках детского сада. Поэтому необходим тесный контакт с родителями, ведь они – заинтересованные партнёры, активные помощники в работе с детьми по данному направлению. Цель работы с родителями – объяснить актуальность, важность проблемы безопасности детей, повысить образовательный уровень родителей по данной проблеме, обозначить круг правил, с которыми необходимо знакомить прежде всего в семье.</vt:lpstr>
      <vt:lpstr>Воспитание безопасности – непрерывный, систематический, последовательный процесс, начинающийся в раннем возрасте. Именно тогда закладывается фундамент жизненных ориентировок в окружающем и всё, что ребёнок усвоит в детском саду (правила безопасного поведения, здоровый образ жизни), прочно останется у него навсегда и будет закрепляться дальше в начальной школе на уроках «Окружающий мир». Во время пути к достижению цели важно не навредить ребёнку, а сделать так, чтобы шёл процесс его совершенствования. Только тогда наш труд будет не напрасен и принесёт радость.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как средство развития речи детей дошкольного возраста</dc:title>
  <dc:creator>user</dc:creator>
  <cp:lastModifiedBy>Юля</cp:lastModifiedBy>
  <cp:revision>23</cp:revision>
  <dcterms:created xsi:type="dcterms:W3CDTF">2017-04-12T18:02:25Z</dcterms:created>
  <dcterms:modified xsi:type="dcterms:W3CDTF">2022-04-12T12:06:23Z</dcterms:modified>
</cp:coreProperties>
</file>