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70" r:id="rId4"/>
    <p:sldId id="264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468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t>07.02.2018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ommons.wikimedia.org/wiki/File:Antonow_An-2_COLT.png?uselang=r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352928" cy="640871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ru-RU" sz="3200" b="1" dirty="0">
                <a:solidFill>
                  <a:srgbClr val="0070C0"/>
                </a:solidFill>
              </a:rPr>
              <a:t>	</a:t>
            </a: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Выставка </a:t>
            </a:r>
            <a:r>
              <a:rPr lang="ru-RU" sz="3200" b="1" dirty="0">
                <a:solidFill>
                  <a:srgbClr val="0070C0"/>
                </a:solidFill>
              </a:rPr>
              <a:t>технического творчества</a:t>
            </a:r>
            <a:r>
              <a:rPr lang="ru-RU" sz="3200" dirty="0">
                <a:solidFill>
                  <a:srgbClr val="0070C0"/>
                </a:solidFill>
              </a:rPr>
              <a:t/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Номинация: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«</a:t>
            </a:r>
            <a:r>
              <a:rPr lang="ru-RU" sz="3200" b="1" dirty="0">
                <a:solidFill>
                  <a:srgbClr val="0070C0"/>
                </a:solidFill>
              </a:rPr>
              <a:t>Техническое моделирование</a:t>
            </a:r>
            <a:r>
              <a:rPr lang="ru-RU" sz="3200" b="1" dirty="0" smtClean="0">
                <a:solidFill>
                  <a:srgbClr val="0070C0"/>
                </a:solidFill>
              </a:rPr>
              <a:t>»</a:t>
            </a:r>
            <a:r>
              <a:rPr lang="ru-RU" sz="3200" dirty="0">
                <a:solidFill>
                  <a:srgbClr val="0070C0"/>
                </a:solidFill>
              </a:rPr>
              <a:t/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	</a:t>
            </a:r>
            <a:r>
              <a:rPr lang="ru-RU" sz="3200" b="1" dirty="0" smtClean="0">
                <a:solidFill>
                  <a:srgbClr val="0070C0"/>
                </a:solidFill>
              </a:rPr>
              <a:t>Тема</a:t>
            </a:r>
            <a:r>
              <a:rPr lang="ru-RU" sz="3200" b="1" dirty="0">
                <a:solidFill>
                  <a:srgbClr val="0070C0"/>
                </a:solidFill>
              </a:rPr>
              <a:t>: «Ан-2 советский самолет – единственный в мире, выпускаемый  более 60 лет, </a:t>
            </a:r>
            <a:r>
              <a:rPr lang="ru-RU" sz="3200" b="1" dirty="0" smtClean="0">
                <a:solidFill>
                  <a:srgbClr val="0070C0"/>
                </a:solidFill>
              </a:rPr>
              <a:t>занесён </a:t>
            </a:r>
            <a:r>
              <a:rPr lang="ru-RU" sz="3200" b="1" dirty="0">
                <a:solidFill>
                  <a:srgbClr val="0070C0"/>
                </a:solidFill>
              </a:rPr>
              <a:t>в Книгу  рекордов </a:t>
            </a:r>
            <a:r>
              <a:rPr lang="ru-RU" sz="3200" b="1" dirty="0" smtClean="0">
                <a:solidFill>
                  <a:srgbClr val="0070C0"/>
                </a:solidFill>
              </a:rPr>
              <a:t>Гиннесса»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Автор: </a:t>
            </a:r>
            <a:r>
              <a:rPr lang="ru-RU" sz="2800" b="1" dirty="0" err="1" smtClean="0">
                <a:solidFill>
                  <a:srgbClr val="00B0F0"/>
                </a:solidFill>
              </a:rPr>
              <a:t>Быканов</a:t>
            </a:r>
            <a:r>
              <a:rPr lang="ru-RU" sz="2800" b="1" dirty="0" smtClean="0">
                <a:solidFill>
                  <a:srgbClr val="00B0F0"/>
                </a:solidFill>
              </a:rPr>
              <a:t> Глеб, 15 лет,  МБУ ДО «Дворец пионеров и школьников г. Курска», Руководитель: Щербаков А.В., педагог дополнительного </a:t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образования</a:t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>
                <a:solidFill>
                  <a:srgbClr val="00B0F0"/>
                </a:solidFill>
              </a:rPr>
              <a:t/>
            </a:r>
            <a:br>
              <a:rPr lang="ru-RU" sz="2800" b="1" dirty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>
                <a:solidFill>
                  <a:srgbClr val="00B0F0"/>
                </a:solidFill>
              </a:rPr>
              <a:t/>
            </a:r>
            <a:br>
              <a:rPr lang="ru-RU" sz="2800" b="1" dirty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>
                <a:solidFill>
                  <a:srgbClr val="00B0F0"/>
                </a:solidFill>
              </a:rPr>
              <a:t/>
            </a:r>
            <a:br>
              <a:rPr lang="ru-RU" sz="2800" b="1" dirty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>
                <a:solidFill>
                  <a:srgbClr val="00B0F0"/>
                </a:solidFill>
              </a:rPr>
              <a:t/>
            </a:r>
            <a:br>
              <a:rPr lang="ru-RU" sz="2800" b="1" dirty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>
                <a:solidFill>
                  <a:srgbClr val="00B0F0"/>
                </a:solidFill>
              </a:rPr>
              <a:t/>
            </a:r>
            <a:br>
              <a:rPr lang="ru-RU" sz="2800" b="1" dirty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>
                <a:solidFill>
                  <a:srgbClr val="00B0F0"/>
                </a:solidFill>
              </a:rPr>
              <a:t/>
            </a:r>
            <a:br>
              <a:rPr lang="ru-RU" sz="2800" b="1" dirty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3200" dirty="0" smtClean="0">
                <a:solidFill>
                  <a:srgbClr val="00B0F0"/>
                </a:solidFill>
              </a:rPr>
              <a:t> </a:t>
            </a:r>
            <a:br>
              <a:rPr lang="ru-RU" sz="3200" dirty="0" smtClean="0">
                <a:solidFill>
                  <a:srgbClr val="00B0F0"/>
                </a:solidFill>
              </a:rPr>
            </a:br>
            <a:r>
              <a:rPr lang="ru-RU" sz="3200" dirty="0">
                <a:solidFill>
                  <a:srgbClr val="00B0F0"/>
                </a:solidFill>
              </a:rPr>
              <a:t/>
            </a:r>
            <a:br>
              <a:rPr lang="ru-RU" sz="3200" dirty="0">
                <a:solidFill>
                  <a:srgbClr val="00B0F0"/>
                </a:solidFill>
              </a:rPr>
            </a:br>
            <a:r>
              <a:rPr lang="ru-RU" sz="3200" dirty="0" smtClean="0">
                <a:solidFill>
                  <a:srgbClr val="00B0F0"/>
                </a:solidFill>
              </a:rPr>
              <a:t/>
            </a:r>
            <a:br>
              <a:rPr lang="ru-RU" sz="3200" dirty="0" smtClean="0">
                <a:solidFill>
                  <a:srgbClr val="00B0F0"/>
                </a:solidFill>
              </a:rPr>
            </a:br>
            <a:r>
              <a:rPr lang="ru-RU" sz="3200" dirty="0">
                <a:solidFill>
                  <a:srgbClr val="00B0F0"/>
                </a:solidFill>
              </a:rPr>
              <a:t/>
            </a:r>
            <a:br>
              <a:rPr lang="ru-RU" sz="3200" dirty="0">
                <a:solidFill>
                  <a:srgbClr val="00B0F0"/>
                </a:solidFill>
              </a:rPr>
            </a:br>
            <a:endParaRPr lang="uk-UA" sz="3200" b="1" cap="all" dirty="0">
              <a:ln w="0"/>
              <a:solidFill>
                <a:srgbClr val="00B0F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Лётно-технические характеристики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Н</a:t>
            </a:r>
            <a:r>
              <a:rPr lang="ru-RU" b="1" dirty="0" smtClean="0">
                <a:solidFill>
                  <a:srgbClr val="0070C0"/>
                </a:solidFill>
              </a:rPr>
              <a:t>а </a:t>
            </a:r>
            <a:r>
              <a:rPr lang="ru-RU" b="1" dirty="0">
                <a:solidFill>
                  <a:srgbClr val="0070C0"/>
                </a:solidFill>
              </a:rPr>
              <a:t>нижнем </a:t>
            </a:r>
            <a:r>
              <a:rPr lang="ru-RU" b="1" dirty="0" smtClean="0">
                <a:solidFill>
                  <a:srgbClr val="0070C0"/>
                </a:solidFill>
              </a:rPr>
              <a:t>крыле установлены </a:t>
            </a:r>
            <a:r>
              <a:rPr lang="ru-RU" b="1" dirty="0">
                <a:solidFill>
                  <a:srgbClr val="0070C0"/>
                </a:solidFill>
              </a:rPr>
              <a:t>только щелевые </a:t>
            </a:r>
            <a:r>
              <a:rPr lang="ru-RU" b="1" dirty="0" smtClean="0">
                <a:solidFill>
                  <a:srgbClr val="0070C0"/>
                </a:solidFill>
              </a:rPr>
              <a:t>закрылки,</a:t>
            </a:r>
          </a:p>
          <a:p>
            <a:r>
              <a:rPr lang="ru-RU" b="1" dirty="0">
                <a:solidFill>
                  <a:srgbClr val="0070C0"/>
                </a:solidFill>
              </a:rPr>
              <a:t>О</a:t>
            </a:r>
            <a:r>
              <a:rPr lang="ru-RU" b="1" dirty="0" smtClean="0">
                <a:solidFill>
                  <a:srgbClr val="0070C0"/>
                </a:solidFill>
              </a:rPr>
              <a:t>бшивка </a:t>
            </a:r>
            <a:r>
              <a:rPr lang="ru-RU" b="1" dirty="0">
                <a:solidFill>
                  <a:srgbClr val="0070C0"/>
                </a:solidFill>
              </a:rPr>
              <a:t>крыльев и оперения </a:t>
            </a:r>
            <a:r>
              <a:rPr lang="ru-RU" b="1" dirty="0" smtClean="0">
                <a:solidFill>
                  <a:srgbClr val="0070C0"/>
                </a:solidFill>
              </a:rPr>
              <a:t>- полотняная,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Шасси - </a:t>
            </a:r>
            <a:r>
              <a:rPr lang="ru-RU" b="1" dirty="0">
                <a:solidFill>
                  <a:srgbClr val="0070C0"/>
                </a:solidFill>
              </a:rPr>
              <a:t>неубирающееся, трёх-опорное, с хвостовым колесом. В зимнее время предусмотрена установка лыжного </a:t>
            </a:r>
            <a:r>
              <a:rPr lang="ru-RU" b="1" dirty="0" smtClean="0">
                <a:solidFill>
                  <a:srgbClr val="0070C0"/>
                </a:solidFill>
              </a:rPr>
              <a:t>шасси,</a:t>
            </a:r>
          </a:p>
          <a:p>
            <a:r>
              <a:rPr lang="ru-RU" b="1" dirty="0">
                <a:solidFill>
                  <a:srgbClr val="0070C0"/>
                </a:solidFill>
              </a:rPr>
              <a:t>С</a:t>
            </a:r>
            <a:r>
              <a:rPr lang="ru-RU" b="1" dirty="0" smtClean="0">
                <a:solidFill>
                  <a:srgbClr val="0070C0"/>
                </a:solidFill>
              </a:rPr>
              <a:t>иловая установка состоит </a:t>
            </a:r>
            <a:r>
              <a:rPr lang="ru-RU" b="1" dirty="0">
                <a:solidFill>
                  <a:srgbClr val="0070C0"/>
                </a:solidFill>
              </a:rPr>
              <a:t>из поршневого 9-цилиндрового двигателя воздушного охлаждения </a:t>
            </a:r>
            <a:r>
              <a:rPr lang="ru-RU" b="1" dirty="0" smtClean="0">
                <a:solidFill>
                  <a:srgbClr val="0070C0"/>
                </a:solidFill>
              </a:rPr>
              <a:t>АШ-62 ИР </a:t>
            </a:r>
            <a:r>
              <a:rPr lang="ru-RU" b="1" dirty="0">
                <a:solidFill>
                  <a:srgbClr val="0070C0"/>
                </a:solidFill>
              </a:rPr>
              <a:t>с четырёх-лопастным воздушным винтом.</a:t>
            </a:r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642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Изготовление шаблонов </a:t>
            </a:r>
            <a:r>
              <a:rPr lang="ru-RU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натуральную величину 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модели, по чертежам</a:t>
            </a:r>
            <a:r>
              <a:rPr lang="ru-RU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4" name="Picture 3" descr="C:\Documents and Settings\Andrey\Рабочий стол\Ан2\АН-2(4)\GPM 126 - An-20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91718"/>
            <a:ext cx="295232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Documents and Settings\Andrey\Рабочий стол\Ан2\АН-2(4)\GPM 126 - An-20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16832"/>
            <a:ext cx="2736304" cy="194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Documents and Settings\Andrey\Рабочий стол\655915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221088"/>
            <a:ext cx="4104456" cy="248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426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FFC000"/>
                </a:solidFill>
              </a:rPr>
              <a:t>Процесс изготовления модели самолёта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173807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Обведение шаблонов на потолочной плитке и вырезывание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173807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>
              <a:solidFill>
                <a:srgbClr val="FFC000"/>
              </a:solidFill>
            </a:endParaRPr>
          </a:p>
          <a:p>
            <a:pPr algn="ctr"/>
            <a:r>
              <a:rPr lang="ru-RU" dirty="0" smtClean="0">
                <a:solidFill>
                  <a:srgbClr val="FFC000"/>
                </a:solidFill>
              </a:rPr>
              <a:t>Ошкуривание и придание формы</a:t>
            </a:r>
          </a:p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Picture 3" descr="C:\Documents and Settings\Andrey\Рабочий стол\Ан2\киль ан-2\DSC_1026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24944"/>
            <a:ext cx="345638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Documents and Settings\Andrey\Рабочий стол\Ан2\киль ан-2\DSC_1027.JPG"/>
          <p:cNvPicPr>
            <a:picLocks noGrp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55564"/>
            <a:ext cx="3456384" cy="342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164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Сборка и склеивание деталей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Picture 3" descr="C:\Documents and Settings\Andrey\Рабочий стол\Ан2\окраска ан-2\DSC_1372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4038600" cy="2664295"/>
          </a:xfrm>
          <a:prstGeom prst="rect">
            <a:avLst/>
          </a:prstGeom>
          <a:noFill/>
          <a:extLst/>
        </p:spPr>
      </p:pic>
      <p:pic>
        <p:nvPicPr>
          <p:cNvPr id="6" name="Picture 4" descr="C:\Documents and Settings\Andrey\Рабочий стол\Ан2\окраска ан-2\DSC_1385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21696"/>
            <a:ext cx="4038600" cy="2331640"/>
          </a:xfrm>
          <a:prstGeom prst="rect">
            <a:avLst/>
          </a:prstGeom>
          <a:noFill/>
          <a:extLst/>
        </p:spPr>
      </p:pic>
      <p:pic>
        <p:nvPicPr>
          <p:cNvPr id="7" name="Picture 5" descr="C:\Documents and Settings\Andrey\Рабочий стол\Ан2\сборка ан-2\DSC_116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827145" cy="1998345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96932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b="1" dirty="0">
                <a:solidFill>
                  <a:srgbClr val="92D050"/>
                </a:solidFill>
              </a:rPr>
              <a:t>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2D050"/>
                </a:solidFill>
              </a:rPr>
              <a:t>Проделанная  </a:t>
            </a:r>
            <a:r>
              <a:rPr lang="ru-RU" b="1" dirty="0">
                <a:solidFill>
                  <a:srgbClr val="92D050"/>
                </a:solidFill>
              </a:rPr>
              <a:t>работа </a:t>
            </a:r>
            <a:r>
              <a:rPr lang="ru-RU" b="1" dirty="0" smtClean="0">
                <a:solidFill>
                  <a:srgbClr val="92D050"/>
                </a:solidFill>
              </a:rPr>
              <a:t> по проекту поможет </a:t>
            </a:r>
            <a:r>
              <a:rPr lang="ru-RU" b="1" dirty="0">
                <a:solidFill>
                  <a:srgbClr val="92D050"/>
                </a:solidFill>
              </a:rPr>
              <a:t>мне в дальнейшем изготовить действующую радиоуправляемую модель самолета Ан-2. </a:t>
            </a:r>
            <a:endParaRPr lang="ru-RU" b="1" dirty="0" smtClean="0">
              <a:solidFill>
                <a:srgbClr val="92D050"/>
              </a:solidFill>
            </a:endParaRPr>
          </a:p>
          <a:p>
            <a:r>
              <a:rPr lang="ru-RU" b="1" dirty="0" smtClean="0">
                <a:solidFill>
                  <a:srgbClr val="92D050"/>
                </a:solidFill>
              </a:rPr>
              <a:t>Работая </a:t>
            </a:r>
            <a:r>
              <a:rPr lang="ru-RU" b="1" dirty="0">
                <a:solidFill>
                  <a:srgbClr val="92D050"/>
                </a:solidFill>
              </a:rPr>
              <a:t>над этим макетом, </a:t>
            </a:r>
            <a:r>
              <a:rPr lang="ru-RU" b="1" dirty="0" smtClean="0">
                <a:solidFill>
                  <a:srgbClr val="92D050"/>
                </a:solidFill>
              </a:rPr>
              <a:t>я смог освоить </a:t>
            </a:r>
            <a:r>
              <a:rPr lang="ru-RU" b="1" dirty="0">
                <a:solidFill>
                  <a:srgbClr val="92D050"/>
                </a:solidFill>
              </a:rPr>
              <a:t>технологию работы с потолочной плиткой, применяя ее для постройки объемной, масштабной копии модели самолета Ан-2. </a:t>
            </a:r>
          </a:p>
          <a:p>
            <a:endParaRPr lang="ru-RU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91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Сложности в работе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7488832" cy="517403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Сложность придания формы объемной конструкции самолета.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Неоднократное изготовление новых деталей для подгонки их между собой, их видоизменения.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Продумывание силовой части будущей модели.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Поиск использования в силовой конструкции модели материалов с малым весом и прочностью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381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Благодарю </a:t>
            </a:r>
            <a:br>
              <a:rPr lang="ru-RU" sz="7200" b="1" dirty="0" smtClean="0">
                <a:solidFill>
                  <a:srgbClr val="C00000"/>
                </a:solidFill>
              </a:rPr>
            </a:br>
            <a:r>
              <a:rPr lang="ru-RU" sz="7200" b="1" dirty="0" smtClean="0">
                <a:solidFill>
                  <a:srgbClr val="C00000"/>
                </a:solidFill>
              </a:rPr>
              <a:t>за внимание!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645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ndrey\Рабочий стол\Ан2\окраска ан-2\DSC_139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024336" cy="4680520"/>
          </a:xfrm>
          <a:prstGeom prst="rect">
            <a:avLst/>
          </a:prstGeom>
          <a:noFill/>
          <a:extLst/>
        </p:spPr>
      </p:pic>
      <p:pic>
        <p:nvPicPr>
          <p:cNvPr id="3" name="Picture 4" descr="C:\Documents and Settings\Andrey\Рабочий стол\Ан2\окраска ан-2\DSC_142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823367"/>
            <a:ext cx="4295140" cy="2710815"/>
          </a:xfrm>
          <a:prstGeom prst="rect">
            <a:avLst/>
          </a:prstGeom>
          <a:noFill/>
          <a:extLst/>
        </p:spPr>
      </p:pic>
      <p:pic>
        <p:nvPicPr>
          <p:cNvPr id="4" name="Picture 3" descr="C:\Documents and Settings\Andrey\Рабочий стол\Ан2\окраска ан-2\DSC_142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59739"/>
            <a:ext cx="4295140" cy="2710815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753603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6131024" cy="20162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rgbClr val="00B050"/>
                </a:solidFill>
              </a:rPr>
              <a:t/>
            </a:r>
            <a:br>
              <a:rPr lang="ru-RU" sz="2000" dirty="0" smtClean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/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000" dirty="0" smtClean="0">
                <a:solidFill>
                  <a:srgbClr val="00B050"/>
                </a:solidFill>
              </a:rPr>
              <a:t/>
            </a:r>
            <a:br>
              <a:rPr lang="ru-RU" sz="2000" dirty="0" smtClean="0">
                <a:solidFill>
                  <a:srgbClr val="00B050"/>
                </a:solidFill>
              </a:rPr>
            </a:br>
            <a:r>
              <a:rPr lang="ru-RU" sz="2000" dirty="0">
                <a:solidFill>
                  <a:srgbClr val="00B050"/>
                </a:solidFill>
              </a:rPr>
              <a:t/>
            </a:r>
            <a:br>
              <a:rPr lang="ru-RU" sz="2000" dirty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Ан-2 </a:t>
            </a:r>
            <a:r>
              <a:rPr lang="ru-RU" sz="2700" b="1" dirty="0">
                <a:solidFill>
                  <a:srgbClr val="00B050"/>
                </a:solidFill>
              </a:rPr>
              <a:t>-  советский  лёгкий многоцелевой самолёт.  </a:t>
            </a:r>
            <a:r>
              <a:rPr lang="ru-RU" sz="2700" b="1" dirty="0" smtClean="0">
                <a:solidFill>
                  <a:srgbClr val="00B050"/>
                </a:solidFill>
              </a:rPr>
              <a:t>Представляет </a:t>
            </a:r>
            <a:r>
              <a:rPr lang="ru-RU" sz="2700" b="1" dirty="0">
                <a:solidFill>
                  <a:srgbClr val="00B050"/>
                </a:solidFill>
              </a:rPr>
              <a:t>собой поршневой однодвигательный биплан  с </a:t>
            </a:r>
            <a:r>
              <a:rPr lang="ru-RU" sz="2700" b="1" dirty="0" smtClean="0">
                <a:solidFill>
                  <a:srgbClr val="00B050"/>
                </a:solidFill>
              </a:rPr>
              <a:t> расчалочным </a:t>
            </a:r>
            <a:r>
              <a:rPr lang="ru-RU" sz="2700" b="1" dirty="0">
                <a:solidFill>
                  <a:srgbClr val="00B050"/>
                </a:solidFill>
              </a:rPr>
              <a:t>крылом,  оборудован двигателем </a:t>
            </a:r>
            <a:r>
              <a:rPr lang="ru-RU" sz="2700" b="1" dirty="0" smtClean="0">
                <a:solidFill>
                  <a:srgbClr val="00B050"/>
                </a:solidFill>
              </a:rPr>
              <a:t>АШ-62, ИР</a:t>
            </a:r>
            <a:r>
              <a:rPr lang="ru-RU" sz="2700" b="1" dirty="0">
                <a:solidFill>
                  <a:srgbClr val="00B050"/>
                </a:solidFill>
              </a:rPr>
              <a:t> конструкции </a:t>
            </a:r>
            <a:r>
              <a:rPr lang="ru-RU" sz="2700" b="1" dirty="0" smtClean="0">
                <a:solidFill>
                  <a:srgbClr val="00B050"/>
                </a:solidFill>
              </a:rPr>
              <a:t>   АД.  </a:t>
            </a:r>
            <a:r>
              <a:rPr lang="ru-RU" sz="2700" b="1" dirty="0" err="1">
                <a:solidFill>
                  <a:srgbClr val="00B050"/>
                </a:solidFill>
              </a:rPr>
              <a:t>Швецова</a:t>
            </a:r>
            <a:r>
              <a:rPr lang="ru-RU" sz="2700" b="1" dirty="0">
                <a:solidFill>
                  <a:srgbClr val="00B050"/>
                </a:solidFill>
              </a:rPr>
              <a:t>  </a:t>
            </a:r>
            <a:r>
              <a:rPr lang="ru-RU" sz="2700" b="1" dirty="0" smtClean="0">
                <a:solidFill>
                  <a:srgbClr val="00B050"/>
                </a:solidFill>
              </a:rPr>
              <a:t/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endParaRPr lang="ru-RU" dirty="0"/>
          </a:p>
        </p:txBody>
      </p:sp>
      <p:pic>
        <p:nvPicPr>
          <p:cNvPr id="5" name="Picture 2" descr="C:\Documents and Settings\Andrey\Рабочий стол\Ан2\АН-2.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5184576" cy="2880320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11972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Актуальность выбранной темы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	</a:t>
            </a:r>
            <a:r>
              <a:rPr lang="ru-RU" b="1" dirty="0" smtClean="0">
                <a:solidFill>
                  <a:srgbClr val="00B050"/>
                </a:solidFill>
              </a:rPr>
              <a:t>На </a:t>
            </a:r>
            <a:r>
              <a:rPr lang="ru-RU" b="1" dirty="0">
                <a:solidFill>
                  <a:srgbClr val="00B050"/>
                </a:solidFill>
              </a:rPr>
              <a:t>современном этапе развития образования у  современных школьников появляется особый интерес к лётной технике. </a:t>
            </a:r>
            <a:endParaRPr lang="ru-RU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00B050"/>
                </a:solidFill>
              </a:rPr>
              <a:t>	</a:t>
            </a:r>
            <a:r>
              <a:rPr lang="ru-RU" b="1" dirty="0" smtClean="0">
                <a:solidFill>
                  <a:srgbClr val="00B050"/>
                </a:solidFill>
              </a:rPr>
              <a:t>Дети </a:t>
            </a:r>
            <a:r>
              <a:rPr lang="ru-RU" b="1" dirty="0">
                <a:solidFill>
                  <a:srgbClr val="00B050"/>
                </a:solidFill>
              </a:rPr>
              <a:t>все больше занимаются моделированием и конструированием технических моделей, им это доставляет удовольствие, позволяет  прикоснуться к великим достижениям нашей родины в науке и </a:t>
            </a:r>
            <a:r>
              <a:rPr lang="ru-RU" b="1" dirty="0" smtClean="0">
                <a:solidFill>
                  <a:srgbClr val="00B050"/>
                </a:solidFill>
              </a:rPr>
              <a:t>технике </a:t>
            </a:r>
            <a:endParaRPr lang="ru-RU" b="1" dirty="0"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55131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</a:rPr>
              <a:t>Цель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моей работы </a:t>
            </a:r>
            <a:r>
              <a:rPr lang="ru-RU" b="1" dirty="0" smtClean="0">
                <a:solidFill>
                  <a:srgbClr val="0070C0"/>
                </a:solidFill>
              </a:rPr>
              <a:t>–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672408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как можно больше узнать сведений из истории создания </a:t>
            </a:r>
            <a:r>
              <a:rPr lang="ru-RU" b="1" dirty="0" smtClean="0">
                <a:solidFill>
                  <a:srgbClr val="0070C0"/>
                </a:solidFill>
              </a:rPr>
              <a:t>самолета,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его эксплуатации,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научиться </a:t>
            </a:r>
            <a:r>
              <a:rPr lang="ru-RU" b="1" dirty="0">
                <a:solidFill>
                  <a:srgbClr val="0070C0"/>
                </a:solidFill>
              </a:rPr>
              <a:t>изготовить модель - копию </a:t>
            </a:r>
            <a:r>
              <a:rPr lang="ru-RU" b="1" dirty="0" smtClean="0">
                <a:solidFill>
                  <a:srgbClr val="0070C0"/>
                </a:solidFill>
              </a:rPr>
              <a:t>самолета Ан-2</a:t>
            </a:r>
            <a:endParaRPr lang="ru-RU" b="1" dirty="0">
              <a:solidFill>
                <a:srgbClr val="0070C0"/>
              </a:solidFill>
            </a:endParaRP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689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B050"/>
                </a:solidFill>
              </a:rPr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400" b="1" dirty="0">
                <a:solidFill>
                  <a:srgbClr val="00B050"/>
                </a:solidFill>
              </a:rPr>
              <a:t>изучить странички истории создания и эксплуатации самолета Ан-2;</a:t>
            </a:r>
          </a:p>
          <a:p>
            <a:r>
              <a:rPr lang="ru-RU" sz="3400" b="1" dirty="0" smtClean="0">
                <a:solidFill>
                  <a:srgbClr val="00B050"/>
                </a:solidFill>
              </a:rPr>
              <a:t> </a:t>
            </a:r>
            <a:r>
              <a:rPr lang="ru-RU" sz="3400" b="1" dirty="0">
                <a:solidFill>
                  <a:srgbClr val="00B050"/>
                </a:solidFill>
              </a:rPr>
              <a:t>познакомиться с серийным  производством самолетов;</a:t>
            </a:r>
          </a:p>
          <a:p>
            <a:r>
              <a:rPr lang="ru-RU" sz="3400" b="1" dirty="0" smtClean="0">
                <a:solidFill>
                  <a:srgbClr val="00B050"/>
                </a:solidFill>
              </a:rPr>
              <a:t> </a:t>
            </a:r>
            <a:r>
              <a:rPr lang="ru-RU" sz="3400" b="1" dirty="0">
                <a:solidFill>
                  <a:srgbClr val="00B050"/>
                </a:solidFill>
              </a:rPr>
              <a:t>выявить летно-технические характеристики Ан -2;</a:t>
            </a:r>
          </a:p>
          <a:p>
            <a:r>
              <a:rPr lang="ru-RU" sz="3400" b="1" dirty="0" smtClean="0">
                <a:solidFill>
                  <a:srgbClr val="00B050"/>
                </a:solidFill>
              </a:rPr>
              <a:t> </a:t>
            </a:r>
            <a:r>
              <a:rPr lang="ru-RU" sz="3400" b="1" dirty="0">
                <a:solidFill>
                  <a:srgbClr val="00B050"/>
                </a:solidFill>
              </a:rPr>
              <a:t>проследить за многообразием модификации самолетов;</a:t>
            </a:r>
          </a:p>
          <a:p>
            <a:r>
              <a:rPr lang="ru-RU" sz="3400" b="1" dirty="0" smtClean="0">
                <a:solidFill>
                  <a:srgbClr val="00B050"/>
                </a:solidFill>
              </a:rPr>
              <a:t> </a:t>
            </a:r>
            <a:r>
              <a:rPr lang="ru-RU" sz="3400" b="1" dirty="0">
                <a:solidFill>
                  <a:srgbClr val="00B050"/>
                </a:solidFill>
              </a:rPr>
              <a:t>узнать сведения были  ли  изготовлены военные самолеты Ан-2;</a:t>
            </a:r>
          </a:p>
          <a:p>
            <a:r>
              <a:rPr lang="ru-RU" sz="3400" b="1" dirty="0" smtClean="0">
                <a:solidFill>
                  <a:srgbClr val="00B050"/>
                </a:solidFill>
              </a:rPr>
              <a:t> </a:t>
            </a:r>
            <a:r>
              <a:rPr lang="ru-RU" sz="3400" b="1" dirty="0">
                <a:solidFill>
                  <a:srgbClr val="00B050"/>
                </a:solidFill>
              </a:rPr>
              <a:t>узнать технологию работы с различными материалами, применяемыми при изготовлении  авиамоделей;</a:t>
            </a:r>
          </a:p>
          <a:p>
            <a:r>
              <a:rPr lang="ru-RU" sz="3400" b="1" dirty="0" smtClean="0">
                <a:solidFill>
                  <a:srgbClr val="00B050"/>
                </a:solidFill>
              </a:rPr>
              <a:t> </a:t>
            </a:r>
            <a:r>
              <a:rPr lang="ru-RU" sz="3400" b="1" dirty="0">
                <a:solidFill>
                  <a:srgbClr val="00B050"/>
                </a:solidFill>
              </a:rPr>
              <a:t>освоить технику проектирования и разработки конструкции самолета</a:t>
            </a:r>
            <a:r>
              <a:rPr lang="ru-RU" sz="3400" b="1" dirty="0" smtClean="0">
                <a:solidFill>
                  <a:srgbClr val="00B050"/>
                </a:solidFill>
              </a:rPr>
              <a:t>;</a:t>
            </a:r>
          </a:p>
          <a:p>
            <a:r>
              <a:rPr lang="ru-RU" sz="3400" b="1" dirty="0" smtClean="0">
                <a:solidFill>
                  <a:srgbClr val="00B050"/>
                </a:solidFill>
              </a:rPr>
              <a:t>применить </a:t>
            </a:r>
            <a:r>
              <a:rPr lang="ru-RU" sz="3400" b="1" dirty="0">
                <a:solidFill>
                  <a:srgbClr val="00B050"/>
                </a:solidFill>
              </a:rPr>
              <a:t>передовой опыт в </a:t>
            </a:r>
            <a:r>
              <a:rPr lang="ru-RU" sz="3400" b="1" dirty="0" err="1">
                <a:solidFill>
                  <a:srgbClr val="00B050"/>
                </a:solidFill>
              </a:rPr>
              <a:t>авиамоделировании</a:t>
            </a:r>
            <a:r>
              <a:rPr lang="ru-RU" sz="3400" b="1" dirty="0">
                <a:solidFill>
                  <a:srgbClr val="00B050"/>
                </a:solidFill>
              </a:rPr>
              <a:t>, полученный  от более опытных моделистов.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86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>
                <a:solidFill>
                  <a:srgbClr val="C00000"/>
                </a:solidFill>
              </a:rPr>
              <a:t>В советское время самолёт очень широко </a:t>
            </a:r>
            <a:r>
              <a:rPr lang="ru-RU" sz="3600" b="1" dirty="0" smtClean="0">
                <a:solidFill>
                  <a:srgbClr val="C00000"/>
                </a:solidFill>
              </a:rPr>
              <a:t>эксплуатировался: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н</a:t>
            </a:r>
            <a:r>
              <a:rPr lang="ru-RU" sz="2800" b="1" dirty="0" smtClean="0">
                <a:solidFill>
                  <a:srgbClr val="00B050"/>
                </a:solidFill>
              </a:rPr>
              <a:t>а местных воздушных линиях</a:t>
            </a:r>
            <a:r>
              <a:rPr lang="ru-RU" sz="2800" b="1" dirty="0">
                <a:solidFill>
                  <a:srgbClr val="00B050"/>
                </a:solidFill>
              </a:rPr>
              <a:t> </a:t>
            </a:r>
            <a:r>
              <a:rPr lang="ru-RU" sz="2800" b="1" dirty="0" smtClean="0">
                <a:solidFill>
                  <a:srgbClr val="00B050"/>
                </a:solidFill>
              </a:rPr>
              <a:t>для </a:t>
            </a:r>
            <a:r>
              <a:rPr lang="ru-RU" sz="2800" b="1" dirty="0">
                <a:solidFill>
                  <a:srgbClr val="00B050"/>
                </a:solidFill>
              </a:rPr>
              <a:t>перевозки пассажиров и грузов (часто на линиях, связывавших областные центры с районными, а также сёлами</a:t>
            </a:r>
            <a:r>
              <a:rPr lang="ru-RU" sz="2800" b="1" dirty="0" smtClean="0">
                <a:solidFill>
                  <a:srgbClr val="00B050"/>
                </a:solidFill>
              </a:rPr>
              <a:t>),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800" b="1" dirty="0">
                <a:solidFill>
                  <a:srgbClr val="00B050"/>
                </a:solidFill>
              </a:rPr>
              <a:t>выполнения различных народнохозяйственных, в частности, </a:t>
            </a:r>
            <a:r>
              <a:rPr lang="ru-RU" sz="2800" b="1" dirty="0" smtClean="0">
                <a:solidFill>
                  <a:srgbClr val="00B050"/>
                </a:solidFill>
              </a:rPr>
              <a:t>авиационных химических работ,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 применялся </a:t>
            </a:r>
            <a:r>
              <a:rPr lang="ru-RU" sz="2800" b="1" dirty="0">
                <a:solidFill>
                  <a:srgbClr val="00B050"/>
                </a:solidFill>
              </a:rPr>
              <a:t>так же и </a:t>
            </a:r>
            <a:r>
              <a:rPr lang="ru-RU" sz="2800" b="1" dirty="0" smtClean="0">
                <a:solidFill>
                  <a:srgbClr val="00B050"/>
                </a:solidFill>
              </a:rPr>
              <a:t>в ДОСААФ </a:t>
            </a:r>
            <a:r>
              <a:rPr lang="ru-RU" sz="2800" b="1" dirty="0">
                <a:solidFill>
                  <a:srgbClr val="00B050"/>
                </a:solidFill>
              </a:rPr>
              <a:t> 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800" b="1" dirty="0">
                <a:solidFill>
                  <a:srgbClr val="00B050"/>
                </a:solidFill>
              </a:rPr>
              <a:t>для десантирования парашютистов-любителей</a:t>
            </a:r>
            <a:r>
              <a:rPr lang="ru-RU" dirty="0"/>
              <a:t>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60634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Лётно-технические характеристики Ан-2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Объект 3" descr="https://upload.wikimedia.org/wikipedia/commons/thumb/3/3a/Antonow_An-2_COLT.png/220px-Antonow_An-2_COLT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3"/>
            <a:ext cx="6264696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7156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Лётно-технические </a:t>
            </a:r>
            <a:r>
              <a:rPr lang="ru-RU" b="1" dirty="0">
                <a:solidFill>
                  <a:srgbClr val="0070C0"/>
                </a:solidFill>
              </a:rPr>
              <a:t>характеристики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Фюзеляж- цельнометаллический </a:t>
            </a:r>
            <a:r>
              <a:rPr lang="ru-RU" sz="2800" b="1" dirty="0" err="1">
                <a:solidFill>
                  <a:srgbClr val="0070C0"/>
                </a:solidFill>
              </a:rPr>
              <a:t>полумонокок</a:t>
            </a:r>
            <a:r>
              <a:rPr lang="ru-RU" sz="2800" b="1" dirty="0">
                <a:solidFill>
                  <a:srgbClr val="0070C0"/>
                </a:solidFill>
              </a:rPr>
              <a:t> балочно-стрингерного типа с работающей обшивкой. 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Крылья прямые</a:t>
            </a:r>
            <a:r>
              <a:rPr lang="ru-RU" sz="2800" b="1" dirty="0">
                <a:solidFill>
                  <a:srgbClr val="0070C0"/>
                </a:solidFill>
              </a:rPr>
              <a:t>, </a:t>
            </a:r>
            <a:r>
              <a:rPr lang="ru-RU" sz="2800" b="1" dirty="0" err="1">
                <a:solidFill>
                  <a:srgbClr val="0070C0"/>
                </a:solidFill>
              </a:rPr>
              <a:t>двухлонжеронные</a:t>
            </a:r>
            <a:r>
              <a:rPr lang="ru-RU" sz="2800" b="1" dirty="0">
                <a:solidFill>
                  <a:srgbClr val="0070C0"/>
                </a:solidFill>
              </a:rPr>
              <a:t>, образованы двояковыпуклым несимметричным профилем </a:t>
            </a:r>
            <a:r>
              <a:rPr lang="ru-RU" sz="2800" b="1" dirty="0" smtClean="0">
                <a:solidFill>
                  <a:srgbClr val="0070C0"/>
                </a:solidFill>
              </a:rPr>
              <a:t>Р-II-ЦАГИ.</a:t>
            </a:r>
          </a:p>
          <a:p>
            <a:pPr fontAlgn="t"/>
            <a:r>
              <a:rPr lang="ru-RU" sz="2800" b="1" dirty="0">
                <a:solidFill>
                  <a:srgbClr val="0070C0"/>
                </a:solidFill>
              </a:rPr>
              <a:t>Коробка </a:t>
            </a:r>
            <a:r>
              <a:rPr lang="ru-RU" sz="2800" b="1" dirty="0" smtClean="0">
                <a:solidFill>
                  <a:srgbClr val="0070C0"/>
                </a:solidFill>
              </a:rPr>
              <a:t>крыльев одностоечная </a:t>
            </a:r>
            <a:r>
              <a:rPr lang="ru-RU" sz="2800" b="1" dirty="0">
                <a:solidFill>
                  <a:srgbClr val="0070C0"/>
                </a:solidFill>
              </a:rPr>
              <a:t>с I-образными </a:t>
            </a:r>
            <a:r>
              <a:rPr lang="ru-RU" sz="2800" b="1" dirty="0" smtClean="0">
                <a:solidFill>
                  <a:srgbClr val="0070C0"/>
                </a:solidFill>
              </a:rPr>
              <a:t>стойками.</a:t>
            </a:r>
          </a:p>
          <a:p>
            <a:pPr fontAlgn="t"/>
            <a:r>
              <a:rPr lang="ru-RU" sz="2800" b="1" dirty="0">
                <a:solidFill>
                  <a:srgbClr val="0070C0"/>
                </a:solidFill>
              </a:rPr>
              <a:t>Верхнее </a:t>
            </a:r>
            <a:r>
              <a:rPr lang="ru-RU" sz="2800" b="1" dirty="0" smtClean="0">
                <a:solidFill>
                  <a:srgbClr val="0070C0"/>
                </a:solidFill>
              </a:rPr>
              <a:t>крыло</a:t>
            </a: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снабжено </a:t>
            </a:r>
            <a:r>
              <a:rPr lang="ru-RU" sz="2800" b="1" dirty="0">
                <a:solidFill>
                  <a:srgbClr val="0070C0"/>
                </a:solidFill>
              </a:rPr>
              <a:t>автоматическими предкрылками по всему размаху, щелевыми нависающими закрылками и элерон-закрылками.</a:t>
            </a:r>
            <a:endParaRPr lang="ru-RU" sz="2800" dirty="0">
              <a:solidFill>
                <a:srgbClr val="0070C0"/>
              </a:solidFill>
            </a:endParaRPr>
          </a:p>
          <a:p>
            <a:pPr fontAlgn="t"/>
            <a:endParaRPr lang="ru-RU" sz="2800" b="1" dirty="0" smtClean="0">
              <a:solidFill>
                <a:srgbClr val="0070C0"/>
              </a:solidFill>
            </a:endParaRPr>
          </a:p>
          <a:p>
            <a:pPr fontAlgn="t"/>
            <a:endParaRPr lang="ru-RU" sz="2800" b="1" dirty="0" smtClean="0">
              <a:solidFill>
                <a:srgbClr val="0070C0"/>
              </a:solidFill>
            </a:endParaRPr>
          </a:p>
          <a:p>
            <a:pPr fontAlgn="t"/>
            <a:endParaRPr lang="ru-RU" sz="2800" b="1" dirty="0">
              <a:solidFill>
                <a:srgbClr val="0070C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2782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247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Специальное оформление</vt:lpstr>
      <vt:lpstr>             Выставка технического творчества Номинация: «Техническое моделирование»  Тема: «Ан-2 советский самолет – единственный в мире, выпускаемый  более 60 лет, занесён в Книгу  рекордов Гиннесса»  Автор: Быканов Глеб, 15 лет,  МБУ ДО «Дворец пионеров и школьников г. Курска», Руководитель: Щербаков А.В., педагог дополнительного  образования                   </vt:lpstr>
      <vt:lpstr>Презентация PowerPoint</vt:lpstr>
      <vt:lpstr>    Ан-2 -  советский  лёгкий многоцелевой самолёт.  Представляет собой поршневой однодвигательный биплан  с  расчалочным крылом,  оборудован двигателем АШ-62, ИР конструкции    АД.  Швецова    </vt:lpstr>
      <vt:lpstr>Актуальность выбранной темы</vt:lpstr>
      <vt:lpstr>   Цель моей работы –    </vt:lpstr>
      <vt:lpstr>Задачи:</vt:lpstr>
      <vt:lpstr>В советское время самолёт очень широко эксплуатировался:</vt:lpstr>
      <vt:lpstr>Лётно-технические характеристики Ан-2</vt:lpstr>
      <vt:lpstr>Лётно-технические характеристики</vt:lpstr>
      <vt:lpstr>Лётно-технические характеристики</vt:lpstr>
      <vt:lpstr>  Изготовление шаблонов в натуральную величину модели, по чертежам </vt:lpstr>
      <vt:lpstr> Процесс изготовления модели самолёта</vt:lpstr>
      <vt:lpstr>Сборка и склеивание деталей</vt:lpstr>
      <vt:lpstr>Заключение</vt:lpstr>
      <vt:lpstr>Сложности в работе</vt:lpstr>
      <vt:lpstr>Благодарю 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Пользователь</cp:lastModifiedBy>
  <cp:revision>32</cp:revision>
  <dcterms:created xsi:type="dcterms:W3CDTF">2009-01-08T12:15:48Z</dcterms:created>
  <dcterms:modified xsi:type="dcterms:W3CDTF">2018-02-07T12:13:20Z</dcterms:modified>
</cp:coreProperties>
</file>