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0" r:id="rId2"/>
    <p:sldId id="272" r:id="rId3"/>
    <p:sldId id="271" r:id="rId4"/>
    <p:sldId id="265" r:id="rId5"/>
    <p:sldId id="264" r:id="rId6"/>
    <p:sldId id="263" r:id="rId7"/>
    <p:sldId id="262" r:id="rId8"/>
    <p:sldId id="261" r:id="rId9"/>
    <p:sldId id="259" r:id="rId10"/>
    <p:sldId id="258" r:id="rId11"/>
    <p:sldId id="276" r:id="rId12"/>
    <p:sldId id="275" r:id="rId13"/>
    <p:sldId id="281" r:id="rId14"/>
    <p:sldId id="280" r:id="rId15"/>
    <p:sldId id="278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571E5"/>
    <a:srgbClr val="CC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4" d="100"/>
          <a:sy n="94" d="100"/>
        </p:scale>
        <p:origin x="-660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FB0752E-42A5-4E4F-BD57-93F2F477719D}" type="datetimeFigureOut">
              <a:rPr lang="ru-RU" smtClean="0"/>
              <a:pPr/>
              <a:t>12.04.2022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E26315B-317D-4823-8556-259D68F2947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B0752E-42A5-4E4F-BD57-93F2F477719D}" type="datetimeFigureOut">
              <a:rPr lang="ru-RU" smtClean="0"/>
              <a:pPr/>
              <a:t>12.04.2022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6315B-317D-4823-8556-259D68F2947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FB0752E-42A5-4E4F-BD57-93F2F477719D}" type="datetimeFigureOut">
              <a:rPr lang="ru-RU" smtClean="0"/>
              <a:pPr/>
              <a:t>12.04.2022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E26315B-317D-4823-8556-259D68F2947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B0752E-42A5-4E4F-BD57-93F2F477719D}" type="datetimeFigureOut">
              <a:rPr lang="ru-RU" smtClean="0"/>
              <a:pPr/>
              <a:t>12.04.2022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6315B-317D-4823-8556-259D68F2947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FB0752E-42A5-4E4F-BD57-93F2F477719D}" type="datetimeFigureOut">
              <a:rPr lang="ru-RU" smtClean="0"/>
              <a:pPr/>
              <a:t>12.04.2022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E26315B-317D-4823-8556-259D68F2947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B0752E-42A5-4E4F-BD57-93F2F477719D}" type="datetimeFigureOut">
              <a:rPr lang="ru-RU" smtClean="0"/>
              <a:pPr/>
              <a:t>12.04.2022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6315B-317D-4823-8556-259D68F2947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B0752E-42A5-4E4F-BD57-93F2F477719D}" type="datetimeFigureOut">
              <a:rPr lang="ru-RU" smtClean="0"/>
              <a:pPr/>
              <a:t>12.04.2022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6315B-317D-4823-8556-259D68F2947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B0752E-42A5-4E4F-BD57-93F2F477719D}" type="datetimeFigureOut">
              <a:rPr lang="ru-RU" smtClean="0"/>
              <a:pPr/>
              <a:t>12.04.2022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6315B-317D-4823-8556-259D68F2947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FB0752E-42A5-4E4F-BD57-93F2F477719D}" type="datetimeFigureOut">
              <a:rPr lang="ru-RU" smtClean="0"/>
              <a:pPr/>
              <a:t>12.04.2022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6315B-317D-4823-8556-259D68F2947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B0752E-42A5-4E4F-BD57-93F2F477719D}" type="datetimeFigureOut">
              <a:rPr lang="ru-RU" smtClean="0"/>
              <a:pPr/>
              <a:t>12.04.2022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6315B-317D-4823-8556-259D68F2947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B0752E-42A5-4E4F-BD57-93F2F477719D}" type="datetimeFigureOut">
              <a:rPr lang="ru-RU" smtClean="0"/>
              <a:pPr/>
              <a:t>12.04.2022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6315B-317D-4823-8556-259D68F2947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FB0752E-42A5-4E4F-BD57-93F2F477719D}" type="datetimeFigureOut">
              <a:rPr lang="ru-RU" smtClean="0"/>
              <a:pPr/>
              <a:t>12.04.2022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E26315B-317D-4823-8556-259D68F2947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714356"/>
            <a:ext cx="85011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chemeClr val="bg1"/>
                </a:solidFill>
                <a:latin typeface="Monotype Corsiva" pitchFamily="66" charset="0"/>
              </a:rPr>
              <a:t>Международный день птиц</a:t>
            </a:r>
            <a:endParaRPr lang="ru-RU" sz="54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15362" name="Picture 2" descr="http://img-fotki.yandex.ru/get/6311/132037756.93/0_6e8a1_80e751ca_X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928802"/>
            <a:ext cx="5286412" cy="47517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357826"/>
            <a:ext cx="453201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cap="none" dirty="0" smtClean="0">
                <a:solidFill>
                  <a:srgbClr val="010199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 </a:t>
            </a:r>
            <a:r>
              <a:rPr lang="ru-RU" sz="8000" cap="none" dirty="0" smtClean="0">
                <a:latin typeface="Monotype Corsiva" pitchFamily="66" charset="0"/>
                <a:cs typeface="Tahoma" pitchFamily="34" charset="0"/>
                <a:sym typeface="Tahoma" pitchFamily="34" charset="0"/>
              </a:rPr>
              <a:t>Жаворонок</a:t>
            </a:r>
            <a:endParaRPr lang="ru-RU" sz="8000" dirty="0">
              <a:latin typeface="Monotype Corsiva" pitchFamily="66" charset="0"/>
            </a:endParaRPr>
          </a:p>
        </p:txBody>
      </p:sp>
      <p:sp>
        <p:nvSpPr>
          <p:cNvPr id="3" name="Shape 293"/>
          <p:cNvSpPr>
            <a:spLocks noChangeArrowheads="1"/>
          </p:cNvSpPr>
          <p:nvPr/>
        </p:nvSpPr>
        <p:spPr bwMode="auto">
          <a:xfrm>
            <a:off x="5643570" y="4429132"/>
            <a:ext cx="3143273" cy="2214579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42852"/>
            <a:ext cx="864399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Полевой жаворонок размером немного крупнее воробья и имеет неяркую, но привлекательную окраску оперенья. Спина у него серого цвета, иногда коричнево—жёлтая с пёстрыми вкраплениями, оперение живота белого цвета, грудь, довольно широкая для изящной птички, имеет коричневые пёстрые перья. Голова полевого жаворонка, аккуратная и более утончённая, чем голова воробья, украшена небольшим хохолком, хвост окаймляют белые перья. Над тёмными глазами— светлая бровь. Окраска полевого жаворонка покровительственная, она помогает ему маскироваться в траве и на земле. Самца можно отличить от самки по более крупным размерам и по песне, которая отсутствует у самки. Крик — негромкое «</a:t>
            </a:r>
            <a:r>
              <a:rPr lang="ru-RU" sz="2000" b="1" dirty="0" err="1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чрр-ик</a:t>
            </a:r>
            <a:r>
              <a:rPr lang="ru-RU" sz="20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», песня — долгая звонкая трель. Часто поют, зависая в воздухе на месте, иногда очень высоко. Питаются полевые жаворонки растительной пищей в виде семян различных трав и злаковых растений. В рационе у них семена птичьей гречихи, </a:t>
            </a:r>
            <a:r>
              <a:rPr lang="ru-RU" sz="2000" b="1" dirty="0" err="1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пикульника</a:t>
            </a:r>
            <a:r>
              <a:rPr lang="ru-RU" sz="20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, воробейника. Жаворонки относятся к перелётным птицам, но они не улетают далеко от места гнездовья и одними из самых первых возвращаются назад.</a:t>
            </a:r>
            <a:endParaRPr lang="ru-RU" sz="2000" b="1" dirty="0">
              <a:solidFill>
                <a:schemeClr val="accent3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628" y="285728"/>
            <a:ext cx="269336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С</a:t>
            </a:r>
            <a:r>
              <a:rPr lang="ru-RU" sz="6600" b="1" cap="none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кворец</a:t>
            </a:r>
            <a:endParaRPr lang="ru-RU" sz="6600" b="1" dirty="0">
              <a:solidFill>
                <a:schemeClr val="accent3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Shape 314"/>
          <p:cNvSpPr>
            <a:spLocks noChangeArrowheads="1"/>
          </p:cNvSpPr>
          <p:nvPr/>
        </p:nvSpPr>
        <p:spPr bwMode="auto">
          <a:xfrm>
            <a:off x="142844" y="142852"/>
            <a:ext cx="3098797" cy="194151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214554"/>
            <a:ext cx="8572512" cy="4327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400"/>
              </a:spcBef>
              <a:buClr>
                <a:schemeClr val="hlink"/>
              </a:buClr>
              <a:buSzPct val="121000"/>
              <a:buFontTx/>
              <a:buChar char="•"/>
            </a:pPr>
            <a:r>
              <a:rPr lang="ru-RU" sz="2000" b="1" dirty="0" smtClean="0">
                <a:latin typeface="Monotype Corsiva" pitchFamily="66" charset="0"/>
                <a:cs typeface="Tahoma" pitchFamily="34" charset="0"/>
                <a:sym typeface="Tahoma" pitchFamily="34" charset="0"/>
              </a:rPr>
              <a:t>Скворцы имеют длинный, сильный, прямой клюв со слегка сплюснутым кончиком, прямой короткий хвост, вершины которого достигают нижние кроющие перья, и острые крылья, у которых первое маховое перо укорочено, а второе длиннее остальных. Молодые скворцы — буро-серого цвета, с беловатою пятнистою грудью. Гнездятся в дуплах. Питаются преимущественно наземными моллюсками и крупными насекомыми (гусеницами и кузнечиками). Потребляет также виноград, вишни, черешни и плоды других плодовых деревьев. Там, где мало плодовых садов и виноградников, скворец приносит большую пользу истреблением прямокрылых и личинок насекомых. Скворцы, как известно, охотно селятся в специально устраиваемых для них «скворечниках», безразлично — выставляются ли скворечники среди полей, или вблизи жилья, или даже на крышах домов, вокруг которых достаточно места, не занятого постройками, где бы скворцы могли отыскивать себе пищу. В неволе скворец скоро привыкает к растительной пище. Характерную особенность его составляет редкая способность подражать, безо всякого обучения, всевозможным звукам. Поэтому скворец легко заучивает отдельные слова и простые мотивы. Молодые скворцы по вылету из гнёзд образуют большие стаи. На зиму скворцы улетают</a:t>
            </a:r>
            <a:r>
              <a:rPr lang="ru-RU" sz="2400" b="1" dirty="0" smtClean="0">
                <a:latin typeface="Monotype Corsiva" pitchFamily="66" charset="0"/>
                <a:cs typeface="Tahoma" pitchFamily="34" charset="0"/>
                <a:sym typeface="Tahoma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285728"/>
            <a:ext cx="6786562" cy="6003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  <a:buClr>
                <a:schemeClr val="hlink"/>
              </a:buClr>
              <a:buSzPct val="121000"/>
              <a:buFontTx/>
              <a:buChar char="•"/>
            </a:pPr>
            <a:r>
              <a:rPr lang="ru-RU" dirty="0">
                <a:solidFill>
                  <a:srgbClr val="000099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 </a:t>
            </a:r>
            <a:r>
              <a:rPr lang="ru-RU" sz="2800" dirty="0" smtClean="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Соловей гнездо устраивает обычно на земле у корней кустарника или древесной поросли, иногда в куче осенних сухих листьев. Располагает его не в ямке, как большинство гнездящихся на земле птиц, а на поверхности почвы, углубляясь лишь в лесную подстилку. При этом края гнезда находятся на уровне горизонта.</a:t>
            </a:r>
          </a:p>
          <a:p>
            <a:pPr algn="ctr">
              <a:lnSpc>
                <a:spcPct val="80000"/>
              </a:lnSpc>
              <a:spcBef>
                <a:spcPts val="400"/>
              </a:spcBef>
              <a:buClr>
                <a:schemeClr val="hlink"/>
              </a:buClr>
              <a:buSzPct val="121000"/>
              <a:buFontTx/>
              <a:buChar char="•"/>
            </a:pPr>
            <a:r>
              <a:rPr lang="ru-RU" sz="2800" dirty="0" smtClean="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 Соловей прилетает в первой половине мая, и вскоре можно слышать его замечательную звонкую трель. Пение продолжается до конца июня. В конце мая — начале июня можно встретить гнезда с яйцами, а во второй половине этого месяца — с птенцами. Отлет проходит в конце августа — сентябре. та сухих листьев (иногда несколько выше) и переходят в него незаметно. </a:t>
            </a:r>
          </a:p>
        </p:txBody>
      </p:sp>
      <p:sp>
        <p:nvSpPr>
          <p:cNvPr id="3" name="Shape 351"/>
          <p:cNvSpPr>
            <a:spLocks noChangeArrowheads="1"/>
          </p:cNvSpPr>
          <p:nvPr/>
        </p:nvSpPr>
        <p:spPr bwMode="auto">
          <a:xfrm>
            <a:off x="142844" y="2500306"/>
            <a:ext cx="2428892" cy="178595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8572560" cy="3135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400"/>
              </a:spcBef>
              <a:buClr>
                <a:schemeClr val="hlink"/>
              </a:buClr>
              <a:buSzPct val="121000"/>
              <a:buFontTx/>
              <a:buChar char="•"/>
            </a:pP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У сороки есть прозвище - белобока. По бокам перышки у неё белые, а голова, крылья и хвост чёрные, как у ворона. Очень красив у сороки хвост - длинный, прямой, будто стрела. Перья на нём не просто чёрные, а с красивым зеленоватым отливом.</a:t>
            </a:r>
          </a:p>
          <a:p>
            <a:pPr>
              <a:lnSpc>
                <a:spcPct val="90000"/>
              </a:lnSpc>
              <a:spcBef>
                <a:spcPts val="400"/>
              </a:spcBef>
              <a:buClr>
                <a:schemeClr val="hlink"/>
              </a:buClr>
              <a:buSzPct val="121000"/>
              <a:buFontTx/>
              <a:buChar char="•"/>
            </a:pP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Сороку невозможно спутать ни с одной другой птицей. В природе сороку можно безошибочно определить по голосу с типичным звучанием "</a:t>
            </a:r>
            <a:r>
              <a:rPr lang="ru-RU" sz="2400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ча</a:t>
            </a: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, </a:t>
            </a:r>
            <a:r>
              <a:rPr lang="ru-RU" sz="2400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ча</a:t>
            </a: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, </a:t>
            </a:r>
            <a:r>
              <a:rPr lang="ru-RU" sz="2400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ча</a:t>
            </a: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". Всем известна, её привычка красть и прятать блестящие предметы. Сорока обычно селится в открытом месте с множеством деревьев и кустов. Она избегает густого леса.</a:t>
            </a:r>
          </a:p>
        </p:txBody>
      </p:sp>
      <p:sp>
        <p:nvSpPr>
          <p:cNvPr id="3" name="Shape 381"/>
          <p:cNvSpPr>
            <a:spLocks noChangeArrowheads="1"/>
          </p:cNvSpPr>
          <p:nvPr/>
        </p:nvSpPr>
        <p:spPr bwMode="auto">
          <a:xfrm>
            <a:off x="5929322" y="4000504"/>
            <a:ext cx="2974966" cy="2285996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4000504"/>
            <a:ext cx="5214974" cy="275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563"/>
              </a:spcBef>
              <a:buClr>
                <a:schemeClr val="hlink"/>
              </a:buClr>
              <a:buSzPct val="119000"/>
              <a:buFontTx/>
              <a:buChar char="•"/>
            </a:pP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Питается различными мелкими животными, птенцами, яйцами, падалью и плодам.</a:t>
            </a:r>
          </a:p>
          <a:p>
            <a:pPr>
              <a:spcBef>
                <a:spcPts val="563"/>
              </a:spcBef>
              <a:buClr>
                <a:schemeClr val="hlink"/>
              </a:buClr>
              <a:buSzPct val="119000"/>
              <a:buFontTx/>
              <a:buChar char="•"/>
            </a:pP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 На полях, в лесу, в степи сорока приносит несомненную пользу, уничтожая множество вредных насекомых и грызунов, главным образом серую </a:t>
            </a:r>
            <a:r>
              <a:rPr lang="ru-RU" sz="2400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палевку</a:t>
            </a: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8992" y="500042"/>
            <a:ext cx="521495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563"/>
              </a:spcBef>
              <a:buClr>
                <a:schemeClr val="hlink"/>
              </a:buClr>
              <a:buSzPct val="119000"/>
              <a:buFontTx/>
              <a:buChar char="•"/>
            </a:pPr>
            <a:r>
              <a:rPr lang="ru-RU" sz="3600" b="1" i="1" dirty="0" smtClean="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«Покормите птиц зимой! </a:t>
            </a:r>
            <a:br>
              <a:rPr lang="ru-RU" sz="3600" b="1" i="1" dirty="0" smtClean="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3600" b="1" i="1" dirty="0" smtClean="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Пусть со всех концов </a:t>
            </a:r>
            <a:br>
              <a:rPr lang="ru-RU" sz="3600" b="1" i="1" dirty="0" smtClean="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3600" b="1" i="1" dirty="0" smtClean="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К вам слетятся, как домой, </a:t>
            </a:r>
            <a:br>
              <a:rPr lang="ru-RU" sz="3600" b="1" i="1" dirty="0" smtClean="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3600" b="1" i="1" dirty="0" smtClean="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Стайки на крыльцо… </a:t>
            </a:r>
            <a:br>
              <a:rPr lang="ru-RU" sz="3600" b="1" i="1" dirty="0" smtClean="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3600" b="1" i="1" dirty="0" smtClean="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Приучите птиц в мороз </a:t>
            </a:r>
            <a:br>
              <a:rPr lang="ru-RU" sz="3600" b="1" i="1" dirty="0" smtClean="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3600" b="1" i="1" dirty="0" smtClean="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К своему окну, </a:t>
            </a:r>
            <a:br>
              <a:rPr lang="ru-RU" sz="3600" b="1" i="1" dirty="0" smtClean="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3600" b="1" i="1" dirty="0" smtClean="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Чтоб без песен не пришлось </a:t>
            </a:r>
            <a:br>
              <a:rPr lang="ru-RU" sz="3600" b="1" i="1" dirty="0" smtClean="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3600" b="1" i="1" dirty="0" smtClean="0">
                <a:solidFill>
                  <a:srgbClr val="0000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Нам встречать весну».</a:t>
            </a:r>
          </a:p>
        </p:txBody>
      </p:sp>
      <p:sp>
        <p:nvSpPr>
          <p:cNvPr id="3" name="Shape 417"/>
          <p:cNvSpPr>
            <a:spLocks noChangeArrowheads="1"/>
          </p:cNvSpPr>
          <p:nvPr/>
        </p:nvSpPr>
        <p:spPr bwMode="auto">
          <a:xfrm>
            <a:off x="214282" y="2357430"/>
            <a:ext cx="3062318" cy="350046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440758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Еще в старину проходили обряды, связанные с прилетом птиц: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9 марта – День встречи перелетных птиц (Иванов день) - Жаворонки, Заклинки весны, Сороки. По поверьям в этот день прилетают сорок первых птиц и приносят на своих крыльях весну.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 12 марта – Проломи наст (Феофан, Григорий), день, в который привечали птиц к родным угодьям, к домам, к грядам льняным и конопляным семенем.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17 марта - в народном календаре (месяцеслове) есть день Грачовник (Герасим, ), знаменующий прилет первых весенних птиц – грачей.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22 марта на Руси пекли фигурки жаворонков, встречая этих птиц, а с ними и весну.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 эти дни перелетные птицы по зову миллионов своих птичьих предков летят на север, преодолевая тысячи километров. Птицы демонстрируют великое чудо любви к родине, несут благую весть о наступающей весне. Открывают сезон грачи, следом начинают перелет дикие гуси, утки, журавли, чайки. В апреле прилетают к нам дрозды,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зарянки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, зеленушки, зяблики, вьюрки, овсянки.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36" name="Picture 20" descr="http://playcast.ru/uploads/2015/08/23/1479210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5733256"/>
            <a:ext cx="76856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Спасибо</a:t>
            </a:r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за внимание!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413338"/>
            <a:ext cx="621509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Monotype Corsiva" pitchFamily="66" charset="0"/>
              </a:rPr>
              <a:t>Международный день птиц проходит ежегодно в рамках программы ЮНЕСКО "Человек и биосфера" и не случайно отмечается именно в апреле. 1 апреля 1906 года была подписана Международная конвенция по охране птиц. </a:t>
            </a:r>
            <a:endParaRPr lang="ru-RU" sz="32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13314" name="Picture 2" descr="http://img-fotki.yandex.ru/get/31/34907849.38/0_8166a_b9db4e61_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62500" cy="3019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img-fotki.yandex.ru/get/6100/34907849.39/0_81697_23c79976_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4762500" cy="360997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000364" y="1643050"/>
            <a:ext cx="58579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99"/>
                </a:solidFill>
              </a:rPr>
              <a:t> </a:t>
            </a:r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</a:rPr>
              <a:t>На земле существует много разновидностей птиц. Каждая птица по своему приносит пользу природе.    </a:t>
            </a:r>
          </a:p>
          <a:p>
            <a:endParaRPr lang="ru-RU" sz="3600" dirty="0">
              <a:solidFill>
                <a:srgbClr val="FFFF00"/>
              </a:solidFill>
              <a:latin typeface="Monotype Corsiva" pitchFamily="66" charset="0"/>
            </a:endParaRPr>
          </a:p>
          <a:p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</a:rPr>
              <a:t>Расскажем о некоторых птицах нашего края.</a:t>
            </a:r>
            <a:endParaRPr lang="ru-RU" sz="36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14290"/>
            <a:ext cx="736451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>
                <a:solidFill>
                  <a:srgbClr val="0101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Н</a:t>
            </a:r>
            <a:r>
              <a:rPr lang="ru-RU" sz="8000" b="1" cap="none" dirty="0" smtClean="0">
                <a:solidFill>
                  <a:srgbClr val="0101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ародная притча:</a:t>
            </a:r>
            <a:endParaRPr lang="ru-RU" sz="8000" b="1" dirty="0"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29058" y="1643050"/>
            <a:ext cx="4572000" cy="459510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ts val="475"/>
              </a:spcBef>
              <a:buClr>
                <a:schemeClr val="hlink"/>
              </a:buClr>
              <a:buSzPct val="146000"/>
              <a:buFontTx/>
              <a:buChar char="•"/>
            </a:pPr>
            <a:r>
              <a:rPr lang="ru-RU" dirty="0" smtClean="0">
                <a:solidFill>
                  <a:srgbClr val="000099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 </a:t>
            </a:r>
            <a:r>
              <a:rPr lang="ru-RU" sz="2800" b="1" dirty="0" smtClean="0">
                <a:latin typeface="Monotype Corsiva" pitchFamily="66" charset="0"/>
                <a:cs typeface="Tahoma" pitchFamily="34" charset="0"/>
                <a:sym typeface="Tahoma" pitchFamily="34" charset="0"/>
              </a:rPr>
              <a:t>В 1850 г. в Америку впервые ввезли птицу, которая вскоре там освоилась. Случилось так, что в пригороде Бостона сильно размножились насекомые. Гусеницы наносили серьезный вред посевам. На помощь пришла птица - она уничтожила насекомых - вредителей. В знак благодарности жители поставили ей памятник в центральном парке г. Бостона. </a:t>
            </a:r>
          </a:p>
        </p:txBody>
      </p:sp>
      <p:pic>
        <p:nvPicPr>
          <p:cNvPr id="20486" name="Picture 6" descr="http://playcast.ru/uploads/2015/08/23/1479210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643182"/>
            <a:ext cx="3849746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00826" y="5500702"/>
            <a:ext cx="211147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rgbClr val="F571E5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С</a:t>
            </a:r>
            <a:r>
              <a:rPr lang="ru-RU" sz="5400" b="1" cap="none" dirty="0" smtClean="0">
                <a:solidFill>
                  <a:srgbClr val="F571E5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иница</a:t>
            </a:r>
            <a:endParaRPr lang="ru-RU" sz="5400" b="1" dirty="0">
              <a:solidFill>
                <a:srgbClr val="F571E5"/>
              </a:solidFill>
              <a:latin typeface="Monotype Corsiva" pitchFamily="66" charset="0"/>
            </a:endParaRPr>
          </a:p>
        </p:txBody>
      </p:sp>
      <p:sp>
        <p:nvSpPr>
          <p:cNvPr id="3" name="Shape 165"/>
          <p:cNvSpPr>
            <a:spLocks noChangeArrowheads="1"/>
          </p:cNvSpPr>
          <p:nvPr/>
        </p:nvSpPr>
        <p:spPr bwMode="auto">
          <a:xfrm>
            <a:off x="6357950" y="1214422"/>
            <a:ext cx="2236783" cy="171451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302359"/>
            <a:ext cx="585791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Хорошо заметная, подвижная птица величиной с воробья Голова, горло, подхвостье черные. Щеки и пятно на затылке белые. Грудь и брюшко ярко - желтые с черной продольной полосой и 'галстуком', более широкими у самцов. Хвост и крылья серо - голубые, спина зеленая. У самок 'галстук' доходит только до брюшка. Распространена в лесной зоне России Обитательница лиственных и смешанных лесов, садов и парков. Ведет оседлый и кочующий образ жизни. Питается в основном насекомыми. Весной и летом основу питания синиц составляют гусеницы, жуки, пауки, осенью и зимой - семена, а у жилья человека - пищевые остатки. Синицы полезны для человека, их успешно привлекают в парки и скверы, жилые кварталы, прикармливая зимой и развешивая весной искусственные гнездовья. Наиболее раннее весеннее пение больших синиц отмечено в городах в январе - феврале во время оттепелей. В марте синицы находят места для гнездования, держатся в избранных участках, самцы активно поют. Песня синицы - громкий, размеренный, повторяющийся звук «ци-ци-фи, ци-ци-фи…»</a:t>
            </a:r>
            <a:endParaRPr lang="ru-RU" sz="2000" b="1" dirty="0">
              <a:solidFill>
                <a:schemeClr val="bg2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Shape 173"/>
          <p:cNvSpPr>
            <a:spLocks noChangeArrowheads="1"/>
          </p:cNvSpPr>
          <p:nvPr/>
        </p:nvSpPr>
        <p:spPr bwMode="auto">
          <a:xfrm>
            <a:off x="6215074" y="3571876"/>
            <a:ext cx="2640004" cy="1785926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57884" y="285728"/>
            <a:ext cx="290816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cap="none" dirty="0" smtClean="0">
                <a:solidFill>
                  <a:srgbClr val="010199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 </a:t>
            </a:r>
            <a:r>
              <a:rPr lang="ru-RU" sz="8000" b="1" cap="none" dirty="0" smtClean="0">
                <a:solidFill>
                  <a:srgbClr val="0101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Голубь</a:t>
            </a:r>
            <a:endParaRPr lang="ru-RU" sz="8000" b="1" dirty="0">
              <a:latin typeface="Monotype Corsiva" pitchFamily="66" charset="0"/>
            </a:endParaRPr>
          </a:p>
        </p:txBody>
      </p:sp>
      <p:sp>
        <p:nvSpPr>
          <p:cNvPr id="3" name="Shape 180"/>
          <p:cNvSpPr>
            <a:spLocks noChangeArrowheads="1"/>
          </p:cNvSpPr>
          <p:nvPr/>
        </p:nvSpPr>
        <p:spPr bwMode="auto">
          <a:xfrm>
            <a:off x="571472" y="285728"/>
            <a:ext cx="4357718" cy="242889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3357562"/>
            <a:ext cx="800105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400"/>
              </a:spcBef>
              <a:buClr>
                <a:schemeClr val="hlink"/>
              </a:buClr>
              <a:buSzPct val="121000"/>
              <a:buFontTx/>
              <a:buChar char="•"/>
            </a:pPr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Голубей можно условно разделить на “дикие” и “полудомашние”. “Дикие” голуби — сизые с двумя темными полосками на крыле, с серым хвостом, светлым надхвостьем и темным клювом. ”Полудомашние” голуби темнее и очень изменчивы по окраске.</a:t>
            </a:r>
            <a:b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  Воркование и низкое протяжное стонущее гудение: “ууу...ууу”.</a:t>
            </a:r>
            <a:b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“Дикие” голуби держатся вдали от человеческого жилья. Они гнездятся в горных ущельях, пещерах и трещинах скал, на береговых обрывах рек и оврагов. “Полудомашние” голуби обитают в населенных пунктах, рядом с человеческим жильем.   Питаются семенами растений, зерновыми культурами.</a:t>
            </a:r>
            <a:b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Гнездятся обычно колониями, устраивая гнезда в углублениях скал или в пещерах.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2"/>
            <a:ext cx="322876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>
                <a:solidFill>
                  <a:srgbClr val="0101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С</a:t>
            </a:r>
            <a:r>
              <a:rPr lang="ru-RU" sz="8000" b="1" cap="none" dirty="0" smtClean="0">
                <a:solidFill>
                  <a:srgbClr val="0101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негирь</a:t>
            </a:r>
            <a:endParaRPr lang="ru-RU" sz="8000" b="1" dirty="0">
              <a:latin typeface="Monotype Corsiva" pitchFamily="66" charset="0"/>
            </a:endParaRPr>
          </a:p>
        </p:txBody>
      </p:sp>
      <p:sp>
        <p:nvSpPr>
          <p:cNvPr id="3" name="Shape 201"/>
          <p:cNvSpPr>
            <a:spLocks noChangeArrowheads="1"/>
          </p:cNvSpPr>
          <p:nvPr/>
        </p:nvSpPr>
        <p:spPr bwMode="auto">
          <a:xfrm>
            <a:off x="5786446" y="4429132"/>
            <a:ext cx="3071834" cy="2143116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21332701">
            <a:off x="428596" y="1056043"/>
            <a:ext cx="8358246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400"/>
              </a:spcBef>
              <a:buClr>
                <a:schemeClr val="hlink"/>
              </a:buClr>
              <a:buSzPct val="121000"/>
              <a:buFontTx/>
              <a:buChar char="•"/>
            </a:pPr>
            <a:r>
              <a:rPr lang="ru-RU" sz="2400" b="1" dirty="0" smtClean="0">
                <a:latin typeface="Monotype Corsiva" pitchFamily="66" charset="0"/>
                <a:cs typeface="Tahoma" pitchFamily="34" charset="0"/>
                <a:sym typeface="Tahoma" pitchFamily="34" charset="0"/>
              </a:rPr>
              <a:t>Одна из широко известных и заметных птиц лесов нашей страны, величиной значительно крупнее воробья. Окраска оперения самца весьма красива. Верх головы, крылья и хвост черные. Задняя часть шеи и спина светло-серые. Надхвостье и подхвостье чисто-белые. Нижняя часть тела красная. У самки красный цвет замещен буровато-серым. Питаются снегири растительной пищей — семенами различных хвойных и лиственных деревьев, их почками, побегами, молодыми листьями и цветами. Птенцов выкармливают в основном также растительными кормами. Насекомые поедаются лишь случайно. Неприхотливая птица, общительная, миролюбивая. Быстро привыкает к человеку. Снегири поют несложные, скрипучие песенки. Поют и самцы и самки.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929066"/>
            <a:ext cx="280397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cap="none" dirty="0" smtClean="0">
                <a:solidFill>
                  <a:srgbClr val="0101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Дятел</a:t>
            </a:r>
            <a:endParaRPr lang="ru-RU" sz="8000" b="1" dirty="0">
              <a:latin typeface="Monotype Corsiva" pitchFamily="66" charset="0"/>
            </a:endParaRPr>
          </a:p>
        </p:txBody>
      </p:sp>
      <p:sp>
        <p:nvSpPr>
          <p:cNvPr id="3" name="Shape 244"/>
          <p:cNvSpPr>
            <a:spLocks noChangeArrowheads="1"/>
          </p:cNvSpPr>
          <p:nvPr/>
        </p:nvSpPr>
        <p:spPr bwMode="auto">
          <a:xfrm>
            <a:off x="328822" y="258032"/>
            <a:ext cx="2671541" cy="3456719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143224" y="357166"/>
            <a:ext cx="5715056" cy="632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325"/>
              </a:spcBef>
              <a:buClr>
                <a:schemeClr val="hlink"/>
              </a:buClr>
              <a:buSzPct val="120000"/>
              <a:buFontTx/>
              <a:buChar char="•"/>
            </a:pPr>
            <a:r>
              <a:rPr lang="ru-RU" sz="2300" b="1" dirty="0" smtClean="0">
                <a:latin typeface="Monotype Corsiva" pitchFamily="66" charset="0"/>
                <a:cs typeface="Tahoma" pitchFamily="34" charset="0"/>
                <a:sym typeface="Tahoma" pitchFamily="34" charset="0"/>
              </a:rPr>
              <a:t>Самый обычный дятел почти повсюду в России.  На крыле большое белое округлое пятно, спина черная, бока белые , на голове у молодых красная шапочка, на груди иногда пестрины, у самцов красное пятно на затылке. Подхвостье </a:t>
            </a:r>
            <a:r>
              <a:rPr lang="ru-RU" sz="2300" b="1" dirty="0" err="1" smtClean="0">
                <a:latin typeface="Monotype Corsiva" pitchFamily="66" charset="0"/>
                <a:cs typeface="Tahoma" pitchFamily="34" charset="0"/>
                <a:sym typeface="Tahoma" pitchFamily="34" charset="0"/>
              </a:rPr>
              <a:t>розовое</a:t>
            </a:r>
            <a:r>
              <a:rPr lang="ru-RU" sz="2300" b="1" dirty="0" smtClean="0">
                <a:latin typeface="Monotype Corsiva" pitchFamily="66" charset="0"/>
                <a:cs typeface="Tahoma" pitchFamily="34" charset="0"/>
                <a:sym typeface="Tahoma" pitchFamily="34" charset="0"/>
              </a:rPr>
              <a:t>. Ноги четырехпалые. Полет волнообразный, птица после каждых нескольких взмахов складывает крылья, летит снижаясь, а затем снова набирает высоту.</a:t>
            </a:r>
            <a:br>
              <a:rPr lang="ru-RU" sz="2300" b="1" dirty="0" smtClean="0"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2300" b="1" dirty="0" smtClean="0">
                <a:latin typeface="Monotype Corsiva" pitchFamily="66" charset="0"/>
                <a:cs typeface="Tahoma" pitchFamily="34" charset="0"/>
                <a:sym typeface="Tahoma" pitchFamily="34" charset="0"/>
              </a:rPr>
              <a:t>  Резкое “</a:t>
            </a:r>
            <a:r>
              <a:rPr lang="ru-RU" sz="2300" b="1" dirty="0" err="1" smtClean="0">
                <a:latin typeface="Monotype Corsiva" pitchFamily="66" charset="0"/>
                <a:cs typeface="Tahoma" pitchFamily="34" charset="0"/>
                <a:sym typeface="Tahoma" pitchFamily="34" charset="0"/>
              </a:rPr>
              <a:t>ки-ки-ки</a:t>
            </a:r>
            <a:r>
              <a:rPr lang="ru-RU" sz="2300" b="1" dirty="0" smtClean="0">
                <a:latin typeface="Monotype Corsiva" pitchFamily="66" charset="0"/>
                <a:cs typeface="Tahoma" pitchFamily="34" charset="0"/>
                <a:sym typeface="Tahoma" pitchFamily="34" charset="0"/>
              </a:rPr>
              <a:t>”. Барабанная дробь короткая, сливающаяся.</a:t>
            </a:r>
            <a:br>
              <a:rPr lang="ru-RU" sz="2300" b="1" dirty="0" smtClean="0"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2300" b="1" dirty="0" smtClean="0">
                <a:latin typeface="Monotype Corsiva" pitchFamily="66" charset="0"/>
                <a:cs typeface="Tahoma" pitchFamily="34" charset="0"/>
                <a:sym typeface="Tahoma" pitchFamily="34" charset="0"/>
              </a:rPr>
              <a:t> Летом питается, в основном, древесными насекомыми, зимой — семенами хвойных деревьев. В лесу можно найти так называемые “кузницы” дятла — пни или трухлявые стволы, в щелях которых он заклинивает шишки и желуди, чтобы было удобнее расклевать. Весной часто пьет березовый сок, оставляя на стволах аккуратные горизонтальные ряды маленьких отверстий в бересте. Нередко поедает яйца и птенцов, разоряя гнезда мелких воробьиных птиц.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4357694"/>
            <a:ext cx="16017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rgbClr val="0101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Г</a:t>
            </a:r>
            <a:r>
              <a:rPr lang="ru-RU" sz="6000" b="1" cap="none" dirty="0" smtClean="0">
                <a:solidFill>
                  <a:srgbClr val="010199"/>
                </a:solidFill>
                <a:latin typeface="Monotype Corsiva" pitchFamily="66" charset="0"/>
                <a:cs typeface="Tahoma" pitchFamily="34" charset="0"/>
                <a:sym typeface="Tahoma" pitchFamily="34" charset="0"/>
              </a:rPr>
              <a:t>рач</a:t>
            </a:r>
            <a:endParaRPr lang="ru-RU" sz="6000" b="1" dirty="0">
              <a:latin typeface="Monotype Corsiva" pitchFamily="66" charset="0"/>
            </a:endParaRPr>
          </a:p>
        </p:txBody>
      </p:sp>
      <p:sp>
        <p:nvSpPr>
          <p:cNvPr id="3" name="Shape 279"/>
          <p:cNvSpPr>
            <a:spLocks noChangeArrowheads="1"/>
          </p:cNvSpPr>
          <p:nvPr/>
        </p:nvSpPr>
        <p:spPr bwMode="auto">
          <a:xfrm>
            <a:off x="285720" y="714356"/>
            <a:ext cx="2500330" cy="3071834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357166"/>
            <a:ext cx="58579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Monotype Corsiva" pitchFamily="66" charset="0"/>
                <a:cs typeface="Tahoma" pitchFamily="34" charset="0"/>
                <a:sym typeface="Tahoma" pitchFamily="34" charset="0"/>
              </a:rPr>
              <a:t>На первый взгляд этих птиц трудно отличить друг от друга. Особенно, если они находятся высоко, на деревьях. Но все же, быть может, потому, что зима у нас всегда была долгой и холодной, грач в России всегда был окружен ореолом благожелательности и симпатии. Грач, как и скворец, всеобщий любимец, вестник весны.</a:t>
            </a:r>
            <a:br>
              <a:rPr lang="ru-RU" sz="2000" b="1" dirty="0" smtClean="0">
                <a:latin typeface="Monotype Corsiva" pitchFamily="66" charset="0"/>
                <a:cs typeface="Tahoma" pitchFamily="34" charset="0"/>
                <a:sym typeface="Tahoma" pitchFamily="34" charset="0"/>
              </a:rPr>
            </a:br>
            <a:r>
              <a:rPr lang="ru-RU" sz="2000" b="1" dirty="0" smtClean="0">
                <a:latin typeface="Monotype Corsiva" pitchFamily="66" charset="0"/>
                <a:cs typeface="Tahoma" pitchFamily="34" charset="0"/>
                <a:sym typeface="Tahoma" pitchFamily="34" charset="0"/>
              </a:rPr>
              <a:t>Ворону недолюбливали всегда, мягко говоря. Даже приметы о вороне и граче сложены в народе разные. Про ворону говорят: раскаркалась ворона - быть беде. А про грачей говорят совсем другое: "Если грачи покинули свои гнезда - быть беде". Впрочем, такой "ореол" симпатии к грачам существует не только в России. Грач являлся постоянным спутником пахаря, а позже - тракториста. Как только плуг начинал взрыхлять почву после долгой зимней спячки, грач тут же приступал к своей работе. Он ловко выхватывал из земли личинок, жучков, паучков, червяков и прочих </a:t>
            </a:r>
            <a:r>
              <a:rPr lang="ru-RU" sz="2000" b="1" dirty="0" err="1" smtClean="0">
                <a:latin typeface="Monotype Corsiva" pitchFamily="66" charset="0"/>
                <a:cs typeface="Tahoma" pitchFamily="34" charset="0"/>
                <a:sym typeface="Tahoma" pitchFamily="34" charset="0"/>
              </a:rPr>
              <a:t>козявочек</a:t>
            </a:r>
            <a:r>
              <a:rPr lang="ru-RU" sz="2000" b="1" dirty="0" smtClean="0">
                <a:latin typeface="Monotype Corsiva" pitchFamily="66" charset="0"/>
                <a:cs typeface="Tahoma" pitchFamily="34" charset="0"/>
                <a:sym typeface="Tahoma" pitchFamily="34" charset="0"/>
              </a:rPr>
              <a:t> и букашек. От постоянного ковыряния в земле у грача образовался "белый клюв". Этим он сразу и отличается от черной вороны</a:t>
            </a:r>
            <a:r>
              <a:rPr lang="ru-RU" sz="2000" b="1" dirty="0" smtClean="0">
                <a:latin typeface="Tahoma" pitchFamily="34" charset="0"/>
                <a:cs typeface="Tahoma" pitchFamily="34" charset="0"/>
                <a:sym typeface="Tahoma" pitchFamily="34" charset="0"/>
              </a:rPr>
              <a:t>.</a:t>
            </a:r>
            <a:endParaRPr lang="ru-RU" sz="20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148</TotalTime>
  <Words>765</Words>
  <Application>Microsoft Office PowerPoint</Application>
  <PresentationFormat>Экран (4:3)</PresentationFormat>
  <Paragraphs>35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Atom</cp:lastModifiedBy>
  <cp:revision>6</cp:revision>
  <dcterms:created xsi:type="dcterms:W3CDTF">2018-08-09T17:15:00Z</dcterms:created>
  <dcterms:modified xsi:type="dcterms:W3CDTF">2022-04-12T11:02:21Z</dcterms:modified>
</cp:coreProperties>
</file>